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ags/tag2.xml" ContentType="application/vnd.openxmlformats-officedocument.presentationml.tags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691" r:id="rId5"/>
  </p:sldMasterIdLst>
  <p:notesMasterIdLst>
    <p:notesMasterId r:id="rId96"/>
  </p:notesMasterIdLst>
  <p:sldIdLst>
    <p:sldId id="813" r:id="rId6"/>
    <p:sldId id="309" r:id="rId7"/>
    <p:sldId id="822" r:id="rId8"/>
    <p:sldId id="333" r:id="rId9"/>
    <p:sldId id="285" r:id="rId10"/>
    <p:sldId id="818" r:id="rId11"/>
    <p:sldId id="335" r:id="rId12"/>
    <p:sldId id="1028" r:id="rId13"/>
    <p:sldId id="334" r:id="rId14"/>
    <p:sldId id="1029" r:id="rId15"/>
    <p:sldId id="382" r:id="rId16"/>
    <p:sldId id="857" r:id="rId17"/>
    <p:sldId id="284" r:id="rId18"/>
    <p:sldId id="1025" r:id="rId19"/>
    <p:sldId id="1026" r:id="rId20"/>
    <p:sldId id="1036" r:id="rId21"/>
    <p:sldId id="1037" r:id="rId22"/>
    <p:sldId id="1034" r:id="rId23"/>
    <p:sldId id="1275" r:id="rId24"/>
    <p:sldId id="817" r:id="rId25"/>
    <p:sldId id="919" r:id="rId26"/>
    <p:sldId id="921" r:id="rId27"/>
    <p:sldId id="859" r:id="rId28"/>
    <p:sldId id="860" r:id="rId29"/>
    <p:sldId id="975" r:id="rId30"/>
    <p:sldId id="922" r:id="rId31"/>
    <p:sldId id="923" r:id="rId32"/>
    <p:sldId id="932" r:id="rId33"/>
    <p:sldId id="925" r:id="rId34"/>
    <p:sldId id="924" r:id="rId35"/>
    <p:sldId id="927" r:id="rId36"/>
    <p:sldId id="928" r:id="rId37"/>
    <p:sldId id="930" r:id="rId38"/>
    <p:sldId id="931" r:id="rId39"/>
    <p:sldId id="935" r:id="rId40"/>
    <p:sldId id="936" r:id="rId41"/>
    <p:sldId id="937" r:id="rId42"/>
    <p:sldId id="938" r:id="rId43"/>
    <p:sldId id="1008" r:id="rId44"/>
    <p:sldId id="995" r:id="rId45"/>
    <p:sldId id="1002" r:id="rId46"/>
    <p:sldId id="997" r:id="rId47"/>
    <p:sldId id="939" r:id="rId48"/>
    <p:sldId id="940" r:id="rId49"/>
    <p:sldId id="943" r:id="rId50"/>
    <p:sldId id="944" r:id="rId51"/>
    <p:sldId id="945" r:id="rId52"/>
    <p:sldId id="976" r:id="rId53"/>
    <p:sldId id="956" r:id="rId54"/>
    <p:sldId id="1003" r:id="rId55"/>
    <p:sldId id="1004" r:id="rId56"/>
    <p:sldId id="1005" r:id="rId57"/>
    <p:sldId id="1016" r:id="rId58"/>
    <p:sldId id="1017" r:id="rId59"/>
    <p:sldId id="1018" r:id="rId60"/>
    <p:sldId id="1019" r:id="rId61"/>
    <p:sldId id="1020" r:id="rId62"/>
    <p:sldId id="1021" r:id="rId63"/>
    <p:sldId id="959" r:id="rId64"/>
    <p:sldId id="960" r:id="rId65"/>
    <p:sldId id="906" r:id="rId66"/>
    <p:sldId id="907" r:id="rId67"/>
    <p:sldId id="908" r:id="rId68"/>
    <p:sldId id="967" r:id="rId69"/>
    <p:sldId id="979" r:id="rId70"/>
    <p:sldId id="980" r:id="rId71"/>
    <p:sldId id="895" r:id="rId72"/>
    <p:sldId id="961" r:id="rId73"/>
    <p:sldId id="963" r:id="rId74"/>
    <p:sldId id="964" r:id="rId75"/>
    <p:sldId id="965" r:id="rId76"/>
    <p:sldId id="966" r:id="rId77"/>
    <p:sldId id="968" r:id="rId78"/>
    <p:sldId id="875" r:id="rId79"/>
    <p:sldId id="981" r:id="rId80"/>
    <p:sldId id="982" r:id="rId81"/>
    <p:sldId id="983" r:id="rId82"/>
    <p:sldId id="984" r:id="rId83"/>
    <p:sldId id="985" r:id="rId84"/>
    <p:sldId id="986" r:id="rId85"/>
    <p:sldId id="972" r:id="rId86"/>
    <p:sldId id="918" r:id="rId87"/>
    <p:sldId id="973" r:id="rId88"/>
    <p:sldId id="987" r:id="rId89"/>
    <p:sldId id="1012" r:id="rId90"/>
    <p:sldId id="1013" r:id="rId91"/>
    <p:sldId id="1014" r:id="rId92"/>
    <p:sldId id="1015" r:id="rId93"/>
    <p:sldId id="1024" r:id="rId94"/>
    <p:sldId id="268" r:id="rId95"/>
  </p:sldIdLst>
  <p:sldSz cx="9144000" cy="6858000" type="screen4x3"/>
  <p:notesSz cx="7099300" cy="10234613"/>
  <p:custDataLst>
    <p:tags r:id="rId9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formation section" id="{04D2046D-845D-44B4-AD65-0CC2F0B5D7E4}">
          <p14:sldIdLst/>
        </p14:section>
        <p14:section name="Title, Contents &amp; Copyright page" id="{3E5F43C8-A6F3-41C2-B223-BFFF3A71332C}">
          <p14:sldIdLst>
            <p14:sldId id="813"/>
            <p14:sldId id="309"/>
            <p14:sldId id="822"/>
            <p14:sldId id="333"/>
            <p14:sldId id="285"/>
            <p14:sldId id="818"/>
            <p14:sldId id="335"/>
            <p14:sldId id="1028"/>
            <p14:sldId id="334"/>
            <p14:sldId id="1029"/>
            <p14:sldId id="382"/>
            <p14:sldId id="857"/>
            <p14:sldId id="284"/>
            <p14:sldId id="1025"/>
            <p14:sldId id="1026"/>
            <p14:sldId id="1036"/>
            <p14:sldId id="1037"/>
            <p14:sldId id="1034"/>
            <p14:sldId id="1275"/>
          </p14:sldIdLst>
        </p14:section>
        <p14:section name="Untitled Section" id="{36AB1283-1C2F-4F8E-AF16-BC19C86C939C}">
          <p14:sldIdLst/>
        </p14:section>
        <p14:section name="Truy cập SAP" id="{AAAE2C89-E9EE-4B6F-A55E-31B5D97F3701}">
          <p14:sldIdLst>
            <p14:sldId id="817"/>
            <p14:sldId id="919"/>
            <p14:sldId id="921"/>
            <p14:sldId id="859"/>
            <p14:sldId id="860"/>
            <p14:sldId id="975"/>
            <p14:sldId id="922"/>
          </p14:sldIdLst>
        </p14:section>
        <p14:section name="Màn hình SAP" id="{69084FDA-8313-40C6-9E7C-EFF2A75171C9}">
          <p14:sldIdLst>
            <p14:sldId id="923"/>
            <p14:sldId id="932"/>
            <p14:sldId id="925"/>
            <p14:sldId id="924"/>
            <p14:sldId id="927"/>
            <p14:sldId id="928"/>
            <p14:sldId id="930"/>
            <p14:sldId id="931"/>
          </p14:sldIdLst>
        </p14:section>
        <p14:section name="Thao tác trên màn hình SAP" id="{E6A4A1FB-2E6F-4647-BB9D-334ED2066377}">
          <p14:sldIdLst>
            <p14:sldId id="935"/>
            <p14:sldId id="936"/>
            <p14:sldId id="937"/>
            <p14:sldId id="938"/>
            <p14:sldId id="1008"/>
          </p14:sldIdLst>
        </p14:section>
        <p14:section name="Các thao tác cơ bản và phím tắt" id="{3C356D82-7EE1-4238-9B2F-C2B9C2AEBD22}">
          <p14:sldIdLst>
            <p14:sldId id="995"/>
            <p14:sldId id="1002"/>
            <p14:sldId id="997"/>
          </p14:sldIdLst>
        </p14:section>
        <p14:section name="Thông báo của hệ thống" id="{F3E4B251-8E31-4E04-916D-15B4F8D9A394}">
          <p14:sldIdLst>
            <p14:sldId id="939"/>
            <p14:sldId id="940"/>
          </p14:sldIdLst>
        </p14:section>
        <p14:section name="Tìm kiếm dữ liệu trên SAP" id="{24449156-DF6C-4B7A-983B-B49FE6380EE2}">
          <p14:sldIdLst>
            <p14:sldId id="943"/>
            <p14:sldId id="944"/>
            <p14:sldId id="945"/>
            <p14:sldId id="976"/>
          </p14:sldIdLst>
        </p14:section>
        <p14:section name="Chuyển dữ liệu lên SAP" id="{3E1C09A2-027B-4C69-BA84-A26A0C0F0C48}">
          <p14:sldIdLst>
            <p14:sldId id="956"/>
            <p14:sldId id="1003"/>
            <p14:sldId id="1004"/>
            <p14:sldId id="1005"/>
            <p14:sldId id="1016"/>
            <p14:sldId id="1017"/>
            <p14:sldId id="1018"/>
            <p14:sldId id="1019"/>
            <p14:sldId id="1020"/>
            <p14:sldId id="1021"/>
          </p14:sldIdLst>
        </p14:section>
        <p14:section name="Hiển thị khóa chính" id="{09F8778B-7DF0-40E0-BB58-F1D5CC7E8D94}">
          <p14:sldIdLst>
            <p14:sldId id="959"/>
            <p14:sldId id="960"/>
            <p14:sldId id="906"/>
            <p14:sldId id="907"/>
            <p14:sldId id="908"/>
          </p14:sldIdLst>
        </p14:section>
        <p14:section name="Hiển thị mã câu lệnh trên hệ thống SAP" id="{A5992056-C714-44D4-A6D9-551ABEEC94E2}">
          <p14:sldIdLst>
            <p14:sldId id="967"/>
            <p14:sldId id="979"/>
            <p14:sldId id="980"/>
            <p14:sldId id="895"/>
          </p14:sldIdLst>
        </p14:section>
        <p14:section name="Thay đổi mật khẩu" id="{D9F41F93-975A-4204-8720-78EA9BEA3DD5}">
          <p14:sldIdLst>
            <p14:sldId id="961"/>
            <p14:sldId id="963"/>
            <p14:sldId id="964"/>
            <p14:sldId id="965"/>
            <p14:sldId id="966"/>
          </p14:sldIdLst>
        </p14:section>
        <p14:section name="Thư mục lưu các câu lệnh thường dùng" id="{8C9CA1A9-58F5-4584-910D-F669341B2B7A}">
          <p14:sldIdLst>
            <p14:sldId id="968"/>
            <p14:sldId id="875"/>
            <p14:sldId id="981"/>
            <p14:sldId id="982"/>
            <p14:sldId id="983"/>
            <p14:sldId id="984"/>
            <p14:sldId id="985"/>
            <p14:sldId id="986"/>
          </p14:sldIdLst>
        </p14:section>
        <p14:section name="Câu lệnh kiểm tra lỗi phân quyền" id="{3FD98D63-3981-4F7E-989A-EBAC735DDCE0}">
          <p14:sldIdLst>
            <p14:sldId id="972"/>
            <p14:sldId id="918"/>
          </p14:sldIdLst>
        </p14:section>
        <p14:section name="Sử dụng hệ thống hỗ trợ" id="{FB4A141E-887A-4F97-AB80-9F4B7BFB4D16}">
          <p14:sldIdLst>
            <p14:sldId id="973"/>
            <p14:sldId id="987"/>
            <p14:sldId id="1012"/>
            <p14:sldId id="1013"/>
            <p14:sldId id="1014"/>
            <p14:sldId id="1015"/>
            <p14:sldId id="1024"/>
            <p14:sldId id="26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trinh@deloitte.com" initials="t" lastIdx="18" clrIdx="0">
    <p:extLst>
      <p:ext uri="{19B8F6BF-5375-455C-9EA6-DF929625EA0E}">
        <p15:presenceInfo xmlns:p15="http://schemas.microsoft.com/office/powerpoint/2012/main" userId="thtrinh@deloitte.com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B137"/>
    <a:srgbClr val="F9C8C3"/>
    <a:srgbClr val="0000FF"/>
    <a:srgbClr val="F3BC31"/>
    <a:srgbClr val="CC0099"/>
    <a:srgbClr val="FF33CC"/>
    <a:srgbClr val="FF66FF"/>
    <a:srgbClr val="313131"/>
    <a:srgbClr val="00A1DE"/>
    <a:srgbClr val="57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4E6E8B0-FD71-4848-9FEA-03CF3D192088}" v="1" dt="2019-11-13T06:43:44.79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327" autoAdjust="0"/>
    <p:restoredTop sz="95087" autoAdjust="0"/>
  </p:normalViewPr>
  <p:slideViewPr>
    <p:cSldViewPr showGuides="1">
      <p:cViewPr varScale="1">
        <p:scale>
          <a:sx n="102" d="100"/>
          <a:sy n="102" d="100"/>
        </p:scale>
        <p:origin x="821" y="8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microsoft.com/office/2015/10/relationships/revisionInfo" Target="revisionInfo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viewProps" Target="view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commentAuthors" Target="commentAuthors.xml"/><Relationship Id="rId3" Type="http://schemas.openxmlformats.org/officeDocument/2006/relationships/customXml" Target="../customXml/item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wmf"/><Relationship Id="rId3" Type="http://schemas.openxmlformats.org/officeDocument/2006/relationships/image" Target="../media/image16.wmf"/><Relationship Id="rId7" Type="http://schemas.openxmlformats.org/officeDocument/2006/relationships/image" Target="../media/image20.wmf"/><Relationship Id="rId2" Type="http://schemas.openxmlformats.org/officeDocument/2006/relationships/image" Target="../media/image15.wmf"/><Relationship Id="rId1" Type="http://schemas.openxmlformats.org/officeDocument/2006/relationships/image" Target="../media/image14.wmf"/><Relationship Id="rId6" Type="http://schemas.openxmlformats.org/officeDocument/2006/relationships/image" Target="../media/image19.wmf"/><Relationship Id="rId5" Type="http://schemas.openxmlformats.org/officeDocument/2006/relationships/image" Target="../media/image18.wmf"/><Relationship Id="rId4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17.wmf"/><Relationship Id="rId3" Type="http://schemas.openxmlformats.org/officeDocument/2006/relationships/image" Target="../media/image24.wmf"/><Relationship Id="rId7" Type="http://schemas.openxmlformats.org/officeDocument/2006/relationships/image" Target="../media/image26.wmf"/><Relationship Id="rId2" Type="http://schemas.openxmlformats.org/officeDocument/2006/relationships/image" Target="../media/image23.wmf"/><Relationship Id="rId1" Type="http://schemas.openxmlformats.org/officeDocument/2006/relationships/image" Target="../media/image22.wmf"/><Relationship Id="rId6" Type="http://schemas.openxmlformats.org/officeDocument/2006/relationships/image" Target="../media/image25.wmf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image" Target="../media/image20.wmf"/><Relationship Id="rId4" Type="http://schemas.openxmlformats.org/officeDocument/2006/relationships/image" Target="../media/image15.wmf"/><Relationship Id="rId9" Type="http://schemas.openxmlformats.org/officeDocument/2006/relationships/image" Target="../media/image19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Relationship Id="rId4" Type="http://schemas.openxmlformats.org/officeDocument/2006/relationships/image" Target="../media/image32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emf"/><Relationship Id="rId5" Type="http://schemas.openxmlformats.org/officeDocument/2006/relationships/image" Target="../media/image58.wmf"/><Relationship Id="rId4" Type="http://schemas.openxmlformats.org/officeDocument/2006/relationships/image" Target="../media/image57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0BA5BBE4-AEA3-489A-A28E-0C2FAF2506E3}" type="datetimeFigureOut">
              <a:rPr lang="en-US" smtClean="0"/>
              <a:pPr/>
              <a:t>1/23/2026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C0F4A2C8-6C88-4E71-83EE-698B9D4FE22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047302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730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Rectangle 2">
            <a:extLst>
              <a:ext uri="{FF2B5EF4-FFF2-40B4-BE49-F238E27FC236}">
                <a16:creationId xmlns:a16="http://schemas.microsoft.com/office/drawing/2014/main" id="{16EAED4B-2E65-4900-8259-9D4AA3D446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2931" name="Rectangle 3">
            <a:extLst>
              <a:ext uri="{FF2B5EF4-FFF2-40B4-BE49-F238E27FC236}">
                <a16:creationId xmlns:a16="http://schemas.microsoft.com/office/drawing/2014/main" id="{1A807180-5743-402C-9515-FA7F877E1B4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1972 : 5 </a:t>
            </a:r>
            <a:r>
              <a:rPr lang="en-US" altLang="en-US" dirty="0" err="1">
                <a:latin typeface="Arial" panose="020B0604020202020204" pitchFamily="34" charset="0"/>
              </a:rPr>
              <a:t>nhan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vien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cty</a:t>
            </a:r>
            <a:r>
              <a:rPr lang="en-US" altLang="en-US" dirty="0">
                <a:latin typeface="Arial" panose="020B0604020202020204" pitchFamily="34" charset="0"/>
              </a:rPr>
              <a:t> IBM da tach ra </a:t>
            </a:r>
            <a:r>
              <a:rPr lang="en-US" altLang="en-US" dirty="0" err="1">
                <a:latin typeface="Arial" panose="020B0604020202020204" pitchFamily="34" charset="0"/>
              </a:rPr>
              <a:t>mo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cong</a:t>
            </a:r>
            <a:r>
              <a:rPr lang="en-US" altLang="en-US" dirty="0">
                <a:latin typeface="Arial" panose="020B0604020202020204" pitchFamily="34" charset="0"/>
              </a:rPr>
              <a:t> ty </a:t>
            </a:r>
            <a:r>
              <a:rPr lang="en-US" altLang="en-US" dirty="0" err="1">
                <a:latin typeface="Arial" panose="020B0604020202020204" pitchFamily="34" charset="0"/>
              </a:rPr>
              <a:t>rieng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voi</a:t>
            </a:r>
            <a:r>
              <a:rPr lang="en-US" altLang="en-US" dirty="0">
                <a:latin typeface="Arial" panose="020B0604020202020204" pitchFamily="34" charset="0"/>
              </a:rPr>
              <a:t> ten SAP (Systems Analysis and Program Development) o Duc , </a:t>
            </a:r>
            <a:r>
              <a:rPr lang="en-US" altLang="en-US" dirty="0" err="1">
                <a:latin typeface="Arial" panose="020B0604020202020204" pitchFamily="34" charset="0"/>
              </a:rPr>
              <a:t>voi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muc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dinh</a:t>
            </a:r>
            <a:r>
              <a:rPr lang="en-US" altLang="en-US" dirty="0">
                <a:latin typeface="Arial" panose="020B0604020202020204" pitchFamily="34" charset="0"/>
              </a:rPr>
              <a:t> phat </a:t>
            </a:r>
            <a:r>
              <a:rPr lang="en-US" altLang="en-US" dirty="0" err="1">
                <a:latin typeface="Arial" panose="020B0604020202020204" pitchFamily="34" charset="0"/>
              </a:rPr>
              <a:t>trien</a:t>
            </a:r>
            <a:r>
              <a:rPr lang="en-US" altLang="en-US" dirty="0">
                <a:latin typeface="Arial" panose="020B0604020202020204" pitchFamily="34" charset="0"/>
              </a:rPr>
              <a:t> PM </a:t>
            </a:r>
            <a:r>
              <a:rPr lang="en-US" altLang="en-US" dirty="0" err="1">
                <a:latin typeface="Arial" panose="020B0604020202020204" pitchFamily="34" charset="0"/>
              </a:rPr>
              <a:t>ung</a:t>
            </a:r>
            <a:r>
              <a:rPr lang="en-US" altLang="en-US" dirty="0">
                <a:latin typeface="Arial" panose="020B0604020202020204" pitchFamily="34" charset="0"/>
              </a:rPr>
              <a:t> dung ho </a:t>
            </a:r>
            <a:r>
              <a:rPr lang="en-US" altLang="en-US" dirty="0" err="1">
                <a:latin typeface="Arial" panose="020B0604020202020204" pitchFamily="34" charset="0"/>
              </a:rPr>
              <a:t>tro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cac</a:t>
            </a:r>
            <a:r>
              <a:rPr lang="en-US" altLang="en-US" dirty="0">
                <a:latin typeface="Arial" panose="020B0604020202020204" pitchFamily="34" charset="0"/>
              </a:rPr>
              <a:t> qua </a:t>
            </a:r>
            <a:r>
              <a:rPr lang="en-US" altLang="en-US" dirty="0" err="1">
                <a:latin typeface="Arial" panose="020B0604020202020204" pitchFamily="34" charset="0"/>
              </a:rPr>
              <a:t>trinh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quan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doanh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nghiep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San </a:t>
            </a:r>
            <a:r>
              <a:rPr lang="en-US" altLang="en-US" dirty="0" err="1">
                <a:latin typeface="Arial" panose="020B0604020202020204" pitchFamily="34" charset="0"/>
              </a:rPr>
              <a:t>pham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tay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cua</a:t>
            </a:r>
            <a:r>
              <a:rPr lang="en-US" altLang="en-US" dirty="0">
                <a:latin typeface="Arial" panose="020B0604020202020204" pitchFamily="34" charset="0"/>
              </a:rPr>
              <a:t> la ho la PM </a:t>
            </a:r>
            <a:r>
              <a:rPr lang="en-US" altLang="en-US" dirty="0" err="1">
                <a:latin typeface="Arial" panose="020B0604020202020204" pitchFamily="34" charset="0"/>
              </a:rPr>
              <a:t>quan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ly</a:t>
            </a:r>
            <a:r>
              <a:rPr lang="en-US" altLang="en-US" dirty="0">
                <a:latin typeface="Arial" panose="020B0604020202020204" pitchFamily="34" charset="0"/>
              </a:rPr>
              <a:t> tai </a:t>
            </a:r>
            <a:r>
              <a:rPr lang="en-US" altLang="en-US" dirty="0" err="1">
                <a:latin typeface="Arial" panose="020B0604020202020204" pitchFamily="34" charset="0"/>
              </a:rPr>
              <a:t>chinh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ke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toan</a:t>
            </a:r>
            <a:r>
              <a:rPr lang="en-US" altLang="en-US" dirty="0">
                <a:latin typeface="Arial" panose="020B0604020202020204" pitchFamily="34" charset="0"/>
              </a:rPr>
              <a:t> ( hay con co ten la he thong R/1)</a:t>
            </a:r>
          </a:p>
          <a:p>
            <a:pPr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1976 : Cong ty SAP GmbH </a:t>
            </a:r>
            <a:r>
              <a:rPr lang="en-US" altLang="en-US" dirty="0" err="1">
                <a:latin typeface="Arial" panose="020B0604020202020204" pitchFamily="34" charset="0"/>
              </a:rPr>
              <a:t>duoc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thanh</a:t>
            </a:r>
            <a:r>
              <a:rPr lang="en-US" altLang="en-US" dirty="0">
                <a:latin typeface="Arial" panose="020B0604020202020204" pitchFamily="34" charset="0"/>
              </a:rPr>
              <a:t> lap de ho </a:t>
            </a:r>
            <a:r>
              <a:rPr lang="en-US" altLang="en-US" dirty="0" err="1">
                <a:latin typeface="Arial" panose="020B0604020202020204" pitchFamily="34" charset="0"/>
              </a:rPr>
              <a:t>tro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mang</a:t>
            </a:r>
            <a:r>
              <a:rPr lang="en-US" altLang="en-US" dirty="0">
                <a:latin typeface="Arial" panose="020B0604020202020204" pitchFamily="34" charset="0"/>
              </a:rPr>
              <a:t> ban hang </a:t>
            </a:r>
            <a:r>
              <a:rPr lang="en-US" altLang="en-US" dirty="0" err="1">
                <a:latin typeface="Arial" panose="020B0604020202020204" pitchFamily="34" charset="0"/>
              </a:rPr>
              <a:t>cung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quang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ba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thuong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hieu</a:t>
            </a:r>
            <a:r>
              <a:rPr lang="en-US" altLang="en-US" dirty="0">
                <a:latin typeface="Arial" panose="020B0604020202020204" pitchFamily="34" charset="0"/>
              </a:rPr>
              <a:t>. 5 </a:t>
            </a:r>
            <a:r>
              <a:rPr lang="en-US" altLang="en-US" dirty="0" err="1">
                <a:latin typeface="Arial" panose="020B0604020202020204" pitchFamily="34" charset="0"/>
              </a:rPr>
              <a:t>nam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sau</a:t>
            </a:r>
            <a:r>
              <a:rPr lang="en-US" altLang="en-US" dirty="0">
                <a:latin typeface="Arial" panose="020B0604020202020204" pitchFamily="34" charset="0"/>
              </a:rPr>
              <a:t>, 2 </a:t>
            </a:r>
            <a:r>
              <a:rPr lang="en-US" altLang="en-US" dirty="0" err="1">
                <a:latin typeface="Arial" panose="020B0604020202020204" pitchFamily="34" charset="0"/>
              </a:rPr>
              <a:t>cong</a:t>
            </a:r>
            <a:r>
              <a:rPr lang="en-US" altLang="en-US" dirty="0">
                <a:latin typeface="Arial" panose="020B0604020202020204" pitchFamily="34" charset="0"/>
              </a:rPr>
              <a:t> ty sat lap </a:t>
            </a:r>
            <a:r>
              <a:rPr lang="en-US" altLang="en-US" dirty="0" err="1">
                <a:latin typeface="Arial" panose="020B0604020202020204" pitchFamily="34" charset="0"/>
              </a:rPr>
              <a:t>lai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va</a:t>
            </a:r>
            <a:r>
              <a:rPr lang="en-US" altLang="en-US" dirty="0">
                <a:latin typeface="Arial" panose="020B0604020202020204" pitchFamily="34" charset="0"/>
              </a:rPr>
              <a:t> lay ten </a:t>
            </a:r>
            <a:r>
              <a:rPr lang="en-US" altLang="en-US" dirty="0" err="1">
                <a:latin typeface="Arial" panose="020B0604020202020204" pitchFamily="34" charset="0"/>
              </a:rPr>
              <a:t>chung</a:t>
            </a:r>
            <a:r>
              <a:rPr lang="en-US" altLang="en-US" dirty="0">
                <a:latin typeface="Arial" panose="020B0604020202020204" pitchFamily="34" charset="0"/>
              </a:rPr>
              <a:t> la (Systems, Application, and Products in Data Processing)</a:t>
            </a:r>
          </a:p>
          <a:p>
            <a:pPr>
              <a:buFontTx/>
              <a:buChar char="-"/>
            </a:pPr>
            <a:r>
              <a:rPr lang="en-US" altLang="en-US" dirty="0">
                <a:latin typeface="Arial" panose="020B0604020202020204" pitchFamily="34" charset="0"/>
              </a:rPr>
              <a:t>Danh </a:t>
            </a:r>
            <a:r>
              <a:rPr lang="en-US" altLang="en-US" dirty="0" err="1">
                <a:latin typeface="Arial" panose="020B0604020202020204" pitchFamily="34" charset="0"/>
              </a:rPr>
              <a:t>dau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su</a:t>
            </a:r>
            <a:r>
              <a:rPr lang="en-US" altLang="en-US" dirty="0">
                <a:latin typeface="Arial" panose="020B0604020202020204" pitchFamily="34" charset="0"/>
              </a:rPr>
              <a:t> phat </a:t>
            </a:r>
            <a:r>
              <a:rPr lang="en-US" altLang="en-US" dirty="0" err="1">
                <a:latin typeface="Arial" panose="020B0604020202020204" pitchFamily="34" charset="0"/>
              </a:rPr>
              <a:t>trien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toan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cau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cua</a:t>
            </a:r>
            <a:r>
              <a:rPr lang="en-US" altLang="en-US" dirty="0">
                <a:latin typeface="Arial" panose="020B0604020202020204" pitchFamily="34" charset="0"/>
              </a:rPr>
              <a:t> SAP, </a:t>
            </a:r>
            <a:r>
              <a:rPr lang="en-US" altLang="en-US" dirty="0" err="1">
                <a:latin typeface="Arial" panose="020B0604020202020204" pitchFamily="34" charset="0"/>
              </a:rPr>
              <a:t>nam</a:t>
            </a:r>
            <a:r>
              <a:rPr lang="en-US" altLang="en-US" dirty="0">
                <a:latin typeface="Arial" panose="020B0604020202020204" pitchFamily="34" charset="0"/>
              </a:rPr>
              <a:t> 1977 san </a:t>
            </a:r>
            <a:r>
              <a:rPr lang="en-US" altLang="en-US" dirty="0" err="1">
                <a:latin typeface="Arial" panose="020B0604020202020204" pitchFamily="34" charset="0"/>
              </a:rPr>
              <a:t>pham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giai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phap</a:t>
            </a:r>
            <a:r>
              <a:rPr lang="en-US" altLang="en-US" dirty="0">
                <a:latin typeface="Arial" panose="020B0604020202020204" pitchFamily="34" charset="0"/>
              </a:rPr>
              <a:t> phan mem da </a:t>
            </a:r>
            <a:r>
              <a:rPr lang="en-US" altLang="en-US" dirty="0" err="1">
                <a:latin typeface="Arial" panose="020B0604020202020204" pitchFamily="34" charset="0"/>
              </a:rPr>
              <a:t>duoc</a:t>
            </a:r>
            <a:r>
              <a:rPr lang="en-US" altLang="en-US" dirty="0">
                <a:latin typeface="Arial" panose="020B0604020202020204" pitchFamily="34" charset="0"/>
              </a:rPr>
              <a:t> 2 </a:t>
            </a:r>
            <a:r>
              <a:rPr lang="en-US" altLang="en-US" dirty="0" err="1">
                <a:latin typeface="Arial" panose="020B0604020202020204" pitchFamily="34" charset="0"/>
              </a:rPr>
              <a:t>cty</a:t>
            </a:r>
            <a:r>
              <a:rPr lang="en-US" altLang="en-US" dirty="0">
                <a:latin typeface="Arial" panose="020B0604020202020204" pitchFamily="34" charset="0"/>
              </a:rPr>
              <a:t> o </a:t>
            </a:r>
            <a:r>
              <a:rPr lang="en-US" altLang="en-US" dirty="0" err="1">
                <a:latin typeface="Arial" panose="020B0604020202020204" pitchFamily="34" charset="0"/>
              </a:rPr>
              <a:t>Ao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dat</a:t>
            </a:r>
            <a:r>
              <a:rPr lang="en-US" altLang="en-US" dirty="0">
                <a:latin typeface="Arial" panose="020B0604020202020204" pitchFamily="34" charset="0"/>
              </a:rPr>
              <a:t> hang de </a:t>
            </a:r>
            <a:r>
              <a:rPr lang="en-US" altLang="en-US" dirty="0" err="1">
                <a:latin typeface="Arial" panose="020B0604020202020204" pitchFamily="34" charset="0"/>
              </a:rPr>
              <a:t>cai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va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su</a:t>
            </a:r>
            <a:r>
              <a:rPr lang="en-US" altLang="en-US" dirty="0">
                <a:latin typeface="Arial" panose="020B0604020202020204" pitchFamily="34" charset="0"/>
              </a:rPr>
              <a:t> dung.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60200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Increase font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98962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Duy </a:t>
            </a:r>
            <a:r>
              <a:rPr lang="en-US" dirty="0" err="1"/>
              <a:t>Tân</a:t>
            </a:r>
            <a:r>
              <a:rPr lang="en-US" baseline="0" dirty="0"/>
              <a:t> Long An </a:t>
            </a:r>
            <a:r>
              <a:rPr lang="en-US" baseline="0" dirty="0" err="1"/>
              <a:t>dự</a:t>
            </a:r>
            <a:r>
              <a:rPr lang="en-US" baseline="0" dirty="0"/>
              <a:t> </a:t>
            </a:r>
            <a:r>
              <a:rPr lang="en-US" baseline="0" dirty="0" err="1"/>
              <a:t>kiến</a:t>
            </a:r>
            <a:r>
              <a:rPr lang="en-US" baseline="0" dirty="0"/>
              <a:t> </a:t>
            </a:r>
            <a:r>
              <a:rPr lang="en-US" baseline="0" dirty="0" err="1"/>
              <a:t>sau</a:t>
            </a:r>
            <a:r>
              <a:rPr lang="en-US" baseline="0" dirty="0"/>
              <a:t> 01/01/2019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CCCC28-F4FC-4913-B995-A10B964EC50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68652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F4A2C8-6C88-4E71-83EE-698B9D4FE22F}" type="slidenum">
              <a:rPr lang="en-GB" smtClean="0"/>
              <a:pPr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63379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1672" y="1640792"/>
            <a:ext cx="5343336" cy="2502587"/>
          </a:xfrm>
        </p:spPr>
        <p:txBody>
          <a:bodyPr>
            <a:noAutofit/>
          </a:bodyPr>
          <a:lstStyle>
            <a:lvl1pPr>
              <a:defRPr sz="38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1672" y="4433454"/>
            <a:ext cx="5342880" cy="1067248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rgbClr val="57575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9" name="Picture 8" descr="DEL_PRI_RGB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879" y="399576"/>
            <a:ext cx="1720800" cy="322531"/>
          </a:xfrm>
          <a:prstGeom prst="rect">
            <a:avLst/>
          </a:prstGeom>
        </p:spPr>
      </p:pic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Slide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319066"/>
            <a:ext cx="6845093" cy="5988439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3000" b="0">
                <a:solidFill>
                  <a:schemeClr val="bg1"/>
                </a:solidFill>
              </a:defRPr>
            </a:lvl2pPr>
            <a:lvl3pPr marL="274638" indent="-274638">
              <a:buFont typeface="Arial" pitchFamily="34" charset="0"/>
              <a:buChar char="•"/>
              <a:defRPr sz="3000" b="0">
                <a:solidFill>
                  <a:schemeClr val="bg1"/>
                </a:solidFill>
              </a:defRPr>
            </a:lvl3pPr>
            <a:lvl4pPr>
              <a:defRPr sz="3000" b="0">
                <a:solidFill>
                  <a:schemeClr val="bg1"/>
                </a:solidFill>
              </a:defRPr>
            </a:lvl4pPr>
            <a:lvl5pPr>
              <a:defRPr sz="3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319066"/>
            <a:ext cx="6845093" cy="5988439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3000" b="0">
                <a:solidFill>
                  <a:schemeClr val="bg1"/>
                </a:solidFill>
              </a:defRPr>
            </a:lvl2pPr>
            <a:lvl3pPr marL="274638" indent="-274638">
              <a:buFont typeface="Arial" pitchFamily="34" charset="0"/>
              <a:buChar char="•"/>
              <a:defRPr sz="3000" b="0">
                <a:solidFill>
                  <a:schemeClr val="bg1"/>
                </a:solidFill>
              </a:defRPr>
            </a:lvl3pPr>
            <a:lvl4pPr>
              <a:defRPr sz="3000" b="0">
                <a:solidFill>
                  <a:schemeClr val="bg1"/>
                </a:solidFill>
              </a:defRPr>
            </a:lvl4pPr>
            <a:lvl5pPr>
              <a:defRPr sz="3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9" y="1143000"/>
            <a:ext cx="8072313" cy="5015915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2000" b="0">
                <a:solidFill>
                  <a:schemeClr val="bg1"/>
                </a:solidFill>
              </a:defRPr>
            </a:lvl1pPr>
            <a:lvl2pPr marL="268288" indent="-268288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tabLst/>
              <a:defRPr sz="2000" b="0">
                <a:solidFill>
                  <a:schemeClr val="bg1"/>
                </a:solidFill>
              </a:defRPr>
            </a:lvl2pPr>
            <a:lvl3pPr marL="274638" indent="-274638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4pPr>
            <a:lvl5pPr marL="441325" indent="-1762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81000" y="331971"/>
            <a:ext cx="8388000" cy="65862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s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73580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1622411"/>
            <a:ext cx="8388000" cy="4536504"/>
          </a:xfrm>
        </p:spPr>
        <p:txBody>
          <a:bodyPr>
            <a:normAutofit/>
          </a:bodyPr>
          <a:lstStyle>
            <a:lvl1pPr marL="0" indent="0">
              <a:spcBef>
                <a:spcPts val="1800"/>
              </a:spcBef>
              <a:spcAft>
                <a:spcPts val="0"/>
              </a:spcAft>
              <a:buNone/>
              <a:defRPr sz="2000" b="0">
                <a:solidFill>
                  <a:schemeClr val="tx2"/>
                </a:solidFill>
              </a:defRPr>
            </a:lvl1pPr>
            <a:lvl2pPr marL="268288" indent="-268288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tabLst/>
              <a:defRPr sz="2000" b="0">
                <a:solidFill>
                  <a:schemeClr val="tx2"/>
                </a:solidFill>
              </a:defRPr>
            </a:lvl2pPr>
            <a:lvl3pPr marL="274638" indent="-274638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tx2"/>
                </a:solidFill>
              </a:defRPr>
            </a:lvl3pPr>
            <a:lvl4pPr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tx2"/>
                </a:solidFill>
              </a:defRPr>
            </a:lvl4pPr>
            <a:lvl5pPr marL="441325" indent="-176213">
              <a:spcBef>
                <a:spcPts val="600"/>
              </a:spcBef>
              <a:spcAft>
                <a:spcPts val="0"/>
              </a:spcAft>
              <a:buFont typeface="Arial" pitchFamily="34" charset="0"/>
              <a:buChar char="•"/>
              <a:defRPr sz="2000" b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70113" y="179571"/>
            <a:ext cx="8388000" cy="1441410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>
              <a:defRPr sz="45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11" y="1466846"/>
            <a:ext cx="8415313" cy="4248169"/>
          </a:xfrm>
        </p:spPr>
        <p:txBody>
          <a:bodyPr anchor="t">
            <a:noAutofit/>
          </a:bodyPr>
          <a:lstStyle>
            <a:lvl1pPr algn="l">
              <a:defRPr sz="60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11" y="1466846"/>
            <a:ext cx="8415313" cy="4248169"/>
          </a:xfrm>
        </p:spPr>
        <p:txBody>
          <a:bodyPr anchor="t">
            <a:noAutofit/>
          </a:bodyPr>
          <a:lstStyle>
            <a:lvl1pPr algn="l">
              <a:defRPr sz="6000" b="0" cap="none" baseline="0">
                <a:solidFill>
                  <a:schemeClr val="accent3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3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11" y="1466846"/>
            <a:ext cx="8415313" cy="4248169"/>
          </a:xfrm>
        </p:spPr>
        <p:txBody>
          <a:bodyPr anchor="t">
            <a:noAutofit/>
          </a:bodyPr>
          <a:lstStyle>
            <a:lvl1pPr algn="l">
              <a:defRPr sz="60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4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7211" y="1466846"/>
            <a:ext cx="8415313" cy="4248169"/>
          </a:xfrm>
        </p:spPr>
        <p:txBody>
          <a:bodyPr anchor="t">
            <a:noAutofit/>
          </a:bodyPr>
          <a:lstStyle>
            <a:lvl1pPr algn="l">
              <a:defRPr sz="60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36" y="1538285"/>
            <a:ext cx="8415313" cy="4248169"/>
          </a:xfrm>
        </p:spPr>
        <p:txBody>
          <a:bodyPr anchor="t">
            <a:noAutofit/>
          </a:bodyPr>
          <a:lstStyle>
            <a:lvl1pPr algn="l">
              <a:defRPr sz="4800" b="0" cap="none" baseline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ith Image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3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6737" y="1671636"/>
            <a:ext cx="2776504" cy="4248169"/>
          </a:xfrm>
        </p:spPr>
        <p:txBody>
          <a:bodyPr anchor="t">
            <a:noAutofit/>
          </a:bodyPr>
          <a:lstStyle>
            <a:lvl1pPr algn="l">
              <a:defRPr sz="3600" b="0" cap="none" baseline="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1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0"/>
            <a:ext cx="3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5615" y="1685568"/>
            <a:ext cx="2772000" cy="2672126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5615" y="4357694"/>
            <a:ext cx="2772000" cy="1048554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 b="0">
                <a:solidFill>
                  <a:srgbClr val="57575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  <p:pic>
        <p:nvPicPr>
          <p:cNvPr id="8" name="Picture 7" descr="DEL_PRI_RGB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52879" y="399576"/>
            <a:ext cx="1720800" cy="322531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claim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4400" y="1812924"/>
            <a:ext cx="4628956" cy="842400"/>
          </a:xfrm>
        </p:spPr>
        <p:txBody>
          <a:bodyPr>
            <a:noAutofit/>
          </a:bodyPr>
          <a:lstStyle>
            <a:lvl1pPr>
              <a:defRPr sz="28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400" y="4357694"/>
            <a:ext cx="4628561" cy="1143008"/>
          </a:xfrm>
        </p:spPr>
        <p:txBody>
          <a:bodyPr>
            <a:norm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 sz="1400" b="0">
                <a:solidFill>
                  <a:schemeClr val="accent5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  <p:sp>
        <p:nvSpPr>
          <p:cNvPr id="8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75050" y="2663187"/>
            <a:ext cx="4629600" cy="1699200"/>
          </a:xfrm>
        </p:spPr>
        <p:txBody>
          <a:bodyPr>
            <a:noAutofit/>
          </a:bodyPr>
          <a:lstStyle>
            <a:lvl1pPr marL="0" indent="0">
              <a:buNone/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167115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607706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08009C-75EB-4097-83AC-786AB58E8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B1E2A4D-E7D6-4115-8F09-E1376F3CFD8F}" type="datetime2">
              <a:rPr lang="en-US" altLang="en-US"/>
              <a:pPr/>
              <a:t>Friday, January 23, 2026</a:t>
            </a:fld>
            <a:endParaRPr lang="en-US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FF6A57-7379-402D-9238-1E751F26E9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51A586-75C9-4841-8953-1B8059074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2AA001F-E051-48B9-AB48-A2924AECA89E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64499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700808"/>
            <a:ext cx="9143999" cy="30243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2420888"/>
            <a:ext cx="8229600" cy="165618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3E4D30-A783-4492-9B03-8A7F1853B814}" type="datetime1">
              <a:rPr lang="vi-VN" smtClean="0"/>
              <a:t>23/01/2026</a:t>
            </a:fld>
            <a:endParaRPr lang="vi-V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vi-V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E7D32B5F-41CF-481A-8F91-FA06097D4788}" type="slidenum">
              <a:rPr lang="vi-VN" smtClean="0"/>
              <a:pPr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24851493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EEAC8-C6FB-456A-A9C8-4949AB3848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EA9C3-EED5-4E58-9959-0EF8B2BC2B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EFBAC0-38E3-4C5E-90B7-EBFDE1AB2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5531DA-A303-4958-8656-283BCA1C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68189-F272-4C0C-89F9-10D719B02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15060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6DBC5-6B78-492D-819F-F8812DA857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05291-8295-42BC-B40D-CDD7F975B2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4F2195-5457-4FB5-A520-E33FAD948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4B01F-07BF-42E2-A9B4-83814F2F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642ED9-969D-46C2-A3C7-0851BB825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71978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4CAF1-B298-4EC0-9B81-CDEC2D624E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B69FD5-8E78-4438-979E-7EC7EA1D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740089-9338-41F9-ACCC-D81DCDF2B6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2A8722-A561-4309-84F3-05FD1FD81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C920F9-806E-46D7-8886-468EEBA37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8656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EC57E-1D7C-4DAA-82B1-5D0B4D800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916FEE-60D8-4F7C-99A6-7546C91E6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F390E4F-CF9D-4D7B-9E11-295D45E1E2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825625"/>
            <a:ext cx="386715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D1B5E5C-34CD-4368-9C9D-F6C713268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8CD417-C3BA-4D86-941E-082C42454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4F4C65-7176-4AB5-88AC-0F9DDC9D9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7295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92D7-8CF8-457B-923E-5097CE66A1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94AE87-D52D-4FDE-AC05-DFC25F08AC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E0C664-0008-4CD9-B6B7-42A0D5B0C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0C33F9-B81D-4F7A-A1D8-2351F55529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354F79-A9B2-438C-B728-2F0527DDC77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005FE2-4859-4B26-880D-0E883817FD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3D7212E-D93F-4CF8-8ED2-972E66BE6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CC392AF-5867-43E5-AD12-EAE030694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63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345621" y="0"/>
            <a:ext cx="5440825" cy="31432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21838" y="1093317"/>
            <a:ext cx="4878856" cy="154986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21838" y="2668126"/>
            <a:ext cx="4878856" cy="388186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600" b="0">
                <a:solidFill>
                  <a:srgbClr val="575757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 dirty="0"/>
          </a:p>
        </p:txBody>
      </p:sp>
      <p:pic>
        <p:nvPicPr>
          <p:cNvPr id="8" name="Picture 7" descr="DEL_PRI_RGB.g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579698" y="284522"/>
            <a:ext cx="1720800" cy="322531"/>
          </a:xfrm>
          <a:prstGeom prst="rect">
            <a:avLst/>
          </a:prstGeom>
        </p:spPr>
      </p:pic>
      <p:sp>
        <p:nvSpPr>
          <p:cNvPr id="14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0C61F-2BE3-4519-8078-C23B8A1708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BC1376-4A1C-4604-8866-D43C0406B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8A3DD-9C94-4842-B411-768462B4A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1DD413-7BF5-47DC-BC8D-70C231B70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6675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5BCA6D3-AE24-4AEC-9A74-431397E2C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89373-A754-4F91-BC7F-F738F9F26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F7C093-AF6B-468E-A841-63388C74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4879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737F2C-15E3-4202-B5AF-D2D1EF98B9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7EE920-3DB6-4E1B-A7EF-291B253E27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FE68E8-A675-42C1-97F2-8F9B92E0F0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6B1983-B04C-4AF5-9689-F467A4520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37F0D2-FD43-4F35-896B-9DBA1777B1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45B427-981D-4D7E-9D48-26DAC60B7B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38888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B5383-5E94-44E4-AF87-67A522B6C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5BD28BF-7499-44FA-B9F8-44F838D03C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D92147-9E71-4533-9B31-89EEF2C33A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46C2E-13D7-4C2A-B278-79B0B2A45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6B5412-244B-4858-9647-7BAC0EF70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091962-D154-40DC-B684-759D8CAD9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2988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2B4ED-EF79-4EF5-A577-56E33717E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33F1C5A-5482-464D-9F2A-376260069A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F7968-EE9E-4F49-8F42-A866825D64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550E1A-CDD4-4269-94A1-CB001518C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E9A620-8C47-4473-9E28-8FAFD2059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5791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05BE76-8C3D-4489-8226-28EE8158B2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C8B578-1992-4EC6-960C-23DAEFFF43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7626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2737C0-EA51-45CC-87C7-F299220E5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B5B4C-45AB-4DB0-B4D4-5EDE30207A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AB1F2D-9FF6-4E02-B02F-425AA62391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26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969282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70800" y="1810800"/>
            <a:ext cx="83880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fac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70113" y="295682"/>
            <a:ext cx="8388000" cy="99017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70800" y="1357200"/>
            <a:ext cx="8388000" cy="5000758"/>
          </a:xfrm>
        </p:spPr>
        <p:txBody>
          <a:bodyPr/>
          <a:lstStyle>
            <a:lvl1pPr marL="0" indent="0" algn="l">
              <a:buNone/>
              <a:defRPr/>
            </a:lvl1pPr>
            <a:lvl2pPr marL="271463" indent="-271463">
              <a:buFont typeface="Arial" pitchFamily="34" charset="0"/>
              <a:buChar char="•"/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Text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969282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370800" y="1810800"/>
            <a:ext cx="4140000" cy="453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  <p:sp>
        <p:nvSpPr>
          <p:cNvPr id="6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5"/>
          </p:nvPr>
        </p:nvSpPr>
        <p:spPr>
          <a:xfrm>
            <a:off x="4643437" y="1810800"/>
            <a:ext cx="4140000" cy="4536000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None/>
              <a:defRPr b="1"/>
            </a:lvl1pPr>
            <a:lvl2pPr marL="271463" indent="-271463">
              <a:buFont typeface="Arial" pitchFamily="34" charset="0"/>
              <a:buChar char="•"/>
              <a:tabLst/>
              <a:defRPr/>
            </a:lvl2pPr>
            <a:lvl3pPr marL="274638" indent="-274638">
              <a:buFont typeface="Arial" pitchFamily="34" charset="0"/>
              <a:buChar char="•"/>
              <a:defRPr i="1"/>
            </a:lvl3pPr>
            <a:lvl4pPr marL="534988" indent="-263525">
              <a:buFont typeface="Arial" pitchFamily="34" charset="0"/>
              <a:buChar char="−"/>
              <a:defRPr i="0"/>
            </a:lvl4pPr>
            <a:lvl5pPr marL="806450" indent="-271463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969282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for Backgrou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1809101"/>
            <a:ext cx="4887687" cy="4536504"/>
          </a:xfrm>
        </p:spPr>
        <p:txBody>
          <a:bodyPr/>
          <a:lstStyle>
            <a:lvl1pPr marL="0" indent="0">
              <a:buNone/>
              <a:defRPr b="0"/>
            </a:lvl1pPr>
            <a:lvl2pPr marL="266700" indent="-266700">
              <a:buFont typeface="Arial" pitchFamily="34" charset="0"/>
              <a:buChar char="•"/>
              <a:tabLst/>
              <a:defRPr/>
            </a:lvl2pPr>
            <a:lvl3pPr marL="447675" indent="-180975">
              <a:buFont typeface="Calibri" pitchFamily="34" charset="0"/>
              <a:buChar char="–"/>
              <a:defRPr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4887687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17" name="Text Placeholder 8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4887687" cy="969282"/>
          </a:xfrm>
        </p:spPr>
        <p:txBody>
          <a:bodyPr>
            <a:norm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ey Statement Slide 1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319066"/>
            <a:ext cx="6845093" cy="5988439"/>
          </a:xfrm>
        </p:spPr>
        <p:txBody>
          <a:bodyPr>
            <a:norm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</a:defRPr>
            </a:lvl1pPr>
            <a:lvl2pPr marL="0" indent="0">
              <a:buNone/>
              <a:tabLst/>
              <a:defRPr sz="3000" b="0">
                <a:solidFill>
                  <a:schemeClr val="bg1"/>
                </a:solidFill>
              </a:defRPr>
            </a:lvl2pPr>
            <a:lvl3pPr marL="274638" indent="-274638">
              <a:buFont typeface="Arial" pitchFamily="34" charset="0"/>
              <a:buChar char="•"/>
              <a:defRPr sz="3000" b="0">
                <a:solidFill>
                  <a:schemeClr val="bg1"/>
                </a:solidFill>
              </a:defRPr>
            </a:lvl3pPr>
            <a:lvl4pPr>
              <a:defRPr sz="3000" b="0">
                <a:solidFill>
                  <a:schemeClr val="bg1"/>
                </a:solidFill>
              </a:defRPr>
            </a:lvl4pPr>
            <a:lvl5pPr>
              <a:defRPr sz="30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chemeClr val="bg1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7"/>
            </p:custDataLst>
            <p:extLst>
              <p:ext uri="{D42A27DB-BD31-4B8C-83A1-F6EECF244321}">
                <p14:modId xmlns:p14="http://schemas.microsoft.com/office/powerpoint/2010/main" val="22041701"/>
              </p:ext>
            </p:extLst>
          </p:nvPr>
        </p:nvGraphicFramePr>
        <p:xfrm>
          <a:off x="1588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think-cell Slide" r:id="rId28" imgW="270" imgH="270" progId="TCLayout.ActiveDocument.1">
                  <p:embed/>
                </p:oleObj>
              </mc:Choice>
              <mc:Fallback>
                <p:oleObj name="think-cell Slide" r:id="rId28" imgW="270" imgH="270" progId="TCLayout.ActiveDocument.1">
                  <p:embed/>
                  <p:pic>
                    <p:nvPicPr>
                      <p:cNvPr id="4" name="Object 3" hidden="1"/>
                      <p:cNvPicPr/>
                      <p:nvPr/>
                    </p:nvPicPr>
                    <p:blipFill>
                      <a:blip r:embed="rId2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15161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70113" y="1809101"/>
            <a:ext cx="8388000" cy="4536504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4"/>
          </p:nvPr>
        </p:nvSpPr>
        <p:spPr>
          <a:xfrm>
            <a:off x="7971996" y="6407835"/>
            <a:ext cx="792088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r">
              <a:defRPr sz="800" b="0">
                <a:solidFill>
                  <a:srgbClr val="8C8C8C"/>
                </a:solidFill>
              </a:defRPr>
            </a:lvl1pPr>
          </a:lstStyle>
          <a:p>
            <a:fld id="{95CC1D26-A9BD-4BDE-BDD9-08EDBAE96860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0113" y="6407835"/>
            <a:ext cx="7559473" cy="252000"/>
          </a:xfrm>
          <a:prstGeom prst="rect">
            <a:avLst/>
          </a:prstGeom>
        </p:spPr>
        <p:txBody>
          <a:bodyPr vert="horz" lIns="0" tIns="0" rIns="0" bIns="0" rtlCol="0" anchor="ctr" anchorCtr="0"/>
          <a:lstStyle>
            <a:lvl1pPr algn="l">
              <a:defRPr sz="800" b="0">
                <a:solidFill>
                  <a:srgbClr val="8C8C8C"/>
                </a:solidFill>
              </a:defRPr>
            </a:lvl1pPr>
          </a:lstStyle>
          <a:p>
            <a:r>
              <a:rPr lang="en-US"/>
              <a:t>© 2015 Deloitte Consulting Southeast Asia</a:t>
            </a:r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77" r:id="rId3"/>
    <p:sldLayoutId id="2147483650" r:id="rId4"/>
    <p:sldLayoutId id="2147483678" r:id="rId5"/>
    <p:sldLayoutId id="2147483674" r:id="rId6"/>
    <p:sldLayoutId id="2147483660" r:id="rId7"/>
    <p:sldLayoutId id="2147483672" r:id="rId8"/>
    <p:sldLayoutId id="2147483671" r:id="rId9"/>
    <p:sldLayoutId id="2147483675" r:id="rId10"/>
    <p:sldLayoutId id="2147483676" r:id="rId11"/>
    <p:sldLayoutId id="2147483663" r:id="rId12"/>
    <p:sldLayoutId id="2147483665" r:id="rId13"/>
    <p:sldLayoutId id="2147483651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52" r:id="rId20"/>
    <p:sldLayoutId id="2147483687" r:id="rId21"/>
    <p:sldLayoutId id="2147483689" r:id="rId22"/>
    <p:sldLayoutId id="2147483690" r:id="rId23"/>
    <p:sldLayoutId id="2147483703" r:id="rId24"/>
  </p:sldLayoutIdLst>
  <p:transition>
    <p:fade/>
  </p:transition>
  <p:hf hdr="0" ftr="0" dt="0"/>
  <p:txStyles>
    <p:titleStyle>
      <a:lvl1pPr algn="l" defTabSz="914400" rtl="0" eaLnBrk="1" latinLnBrk="0" hangingPunct="1">
        <a:spcBef>
          <a:spcPct val="0"/>
        </a:spcBef>
        <a:buNone/>
        <a:defRPr sz="30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74638" indent="-274638" algn="l" defTabSz="914400" rtl="0" eaLnBrk="1" latinLnBrk="0" hangingPunct="1">
        <a:spcBef>
          <a:spcPts val="1200"/>
        </a:spcBef>
        <a:buFont typeface="Arial" pitchFamily="34" charset="0"/>
        <a:buChar char="•"/>
        <a:defRPr sz="1800" b="0" kern="1200">
          <a:solidFill>
            <a:schemeClr val="tx2"/>
          </a:solidFill>
          <a:latin typeface="+mn-lt"/>
          <a:ea typeface="+mn-ea"/>
          <a:cs typeface="+mn-cs"/>
        </a:defRPr>
      </a:lvl1pPr>
      <a:lvl2pPr marL="441325" indent="-166688" algn="l" defTabSz="914400" rtl="0" eaLnBrk="1" latinLnBrk="0" hangingPunct="1">
        <a:spcBef>
          <a:spcPts val="1200"/>
        </a:spcBef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441325" indent="-166688" algn="l" defTabSz="914400" rtl="0" eaLnBrk="1" latinLnBrk="0" hangingPunct="1">
        <a:spcBef>
          <a:spcPts val="1200"/>
        </a:spcBef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447675" indent="-180975" algn="l" defTabSz="914400" rtl="0" eaLnBrk="1" latinLnBrk="0" hangingPunct="1">
        <a:spcBef>
          <a:spcPts val="1200"/>
        </a:spcBef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441325" indent="-166688" algn="l" defTabSz="914400" rtl="0" eaLnBrk="1" latinLnBrk="0" hangingPunct="1">
        <a:spcBef>
          <a:spcPts val="1200"/>
        </a:spcBef>
        <a:buFont typeface="Arial" pitchFamily="34" charset="0"/>
        <a:buChar char="−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CF474B-2BA0-4C2B-A6D9-073F5CE3D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3A1D5-0AE3-452F-907C-1B1A32EEA1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F4D245-CBA3-40DE-AA8C-C6C3481F0B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CD1B8-D3F0-4BE1-AB53-BB30BA897D06}" type="datetimeFigureOut">
              <a:rPr lang="en-US" smtClean="0"/>
              <a:t>1/23/2026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3E677F-9D06-47FF-AB26-04841CD9BE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943E0-7C0B-4239-A19C-60E0E3918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4EC55-0A56-44D8-A6DD-A86BFE1DB1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711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3.bin"/><Relationship Id="rId13" Type="http://schemas.openxmlformats.org/officeDocument/2006/relationships/image" Target="../media/image35.png"/><Relationship Id="rId3" Type="http://schemas.openxmlformats.org/officeDocument/2006/relationships/image" Target="../media/image33.jpeg"/><Relationship Id="rId7" Type="http://schemas.openxmlformats.org/officeDocument/2006/relationships/image" Target="../media/image30.wmf"/><Relationship Id="rId12" Type="http://schemas.openxmlformats.org/officeDocument/2006/relationships/image" Target="../media/image34.png"/><Relationship Id="rId2" Type="http://schemas.openxmlformats.org/officeDocument/2006/relationships/slideLayout" Target="../slideLayouts/slideLayout2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2.bin"/><Relationship Id="rId11" Type="http://schemas.openxmlformats.org/officeDocument/2006/relationships/image" Target="../media/image32.wmf"/><Relationship Id="rId5" Type="http://schemas.openxmlformats.org/officeDocument/2006/relationships/image" Target="../media/image29.wmf"/><Relationship Id="rId15" Type="http://schemas.openxmlformats.org/officeDocument/2006/relationships/image" Target="../media/image37.jpeg"/><Relationship Id="rId10" Type="http://schemas.openxmlformats.org/officeDocument/2006/relationships/oleObject" Target="../embeddings/oleObject34.bin"/><Relationship Id="rId4" Type="http://schemas.openxmlformats.org/officeDocument/2006/relationships/oleObject" Target="../embeddings/oleObject31.bin"/><Relationship Id="rId9" Type="http://schemas.openxmlformats.org/officeDocument/2006/relationships/image" Target="../media/image31.wmf"/><Relationship Id="rId1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7.bin"/><Relationship Id="rId13" Type="http://schemas.openxmlformats.org/officeDocument/2006/relationships/image" Target="../media/image58.wmf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55.wmf"/><Relationship Id="rId12" Type="http://schemas.openxmlformats.org/officeDocument/2006/relationships/oleObject" Target="../embeddings/oleObject39.bin"/><Relationship Id="rId2" Type="http://schemas.openxmlformats.org/officeDocument/2006/relationships/vmlDrawing" Target="../drawings/vmlDrawing5.vml"/><Relationship Id="rId1" Type="http://schemas.openxmlformats.org/officeDocument/2006/relationships/themeOverride" Target="../theme/themeOverride1.xml"/><Relationship Id="rId6" Type="http://schemas.openxmlformats.org/officeDocument/2006/relationships/oleObject" Target="../embeddings/oleObject36.bin"/><Relationship Id="rId11" Type="http://schemas.openxmlformats.org/officeDocument/2006/relationships/image" Target="../media/image57.wmf"/><Relationship Id="rId5" Type="http://schemas.openxmlformats.org/officeDocument/2006/relationships/image" Target="../media/image54.emf"/><Relationship Id="rId15" Type="http://schemas.openxmlformats.org/officeDocument/2006/relationships/image" Target="../media/image45.jpg"/><Relationship Id="rId10" Type="http://schemas.openxmlformats.org/officeDocument/2006/relationships/oleObject" Target="../embeddings/oleObject38.bin"/><Relationship Id="rId4" Type="http://schemas.openxmlformats.org/officeDocument/2006/relationships/oleObject" Target="../embeddings/oleObject35.bin"/><Relationship Id="rId9" Type="http://schemas.openxmlformats.org/officeDocument/2006/relationships/image" Target="../media/image56.wmf"/><Relationship Id="rId14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67.jpeg"/><Relationship Id="rId4" Type="http://schemas.openxmlformats.org/officeDocument/2006/relationships/image" Target="../media/image45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69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2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jp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0.png"/><Relationship Id="rId4" Type="http://schemas.openxmlformats.org/officeDocument/2006/relationships/image" Target="../media/image45.jp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3" Type="http://schemas.openxmlformats.org/officeDocument/2006/relationships/image" Target="../media/image8.gif"/><Relationship Id="rId7" Type="http://schemas.openxmlformats.org/officeDocument/2006/relationships/image" Target="../media/image1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gif"/><Relationship Id="rId5" Type="http://schemas.openxmlformats.org/officeDocument/2006/relationships/image" Target="../media/image10.gif"/><Relationship Id="rId4" Type="http://schemas.openxmlformats.org/officeDocument/2006/relationships/image" Target="../media/image9.wm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13" Type="http://schemas.openxmlformats.org/officeDocument/2006/relationships/oleObject" Target="../embeddings/oleObject7.bin"/><Relationship Id="rId18" Type="http://schemas.openxmlformats.org/officeDocument/2006/relationships/oleObject" Target="../embeddings/oleObject10.bin"/><Relationship Id="rId3" Type="http://schemas.openxmlformats.org/officeDocument/2006/relationships/oleObject" Target="../embeddings/oleObject2.bin"/><Relationship Id="rId21" Type="http://schemas.openxmlformats.org/officeDocument/2006/relationships/image" Target="../media/image21.wmf"/><Relationship Id="rId7" Type="http://schemas.openxmlformats.org/officeDocument/2006/relationships/oleObject" Target="../embeddings/oleObject4.bin"/><Relationship Id="rId12" Type="http://schemas.openxmlformats.org/officeDocument/2006/relationships/image" Target="../media/image18.wmf"/><Relationship Id="rId17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9.bin"/><Relationship Id="rId20" Type="http://schemas.openxmlformats.org/officeDocument/2006/relationships/oleObject" Target="../embeddings/oleObject12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5" Type="http://schemas.openxmlformats.org/officeDocument/2006/relationships/oleObject" Target="../embeddings/oleObject8.bin"/><Relationship Id="rId10" Type="http://schemas.openxmlformats.org/officeDocument/2006/relationships/image" Target="../media/image17.wmf"/><Relationship Id="rId19" Type="http://schemas.openxmlformats.org/officeDocument/2006/relationships/oleObject" Target="../embeddings/oleObject11.bin"/><Relationship Id="rId4" Type="http://schemas.openxmlformats.org/officeDocument/2006/relationships/image" Target="../media/image14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19.wmf"/><Relationship Id="rId22" Type="http://schemas.openxmlformats.org/officeDocument/2006/relationships/oleObject" Target="../embeddings/oleObject13.bin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wmf"/><Relationship Id="rId13" Type="http://schemas.openxmlformats.org/officeDocument/2006/relationships/oleObject" Target="../embeddings/oleObject19.bin"/><Relationship Id="rId18" Type="http://schemas.openxmlformats.org/officeDocument/2006/relationships/image" Target="../media/image17.wmf"/><Relationship Id="rId26" Type="http://schemas.openxmlformats.org/officeDocument/2006/relationships/oleObject" Target="../embeddings/oleObject27.bin"/><Relationship Id="rId3" Type="http://schemas.openxmlformats.org/officeDocument/2006/relationships/oleObject" Target="../embeddings/oleObject14.bin"/><Relationship Id="rId21" Type="http://schemas.openxmlformats.org/officeDocument/2006/relationships/oleObject" Target="../embeddings/oleObject23.bin"/><Relationship Id="rId7" Type="http://schemas.openxmlformats.org/officeDocument/2006/relationships/oleObject" Target="../embeddings/oleObject16.bin"/><Relationship Id="rId12" Type="http://schemas.openxmlformats.org/officeDocument/2006/relationships/image" Target="../media/image18.wmf"/><Relationship Id="rId17" Type="http://schemas.openxmlformats.org/officeDocument/2006/relationships/oleObject" Target="../embeddings/oleObject21.bin"/><Relationship Id="rId25" Type="http://schemas.openxmlformats.org/officeDocument/2006/relationships/image" Target="../media/image20.wmf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6.wmf"/><Relationship Id="rId20" Type="http://schemas.openxmlformats.org/officeDocument/2006/relationships/image" Target="../media/image19.wmf"/><Relationship Id="rId29" Type="http://schemas.openxmlformats.org/officeDocument/2006/relationships/image" Target="../media/image21.wmf"/><Relationship Id="rId1" Type="http://schemas.openxmlformats.org/officeDocument/2006/relationships/vmlDrawing" Target="../drawings/vmlDrawing3.vml"/><Relationship Id="rId6" Type="http://schemas.openxmlformats.org/officeDocument/2006/relationships/image" Target="../media/image23.wmf"/><Relationship Id="rId11" Type="http://schemas.openxmlformats.org/officeDocument/2006/relationships/oleObject" Target="../embeddings/oleObject18.bin"/><Relationship Id="rId24" Type="http://schemas.openxmlformats.org/officeDocument/2006/relationships/oleObject" Target="../embeddings/oleObject26.bin"/><Relationship Id="rId5" Type="http://schemas.openxmlformats.org/officeDocument/2006/relationships/oleObject" Target="../embeddings/oleObject15.bin"/><Relationship Id="rId15" Type="http://schemas.openxmlformats.org/officeDocument/2006/relationships/oleObject" Target="../embeddings/oleObject20.bin"/><Relationship Id="rId23" Type="http://schemas.openxmlformats.org/officeDocument/2006/relationships/oleObject" Target="../embeddings/oleObject25.bin"/><Relationship Id="rId28" Type="http://schemas.openxmlformats.org/officeDocument/2006/relationships/oleObject" Target="../embeddings/oleObject29.bin"/><Relationship Id="rId10" Type="http://schemas.openxmlformats.org/officeDocument/2006/relationships/image" Target="../media/image15.wmf"/><Relationship Id="rId19" Type="http://schemas.openxmlformats.org/officeDocument/2006/relationships/oleObject" Target="../embeddings/oleObject22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17.bin"/><Relationship Id="rId14" Type="http://schemas.openxmlformats.org/officeDocument/2006/relationships/image" Target="../media/image25.wmf"/><Relationship Id="rId22" Type="http://schemas.openxmlformats.org/officeDocument/2006/relationships/oleObject" Target="../embeddings/oleObject24.bin"/><Relationship Id="rId27" Type="http://schemas.openxmlformats.org/officeDocument/2006/relationships/oleObject" Target="../embeddings/oleObject28.bin"/><Relationship Id="rId30" Type="http://schemas.openxmlformats.org/officeDocument/2006/relationships/oleObject" Target="../embeddings/oleObject30.bin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bg1.jpg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374400" y="1812924"/>
            <a:ext cx="5264400" cy="842400"/>
          </a:xfrm>
        </p:spPr>
        <p:txBody>
          <a:bodyPr/>
          <a:lstStyle/>
          <a:p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quan</a:t>
            </a:r>
            <a:r>
              <a:rPr lang="en-US" altLang="en-US" dirty="0"/>
              <a:t> </a:t>
            </a:r>
            <a:r>
              <a:rPr lang="en-US" altLang="en-US" dirty="0" err="1"/>
              <a:t>về</a:t>
            </a:r>
            <a:r>
              <a:rPr lang="en-US" altLang="en-US" dirty="0"/>
              <a:t> SAP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374401" y="4357694"/>
            <a:ext cx="1606800" cy="519106"/>
          </a:xfrm>
        </p:spPr>
        <p:txBody>
          <a:bodyPr/>
          <a:lstStyle/>
          <a:p>
            <a:pPr algn="ctr"/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Đinh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Thùy</a:t>
            </a:r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 Ph</a:t>
            </a:r>
            <a:r>
              <a:rPr lang="vi-VN" i="1" dirty="0">
                <a:solidFill>
                  <a:schemeClr val="accent1">
                    <a:lumMod val="75000"/>
                  </a:schemeClr>
                </a:solidFill>
              </a:rPr>
              <a:t>ư</a:t>
            </a:r>
            <a:r>
              <a:rPr lang="en-US" i="1" dirty="0" err="1">
                <a:solidFill>
                  <a:schemeClr val="accent1">
                    <a:lumMod val="75000"/>
                  </a:schemeClr>
                </a:solidFill>
              </a:rPr>
              <a:t>ơng</a:t>
            </a:r>
            <a:endParaRPr lang="en-US" i="1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r>
              <a:rPr lang="en-US" i="1" dirty="0">
                <a:solidFill>
                  <a:schemeClr val="accent1">
                    <a:lumMod val="75000"/>
                  </a:schemeClr>
                </a:solidFill>
              </a:rPr>
              <a:t>11-Jul-2019</a:t>
            </a:r>
          </a:p>
        </p:txBody>
      </p:sp>
      <p:pic>
        <p:nvPicPr>
          <p:cNvPr id="10" name="Picture 2" descr="http://vlkiengiang.vieclamvietnam.gov.vn/Portals/72/Logo/873f82383f1940aab3b0d7b8eaa89b2f_Logo%20Duy%20ta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825" y="395604"/>
            <a:ext cx="1538498" cy="267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0239724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/>
          <p:cNvSpPr/>
          <p:nvPr/>
        </p:nvSpPr>
        <p:spPr>
          <a:xfrm>
            <a:off x="228600" y="1308291"/>
            <a:ext cx="8610600" cy="47115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en-US" sz="1350">
              <a:solidFill>
                <a:prstClr val="white"/>
              </a:solidFill>
              <a:latin typeface="Arial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giữa</a:t>
            </a:r>
            <a:r>
              <a:rPr lang="en-US" dirty="0"/>
              <a:t> Warehouse </a:t>
            </a:r>
            <a:r>
              <a:rPr lang="en-US" dirty="0" err="1"/>
              <a:t>và</a:t>
            </a:r>
            <a:r>
              <a:rPr lang="en-US" dirty="0"/>
              <a:t> Inventory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defTabSz="685800">
              <a:defRPr/>
            </a:pPr>
            <a:fld id="{95CC1D26-A9BD-4BDE-BDD9-08EDBAE96860}" type="slidenum">
              <a:rPr lang="en-GB">
                <a:latin typeface="Arial"/>
              </a:rPr>
              <a:pPr defTabSz="685800">
                <a:defRPr/>
              </a:pPr>
              <a:t>10</a:t>
            </a:fld>
            <a:endParaRPr lang="en-GB" dirty="0">
              <a:latin typeface="Arial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132171" y="1747324"/>
            <a:ext cx="722972" cy="2583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Nhà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máy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Duy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Tân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239545" y="2392039"/>
            <a:ext cx="903715" cy="258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Kho TP BD (B2B)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610224" y="1822436"/>
            <a:ext cx="7828336" cy="286912"/>
            <a:chOff x="-18473" y="1403956"/>
            <a:chExt cx="9901113" cy="338554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28600" y="1672508"/>
              <a:ext cx="9654040" cy="39225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-18473" y="1403956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Nhà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máy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(plant)</a:t>
              </a: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624079" y="2482918"/>
            <a:ext cx="7813729" cy="286912"/>
            <a:chOff x="0" y="2700851"/>
            <a:chExt cx="9882639" cy="338554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28600" y="2967908"/>
              <a:ext cx="9654039" cy="4072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0" y="2700851"/>
              <a:ext cx="16002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Kho (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S.loc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)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624079" y="3022586"/>
            <a:ext cx="7813729" cy="286912"/>
            <a:chOff x="0" y="2700851"/>
            <a:chExt cx="9882639" cy="338554"/>
          </a:xfrm>
        </p:grpSpPr>
        <p:cxnSp>
          <p:nvCxnSpPr>
            <p:cNvPr id="22" name="Straight Connector 21"/>
            <p:cNvCxnSpPr/>
            <p:nvPr/>
          </p:nvCxnSpPr>
          <p:spPr>
            <a:xfrm flipV="1">
              <a:off x="228600" y="2932498"/>
              <a:ext cx="9654039" cy="3541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0" y="2700851"/>
              <a:ext cx="20574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Mã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kho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(WM code)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4235234" y="2879544"/>
            <a:ext cx="903715" cy="258306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102 – Duy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Tân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Dương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610221" y="3753280"/>
            <a:ext cx="7828337" cy="469492"/>
            <a:chOff x="-1" y="2472251"/>
            <a:chExt cx="9901114" cy="553997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228600" y="2967908"/>
              <a:ext cx="9672513" cy="2756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-1" y="2472251"/>
              <a:ext cx="2342573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Loại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hình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lưu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trữ</a:t>
              </a:r>
              <a:endParaRPr lang="en-US" sz="1050" dirty="0">
                <a:solidFill>
                  <a:prstClr val="black"/>
                </a:solidFill>
                <a:latin typeface="Arial"/>
              </a:endParaRPr>
            </a:p>
            <a:p>
              <a:pPr defTabSz="685800">
                <a:defRPr/>
              </a:pP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(Storage type)</a:t>
              </a:r>
            </a:p>
          </p:txBody>
        </p:sp>
      </p:grpSp>
      <p:sp>
        <p:nvSpPr>
          <p:cNvPr id="28" name="Rectangle 27"/>
          <p:cNvSpPr/>
          <p:nvPr/>
        </p:nvSpPr>
        <p:spPr>
          <a:xfrm>
            <a:off x="2040256" y="3301502"/>
            <a:ext cx="903715" cy="2583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sàn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3166321" y="3312310"/>
            <a:ext cx="903715" cy="2583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kệ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624079" y="4384792"/>
            <a:ext cx="7813729" cy="834653"/>
            <a:chOff x="0" y="2056920"/>
            <a:chExt cx="9882638" cy="984885"/>
          </a:xfrm>
        </p:grpSpPr>
        <p:cxnSp>
          <p:nvCxnSpPr>
            <p:cNvPr id="36" name="Straight Connector 35"/>
            <p:cNvCxnSpPr/>
            <p:nvPr/>
          </p:nvCxnSpPr>
          <p:spPr>
            <a:xfrm flipV="1">
              <a:off x="228600" y="2901298"/>
              <a:ext cx="9654038" cy="6661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0" y="2056920"/>
              <a:ext cx="990599" cy="984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Khu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vực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lưu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trữ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(Storage area)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3849822" y="4281427"/>
            <a:ext cx="816751" cy="263933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Bàn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1538479" y="4267769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Line , Kyra, Pisa, sofa 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bali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2738629" y="4273741"/>
            <a:ext cx="831754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Dựa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624079" y="5303965"/>
            <a:ext cx="7813729" cy="469492"/>
            <a:chOff x="0" y="2461364"/>
            <a:chExt cx="9882639" cy="553997"/>
          </a:xfrm>
        </p:grpSpPr>
        <p:cxnSp>
          <p:nvCxnSpPr>
            <p:cNvPr id="54" name="Straight Connector 53"/>
            <p:cNvCxnSpPr/>
            <p:nvPr/>
          </p:nvCxnSpPr>
          <p:spPr>
            <a:xfrm flipV="1">
              <a:off x="228600" y="2915419"/>
              <a:ext cx="9654039" cy="52489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0" y="2461364"/>
              <a:ext cx="990600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685800">
                <a:defRPr/>
              </a:pP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Vị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trí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lưu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</a:t>
              </a:r>
              <a:r>
                <a:rPr lang="en-US" sz="1050" dirty="0" err="1">
                  <a:solidFill>
                    <a:prstClr val="black"/>
                  </a:solidFill>
                  <a:latin typeface="Arial"/>
                </a:rPr>
                <a:t>trữ</a:t>
              </a:r>
              <a:r>
                <a:rPr lang="en-US" sz="1050" dirty="0">
                  <a:solidFill>
                    <a:prstClr val="black"/>
                  </a:solidFill>
                  <a:latin typeface="Arial"/>
                </a:rPr>
                <a:t> (Bin)</a:t>
              </a:r>
            </a:p>
          </p:txBody>
        </p:sp>
      </p:grpSp>
      <p:sp>
        <p:nvSpPr>
          <p:cNvPr id="56" name="Rectangle 55"/>
          <p:cNvSpPr/>
          <p:nvPr/>
        </p:nvSpPr>
        <p:spPr>
          <a:xfrm>
            <a:off x="1538548" y="5181350"/>
            <a:ext cx="873590" cy="2739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Bin ABC-XXX-Y</a:t>
            </a:r>
          </a:p>
        </p:txBody>
      </p:sp>
      <p:sp>
        <p:nvSpPr>
          <p:cNvPr id="57" name="Rectangle 56"/>
          <p:cNvSpPr/>
          <p:nvPr/>
        </p:nvSpPr>
        <p:spPr>
          <a:xfrm>
            <a:off x="1542877" y="5423758"/>
            <a:ext cx="873590" cy="27390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Bin </a:t>
            </a:r>
            <a:r>
              <a:rPr lang="en-US" sz="900" dirty="0">
                <a:solidFill>
                  <a:prstClr val="black"/>
                </a:solidFill>
                <a:latin typeface="Arial"/>
              </a:rPr>
              <a:t>DAT-001-1</a:t>
            </a:r>
          </a:p>
        </p:txBody>
      </p:sp>
      <p:cxnSp>
        <p:nvCxnSpPr>
          <p:cNvPr id="67" name="Elbow Connector 66"/>
          <p:cNvCxnSpPr>
            <a:stCxn id="24" idx="2"/>
            <a:endCxn id="28" idx="0"/>
          </p:cNvCxnSpPr>
          <p:nvPr/>
        </p:nvCxnSpPr>
        <p:spPr>
          <a:xfrm rot="5400000">
            <a:off x="3507777" y="2122187"/>
            <a:ext cx="163652" cy="21949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Elbow Connector 68"/>
          <p:cNvCxnSpPr>
            <a:stCxn id="24" idx="2"/>
            <a:endCxn id="32" idx="0"/>
          </p:cNvCxnSpPr>
          <p:nvPr/>
        </p:nvCxnSpPr>
        <p:spPr>
          <a:xfrm rot="5400000">
            <a:off x="4065406" y="2690624"/>
            <a:ext cx="174460" cy="10689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Elbow Connector 89"/>
          <p:cNvCxnSpPr>
            <a:stCxn id="76" idx="2"/>
            <a:endCxn id="56" idx="0"/>
          </p:cNvCxnSpPr>
          <p:nvPr/>
        </p:nvCxnSpPr>
        <p:spPr>
          <a:xfrm rot="16200000" flipH="1">
            <a:off x="1868372" y="5074378"/>
            <a:ext cx="213873" cy="6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 65"/>
          <p:cNvSpPr/>
          <p:nvPr/>
        </p:nvSpPr>
        <p:spPr>
          <a:xfrm>
            <a:off x="5919091" y="4262867"/>
            <a:ext cx="873590" cy="27390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Thau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bầu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nhí,Thùng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rác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6" name="Rectangle 75"/>
          <p:cNvSpPr/>
          <p:nvPr/>
        </p:nvSpPr>
        <p:spPr>
          <a:xfrm>
            <a:off x="1538479" y="4694429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Cao -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Lùn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2737697" y="4648215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Kệ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dụng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cụ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, Can</a:t>
            </a:r>
          </a:p>
        </p:txBody>
      </p:sp>
      <p:sp>
        <p:nvSpPr>
          <p:cNvPr id="80" name="Rectangle 79"/>
          <p:cNvSpPr/>
          <p:nvPr/>
        </p:nvSpPr>
        <p:spPr>
          <a:xfrm>
            <a:off x="3730945" y="4637368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Ghế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bé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yêu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- ABC</a:t>
            </a:r>
          </a:p>
        </p:txBody>
      </p:sp>
      <p:sp>
        <p:nvSpPr>
          <p:cNvPr id="82" name="Rectangle 81"/>
          <p:cNvSpPr/>
          <p:nvPr/>
        </p:nvSpPr>
        <p:spPr>
          <a:xfrm>
            <a:off x="4857498" y="4666814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Thùng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thau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sâu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cần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xé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5919090" y="4674126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Sóng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bít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sóng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hở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xô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xọt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2040256" y="2394598"/>
            <a:ext cx="903715" cy="2583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Kho Duy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Tân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Dương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4235235" y="1757309"/>
            <a:ext cx="908260" cy="258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Nhà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máy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</a:p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Dương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6040663" y="1749728"/>
            <a:ext cx="908260" cy="258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Nhà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máy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Tân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Đô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6049547" y="2389941"/>
            <a:ext cx="903715" cy="258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Kho Duy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Tân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Long An</a:t>
            </a:r>
          </a:p>
        </p:txBody>
      </p:sp>
      <p:cxnSp>
        <p:nvCxnSpPr>
          <p:cNvPr id="12" name="Straight Arrow Connector 11"/>
          <p:cNvCxnSpPr>
            <a:stCxn id="6" idx="2"/>
            <a:endCxn id="64" idx="0"/>
          </p:cNvCxnSpPr>
          <p:nvPr/>
        </p:nvCxnSpPr>
        <p:spPr>
          <a:xfrm flipH="1">
            <a:off x="2492114" y="2005630"/>
            <a:ext cx="1543" cy="3889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70" idx="2"/>
            <a:endCxn id="9" idx="0"/>
          </p:cNvCxnSpPr>
          <p:nvPr/>
        </p:nvCxnSpPr>
        <p:spPr>
          <a:xfrm>
            <a:off x="4689365" y="2015615"/>
            <a:ext cx="2038" cy="376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71" idx="2"/>
            <a:endCxn id="72" idx="0"/>
          </p:cNvCxnSpPr>
          <p:nvPr/>
        </p:nvCxnSpPr>
        <p:spPr>
          <a:xfrm>
            <a:off x="6494793" y="2008034"/>
            <a:ext cx="6612" cy="3819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9" idx="2"/>
            <a:endCxn id="24" idx="0"/>
          </p:cNvCxnSpPr>
          <p:nvPr/>
        </p:nvCxnSpPr>
        <p:spPr>
          <a:xfrm flipH="1">
            <a:off x="4687092" y="2650345"/>
            <a:ext cx="4311" cy="229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72" idx="2"/>
            <a:endCxn id="24" idx="0"/>
          </p:cNvCxnSpPr>
          <p:nvPr/>
        </p:nvCxnSpPr>
        <p:spPr>
          <a:xfrm rot="5400000">
            <a:off x="5478601" y="1856739"/>
            <a:ext cx="231297" cy="181431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8"/>
          <p:cNvCxnSpPr>
            <a:stCxn id="64" idx="2"/>
            <a:endCxn id="24" idx="0"/>
          </p:cNvCxnSpPr>
          <p:nvPr/>
        </p:nvCxnSpPr>
        <p:spPr>
          <a:xfrm rot="16200000" flipH="1">
            <a:off x="3476283" y="1668735"/>
            <a:ext cx="226640" cy="219497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Rectangle 86"/>
          <p:cNvSpPr/>
          <p:nvPr/>
        </p:nvSpPr>
        <p:spPr>
          <a:xfrm>
            <a:off x="2550893" y="3746524"/>
            <a:ext cx="903715" cy="258306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lối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đi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</a:p>
        </p:txBody>
      </p:sp>
      <p:cxnSp>
        <p:nvCxnSpPr>
          <p:cNvPr id="98" name="Elbow Connector 97"/>
          <p:cNvCxnSpPr>
            <a:stCxn id="28" idx="2"/>
            <a:endCxn id="38" idx="0"/>
          </p:cNvCxnSpPr>
          <p:nvPr/>
        </p:nvCxnSpPr>
        <p:spPr>
          <a:xfrm rot="5400000">
            <a:off x="1879714" y="3655368"/>
            <a:ext cx="707961" cy="5168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Elbow Connector 99"/>
          <p:cNvCxnSpPr>
            <a:stCxn id="28" idx="2"/>
            <a:endCxn id="45" idx="0"/>
          </p:cNvCxnSpPr>
          <p:nvPr/>
        </p:nvCxnSpPr>
        <p:spPr>
          <a:xfrm rot="16200000" flipH="1">
            <a:off x="2466344" y="3585578"/>
            <a:ext cx="713933" cy="66239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Elbow Connector 101"/>
          <p:cNvCxnSpPr>
            <a:stCxn id="28" idx="2"/>
            <a:endCxn id="47" idx="0"/>
          </p:cNvCxnSpPr>
          <p:nvPr/>
        </p:nvCxnSpPr>
        <p:spPr>
          <a:xfrm rot="16200000" flipH="1">
            <a:off x="3014347" y="3037575"/>
            <a:ext cx="721619" cy="176608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Elbow Connector 107"/>
          <p:cNvCxnSpPr>
            <a:stCxn id="28" idx="2"/>
            <a:endCxn id="78" idx="1"/>
          </p:cNvCxnSpPr>
          <p:nvPr/>
        </p:nvCxnSpPr>
        <p:spPr>
          <a:xfrm rot="16200000" flipH="1">
            <a:off x="2002440" y="4049481"/>
            <a:ext cx="1224931" cy="24558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Rectangle 112"/>
          <p:cNvSpPr/>
          <p:nvPr/>
        </p:nvSpPr>
        <p:spPr>
          <a:xfrm>
            <a:off x="4857498" y="4253233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Thùng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tủ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đá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19" name="Rectangle 118"/>
          <p:cNvSpPr/>
          <p:nvPr/>
        </p:nvSpPr>
        <p:spPr>
          <a:xfrm>
            <a:off x="6902224" y="4670782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giữ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nhiệt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rổ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120" name="Rectangle 119"/>
          <p:cNvSpPr/>
          <p:nvPr/>
        </p:nvSpPr>
        <p:spPr>
          <a:xfrm>
            <a:off x="6898559" y="4256235"/>
            <a:ext cx="873590" cy="273048"/>
          </a:xfrm>
          <a:prstGeom prst="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 err="1">
                <a:solidFill>
                  <a:prstClr val="white"/>
                </a:solidFill>
                <a:latin typeface="Arial"/>
              </a:rPr>
              <a:t>Thùng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đá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,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bình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đá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rổ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21" name="Elbow Connector 120"/>
          <p:cNvCxnSpPr>
            <a:stCxn id="32" idx="2"/>
            <a:endCxn id="113" idx="0"/>
          </p:cNvCxnSpPr>
          <p:nvPr/>
        </p:nvCxnSpPr>
        <p:spPr>
          <a:xfrm rot="16200000" flipH="1">
            <a:off x="4114928" y="3073867"/>
            <a:ext cx="682617" cy="167611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Elbow Connector 123"/>
          <p:cNvCxnSpPr>
            <a:stCxn id="32" idx="2"/>
            <a:endCxn id="66" idx="0"/>
          </p:cNvCxnSpPr>
          <p:nvPr/>
        </p:nvCxnSpPr>
        <p:spPr>
          <a:xfrm rot="16200000" flipH="1">
            <a:off x="4640907" y="2547887"/>
            <a:ext cx="692251" cy="273770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Elbow Connector 128"/>
          <p:cNvCxnSpPr>
            <a:stCxn id="32" idx="2"/>
            <a:endCxn id="120" idx="0"/>
          </p:cNvCxnSpPr>
          <p:nvPr/>
        </p:nvCxnSpPr>
        <p:spPr>
          <a:xfrm rot="16200000" flipH="1">
            <a:off x="5133957" y="2054837"/>
            <a:ext cx="685619" cy="37171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/>
          <p:cNvSpPr/>
          <p:nvPr/>
        </p:nvSpPr>
        <p:spPr>
          <a:xfrm>
            <a:off x="4699089" y="3743085"/>
            <a:ext cx="903715" cy="258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BD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lối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đi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</a:p>
        </p:txBody>
      </p:sp>
      <p:cxnSp>
        <p:nvCxnSpPr>
          <p:cNvPr id="7" name="Elbow Connector 6"/>
          <p:cNvCxnSpPr>
            <a:cxnSpLocks/>
            <a:stCxn id="24" idx="2"/>
            <a:endCxn id="87" idx="0"/>
          </p:cNvCxnSpPr>
          <p:nvPr/>
        </p:nvCxnSpPr>
        <p:spPr>
          <a:xfrm rot="5400000">
            <a:off x="3540585" y="2600017"/>
            <a:ext cx="608674" cy="1684341"/>
          </a:xfrm>
          <a:prstGeom prst="bentConnector3">
            <a:avLst>
              <a:gd name="adj1" fmla="val 7794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9"/>
          <p:cNvCxnSpPr>
            <a:cxnSpLocks/>
            <a:stCxn id="24" idx="2"/>
            <a:endCxn id="63" idx="0"/>
          </p:cNvCxnSpPr>
          <p:nvPr/>
        </p:nvCxnSpPr>
        <p:spPr>
          <a:xfrm rot="5400000">
            <a:off x="4548428" y="3165688"/>
            <a:ext cx="166503" cy="11082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24" idx="2"/>
            <a:endCxn id="65" idx="0"/>
          </p:cNvCxnSpPr>
          <p:nvPr/>
        </p:nvCxnSpPr>
        <p:spPr>
          <a:xfrm rot="16200000" flipH="1">
            <a:off x="5069284" y="2755658"/>
            <a:ext cx="163326" cy="9277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>
            <a:stCxn id="24" idx="2"/>
            <a:endCxn id="68" idx="0"/>
          </p:cNvCxnSpPr>
          <p:nvPr/>
        </p:nvCxnSpPr>
        <p:spPr>
          <a:xfrm rot="16200000" flipH="1">
            <a:off x="4616402" y="3208539"/>
            <a:ext cx="605235" cy="463855"/>
          </a:xfrm>
          <a:prstGeom prst="bentConnector3">
            <a:avLst>
              <a:gd name="adj1" fmla="val 7986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Rectangle 80"/>
          <p:cNvSpPr/>
          <p:nvPr/>
        </p:nvSpPr>
        <p:spPr>
          <a:xfrm>
            <a:off x="6149143" y="3289944"/>
            <a:ext cx="903715" cy="258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DTLA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sàn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4" name="Rectangle 83"/>
          <p:cNvSpPr/>
          <p:nvPr/>
        </p:nvSpPr>
        <p:spPr>
          <a:xfrm>
            <a:off x="7178807" y="3274213"/>
            <a:ext cx="903715" cy="258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DTLA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kệ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85" name="Rectangle 84"/>
          <p:cNvSpPr/>
          <p:nvPr/>
        </p:nvSpPr>
        <p:spPr>
          <a:xfrm>
            <a:off x="6609319" y="3704094"/>
            <a:ext cx="903715" cy="2583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DTLA 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lối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đi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34" name="Elbow Connector 33"/>
          <p:cNvCxnSpPr>
            <a:endCxn id="81" idx="0"/>
          </p:cNvCxnSpPr>
          <p:nvPr/>
        </p:nvCxnSpPr>
        <p:spPr>
          <a:xfrm>
            <a:off x="4685559" y="3215577"/>
            <a:ext cx="1915442" cy="7436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cxnSpLocks/>
            <a:endCxn id="84" idx="0"/>
          </p:cNvCxnSpPr>
          <p:nvPr/>
        </p:nvCxnSpPr>
        <p:spPr>
          <a:xfrm>
            <a:off x="4685559" y="3214634"/>
            <a:ext cx="2945106" cy="595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cxnSpLocks/>
            <a:stCxn id="24" idx="2"/>
            <a:endCxn id="85" idx="0"/>
          </p:cNvCxnSpPr>
          <p:nvPr/>
        </p:nvCxnSpPr>
        <p:spPr>
          <a:xfrm rot="16200000" flipH="1">
            <a:off x="5591012" y="2233929"/>
            <a:ext cx="566244" cy="2374085"/>
          </a:xfrm>
          <a:prstGeom prst="bentConnector3">
            <a:avLst>
              <a:gd name="adj1" fmla="val 8379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4124407" y="3304353"/>
            <a:ext cx="903715" cy="27274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BD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sàn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5162944" y="3301176"/>
            <a:ext cx="903715" cy="25830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defTabSz="685800">
              <a:defRPr/>
            </a:pPr>
            <a:r>
              <a:rPr lang="en-US" sz="900" dirty="0">
                <a:solidFill>
                  <a:prstClr val="white"/>
                </a:solidFill>
                <a:latin typeface="Arial"/>
              </a:rPr>
              <a:t>BD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khu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vực</a:t>
            </a:r>
            <a:r>
              <a:rPr lang="en-US" sz="900" dirty="0">
                <a:solidFill>
                  <a:prstClr val="white"/>
                </a:solidFill>
                <a:latin typeface="Arial"/>
              </a:rPr>
              <a:t> </a:t>
            </a:r>
            <a:r>
              <a:rPr lang="en-US" sz="900" dirty="0" err="1">
                <a:solidFill>
                  <a:prstClr val="white"/>
                </a:solidFill>
                <a:latin typeface="Arial"/>
              </a:rPr>
              <a:t>kệ</a:t>
            </a:r>
            <a:endParaRPr lang="en-US" sz="900" dirty="0">
              <a:solidFill>
                <a:prstClr val="white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28731744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018" name="Rectangle 2">
            <a:extLst>
              <a:ext uri="{FF2B5EF4-FFF2-40B4-BE49-F238E27FC236}">
                <a16:creationId xmlns:a16="http://schemas.microsoft.com/office/drawing/2014/main" id="{D166FC0D-C2DB-4A09-83F1-E185B2C29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6881" y="295598"/>
            <a:ext cx="8534400" cy="553998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>
              <a:spcBef>
                <a:spcPct val="0"/>
              </a:spcBef>
            </a:pPr>
            <a:r>
              <a:rPr lang="en-US" altLang="en-US" sz="3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Tổng</a:t>
            </a:r>
            <a:r>
              <a:rPr lang="en-US" altLang="en-US" sz="3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sz="3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quan</a:t>
            </a:r>
            <a:r>
              <a:rPr lang="en-US" altLang="en-US" sz="3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qui  </a:t>
            </a:r>
            <a:r>
              <a:rPr lang="en-US" altLang="en-US" sz="3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trình</a:t>
            </a:r>
            <a:r>
              <a:rPr lang="en-US" altLang="en-US" sz="3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sz="3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sản</a:t>
            </a:r>
            <a:r>
              <a:rPr lang="en-US" altLang="en-US" sz="30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en-US" sz="3000" dirty="0" err="1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xuất</a:t>
            </a:r>
            <a:endParaRPr lang="en-US" altLang="en-US" sz="3000" dirty="0"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</p:txBody>
      </p:sp>
      <p:grpSp>
        <p:nvGrpSpPr>
          <p:cNvPr id="342019" name="Group 4">
            <a:extLst>
              <a:ext uri="{FF2B5EF4-FFF2-40B4-BE49-F238E27FC236}">
                <a16:creationId xmlns:a16="http://schemas.microsoft.com/office/drawing/2014/main" id="{00A0CDC4-D69E-4E50-B6FF-EE2A5688BCBF}"/>
              </a:ext>
            </a:extLst>
          </p:cNvPr>
          <p:cNvGrpSpPr>
            <a:grpSpLocks/>
          </p:cNvGrpSpPr>
          <p:nvPr/>
        </p:nvGrpSpPr>
        <p:grpSpPr bwMode="auto">
          <a:xfrm>
            <a:off x="300037" y="1219200"/>
            <a:ext cx="8539163" cy="4602163"/>
            <a:chOff x="306" y="1293"/>
            <a:chExt cx="5265" cy="2224"/>
          </a:xfrm>
        </p:grpSpPr>
        <p:sp>
          <p:nvSpPr>
            <p:cNvPr id="342020" name="Text Box 5">
              <a:extLst>
                <a:ext uri="{FF2B5EF4-FFF2-40B4-BE49-F238E27FC236}">
                  <a16:creationId xmlns:a16="http://schemas.microsoft.com/office/drawing/2014/main" id="{EFA585A4-59C0-4296-AF79-DB8244551C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03" y="1293"/>
              <a:ext cx="1114" cy="15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6600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1.  Yêu cầu lệnh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1" name="Text Box 6">
              <a:extLst>
                <a:ext uri="{FF2B5EF4-FFF2-40B4-BE49-F238E27FC236}">
                  <a16:creationId xmlns:a16="http://schemas.microsoft.com/office/drawing/2014/main" id="{92BE4294-75FB-4345-8D9E-4296AB05E42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0" y="1536"/>
              <a:ext cx="1114" cy="15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FF66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2. Tạo lệnh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2" name="Text Box 7">
              <a:extLst>
                <a:ext uri="{FF2B5EF4-FFF2-40B4-BE49-F238E27FC236}">
                  <a16:creationId xmlns:a16="http://schemas.microsoft.com/office/drawing/2014/main" id="{F8C865F8-ABC1-4FCB-85AF-2094BEC74C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64" y="1776"/>
              <a:ext cx="860" cy="25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FF66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3.  Kiểm tra tính khả dụng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3" name="Text Box 8">
              <a:extLst>
                <a:ext uri="{FF2B5EF4-FFF2-40B4-BE49-F238E27FC236}">
                  <a16:creationId xmlns:a16="http://schemas.microsoft.com/office/drawing/2014/main" id="{E8C2A8C3-B75E-4EC4-A3FB-26B1627B0C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58" y="2574"/>
              <a:ext cx="1113" cy="15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FF6600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5.  Ban hành lệnh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4" name="Text Box 9">
              <a:extLst>
                <a:ext uri="{FF2B5EF4-FFF2-40B4-BE49-F238E27FC236}">
                  <a16:creationId xmlns:a16="http://schemas.microsoft.com/office/drawing/2014/main" id="{F44F3DA8-345C-4D6D-8FD9-99909CD3A8B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4" y="2880"/>
              <a:ext cx="954" cy="151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66CC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6.  In lệnh SX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5" name="Text Box 10">
              <a:extLst>
                <a:ext uri="{FF2B5EF4-FFF2-40B4-BE49-F238E27FC236}">
                  <a16:creationId xmlns:a16="http://schemas.microsoft.com/office/drawing/2014/main" id="{FBE5D6A1-6D27-4C38-ACC1-20AC34154D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00" y="3168"/>
              <a:ext cx="749" cy="25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66CC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7.  Chuẩn bị vật tư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6" name="Text Box 11">
              <a:extLst>
                <a:ext uri="{FF2B5EF4-FFF2-40B4-BE49-F238E27FC236}">
                  <a16:creationId xmlns:a16="http://schemas.microsoft.com/office/drawing/2014/main" id="{6AB60A42-F1B7-4EEB-850E-0EC4560ECF9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96" y="3264"/>
              <a:ext cx="823" cy="25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0066CC"/>
                </a:gs>
              </a:gsLst>
              <a:lin ang="540000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8.  Thực hiện sản xuất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7" name="Text Box 12">
              <a:extLst>
                <a:ext uri="{FF2B5EF4-FFF2-40B4-BE49-F238E27FC236}">
                  <a16:creationId xmlns:a16="http://schemas.microsoft.com/office/drawing/2014/main" id="{223C6CE1-28B4-4D15-A6DE-64F8FE62D1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96" y="3216"/>
              <a:ext cx="1116" cy="151"/>
            </a:xfrm>
            <a:prstGeom prst="rect">
              <a:avLst/>
            </a:prstGeom>
            <a:gradFill rotWithShape="1">
              <a:gsLst>
                <a:gs pos="0">
                  <a:srgbClr val="0066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9.  Xác nhận lệnh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8" name="Text Box 13">
              <a:extLst>
                <a:ext uri="{FF2B5EF4-FFF2-40B4-BE49-F238E27FC236}">
                  <a16:creationId xmlns:a16="http://schemas.microsoft.com/office/drawing/2014/main" id="{B7D7B527-0722-40E2-B431-D52D7BC202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74" y="2869"/>
              <a:ext cx="1113" cy="355"/>
            </a:xfrm>
            <a:prstGeom prst="rect">
              <a:avLst/>
            </a:prstGeom>
            <a:gradFill rotWithShape="1">
              <a:gsLst>
                <a:gs pos="0">
                  <a:srgbClr val="0066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10.  Xác định chi phí SX dở dang (WIP)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29" name="Text Box 14">
              <a:extLst>
                <a:ext uri="{FF2B5EF4-FFF2-40B4-BE49-F238E27FC236}">
                  <a16:creationId xmlns:a16="http://schemas.microsoft.com/office/drawing/2014/main" id="{5C69A992-697C-4BC9-B65A-295A36AF07A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6" y="2448"/>
              <a:ext cx="1116" cy="150"/>
            </a:xfrm>
            <a:prstGeom prst="rect">
              <a:avLst/>
            </a:prstGeom>
            <a:gradFill rotWithShape="1">
              <a:gsLst>
                <a:gs pos="0">
                  <a:srgbClr val="0066CC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11.  Nhập kho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30" name="Text Box 15">
              <a:extLst>
                <a:ext uri="{FF2B5EF4-FFF2-40B4-BE49-F238E27FC236}">
                  <a16:creationId xmlns:a16="http://schemas.microsoft.com/office/drawing/2014/main" id="{20659852-0736-4E18-AB33-1BDDF07B1E4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24" y="2016"/>
              <a:ext cx="830" cy="355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12.  Tính toán chênh lệch (variances)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31" name="Text Box 16">
              <a:extLst>
                <a:ext uri="{FF2B5EF4-FFF2-40B4-BE49-F238E27FC236}">
                  <a16:creationId xmlns:a16="http://schemas.microsoft.com/office/drawing/2014/main" id="{0590F8A5-C8F3-409C-BE98-13CBCB1590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43" y="1602"/>
              <a:ext cx="836" cy="355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13.  Hạch toán lệnh sản xuất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sp>
          <p:nvSpPr>
            <p:cNvPr id="342032" name="Text Box 17">
              <a:extLst>
                <a:ext uri="{FF2B5EF4-FFF2-40B4-BE49-F238E27FC236}">
                  <a16:creationId xmlns:a16="http://schemas.microsoft.com/office/drawing/2014/main" id="{6D146B20-5A27-43FA-A243-E4007EAB312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0" y="1323"/>
              <a:ext cx="1114" cy="253"/>
            </a:xfrm>
            <a:prstGeom prst="rect">
              <a:avLst/>
            </a:prstGeom>
            <a:gradFill rotWithShape="1">
              <a:gsLst>
                <a:gs pos="0">
                  <a:srgbClr val="99CCFF"/>
                </a:gs>
                <a:gs pos="100000">
                  <a:srgbClr val="FFFFFF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14.  </a:t>
              </a:r>
              <a:r>
                <a:rPr lang="en-US" altLang="en-US" sz="1400" b="1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Lưu</a:t>
              </a:r>
              <a:r>
                <a:rPr lang="en-US" altLang="en-US" sz="1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 </a:t>
              </a:r>
              <a:r>
                <a:rPr lang="en-US" altLang="en-US" sz="1400" b="1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trữ</a:t>
              </a:r>
              <a:r>
                <a:rPr lang="en-US" altLang="en-US" sz="1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, </a:t>
              </a:r>
              <a:r>
                <a:rPr lang="en-US" altLang="en-US" sz="1400" b="1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xóa</a:t>
              </a:r>
              <a:r>
                <a:rPr lang="en-US" altLang="en-US" sz="1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 </a:t>
              </a:r>
              <a:r>
                <a:rPr lang="en-US" altLang="en-US" sz="1400" b="1" dirty="0" err="1">
                  <a:solidFill>
                    <a:srgbClr val="000000"/>
                  </a:solidFill>
                  <a:cs typeface="Arial" panose="020B0604020202020204" pitchFamily="34" charset="0"/>
                </a:rPr>
                <a:t>lệnh</a:t>
              </a:r>
              <a:r>
                <a:rPr lang="en-US" altLang="en-US" sz="1400" b="1" dirty="0">
                  <a:solidFill>
                    <a:srgbClr val="000000"/>
                  </a:solidFill>
                  <a:cs typeface="Arial" panose="020B0604020202020204" pitchFamily="34" charset="0"/>
                </a:rPr>
                <a:t> SX</a:t>
              </a:r>
              <a:endParaRPr lang="en-GB" altLang="en-US" sz="1400" b="1" dirty="0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  <p:grpSp>
          <p:nvGrpSpPr>
            <p:cNvPr id="342033" name="Group 18">
              <a:extLst>
                <a:ext uri="{FF2B5EF4-FFF2-40B4-BE49-F238E27FC236}">
                  <a16:creationId xmlns:a16="http://schemas.microsoft.com/office/drawing/2014/main" id="{29BF6490-5C8F-45B0-8475-659D5DBB4C5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64" y="1433"/>
              <a:ext cx="3069" cy="1792"/>
              <a:chOff x="1464" y="1433"/>
              <a:chExt cx="3069" cy="1792"/>
            </a:xfrm>
          </p:grpSpPr>
          <p:grpSp>
            <p:nvGrpSpPr>
              <p:cNvPr id="342034" name="Group 19">
                <a:extLst>
                  <a:ext uri="{FF2B5EF4-FFF2-40B4-BE49-F238E27FC236}">
                    <a16:creationId xmlns:a16="http://schemas.microsoft.com/office/drawing/2014/main" id="{45BBC2E9-1640-43E5-B1E5-39CFE7A0863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464" y="1433"/>
                <a:ext cx="3069" cy="1792"/>
                <a:chOff x="6167" y="8245"/>
                <a:chExt cx="7847" cy="4176"/>
              </a:xfrm>
            </p:grpSpPr>
            <p:sp>
              <p:nvSpPr>
                <p:cNvPr id="342035" name="Oval 20">
                  <a:extLst>
                    <a:ext uri="{FF2B5EF4-FFF2-40B4-BE49-F238E27FC236}">
                      <a16:creationId xmlns:a16="http://schemas.microsoft.com/office/drawing/2014/main" id="{A66493DC-F4EB-4A71-88C2-F375A4B39FD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67" y="8245"/>
                  <a:ext cx="7823" cy="4153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036" name="Oval 21">
                  <a:extLst>
                    <a:ext uri="{FF2B5EF4-FFF2-40B4-BE49-F238E27FC236}">
                      <a16:creationId xmlns:a16="http://schemas.microsoft.com/office/drawing/2014/main" id="{F8B2A10B-7BAF-4E85-866E-7818BB8D735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91" y="8268"/>
                  <a:ext cx="7823" cy="4153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2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  <p:sp>
              <p:nvSpPr>
                <p:cNvPr id="342037" name="Oval 22">
                  <a:extLst>
                    <a:ext uri="{FF2B5EF4-FFF2-40B4-BE49-F238E27FC236}">
                      <a16:creationId xmlns:a16="http://schemas.microsoft.com/office/drawing/2014/main" id="{98E2EADD-0B23-4504-BDA9-37193E7F475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179" y="8256"/>
                  <a:ext cx="7823" cy="4154"/>
                </a:xfrm>
                <a:prstGeom prst="ellipse">
                  <a:avLst/>
                </a:prstGeom>
                <a:blipFill dpi="0" rotWithShape="1">
                  <a:blip r:embed="rId2"/>
                  <a:srcRect/>
                  <a:tile tx="0" ty="0" sx="100000" sy="100000" flip="none" algn="tl"/>
                </a:blip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7620">
                      <a:solidFill>
                        <a:schemeClr val="tx2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eaLnBrk="1" hangingPunct="1"/>
                  <a:endParaRPr lang="en-US" altLang="en-US" sz="1800">
                    <a:cs typeface="Arial" panose="020B0604020202020204" pitchFamily="34" charset="0"/>
                  </a:endParaRPr>
                </a:p>
              </p:txBody>
            </p:sp>
          </p:grpSp>
          <p:grpSp>
            <p:nvGrpSpPr>
              <p:cNvPr id="342038" name="Group 23">
                <a:extLst>
                  <a:ext uri="{FF2B5EF4-FFF2-40B4-BE49-F238E27FC236}">
                    <a16:creationId xmlns:a16="http://schemas.microsoft.com/office/drawing/2014/main" id="{6B36D23E-F290-4DBD-888E-C4D94053F99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52" y="2016"/>
                <a:ext cx="797" cy="721"/>
                <a:chOff x="1077" y="3312"/>
                <a:chExt cx="483" cy="432"/>
              </a:xfrm>
            </p:grpSpPr>
            <p:sp>
              <p:nvSpPr>
                <p:cNvPr id="342039" name="Freeform 24">
                  <a:extLst>
                    <a:ext uri="{FF2B5EF4-FFF2-40B4-BE49-F238E27FC236}">
                      <a16:creationId xmlns:a16="http://schemas.microsoft.com/office/drawing/2014/main" id="{67EB4D93-A674-430F-A700-BE819235C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618"/>
                  <a:ext cx="48" cy="15"/>
                </a:xfrm>
                <a:custGeom>
                  <a:avLst/>
                  <a:gdLst>
                    <a:gd name="T0" fmla="*/ 0 w 48"/>
                    <a:gd name="T1" fmla="*/ 3 h 15"/>
                    <a:gd name="T2" fmla="*/ 3 w 48"/>
                    <a:gd name="T3" fmla="*/ 11 h 15"/>
                    <a:gd name="T4" fmla="*/ 11 w 48"/>
                    <a:gd name="T5" fmla="*/ 14 h 15"/>
                    <a:gd name="T6" fmla="*/ 25 w 48"/>
                    <a:gd name="T7" fmla="*/ 14 h 15"/>
                    <a:gd name="T8" fmla="*/ 44 w 48"/>
                    <a:gd name="T9" fmla="*/ 9 h 15"/>
                    <a:gd name="T10" fmla="*/ 47 w 48"/>
                    <a:gd name="T11" fmla="*/ 3 h 15"/>
                    <a:gd name="T12" fmla="*/ 44 w 48"/>
                    <a:gd name="T13" fmla="*/ 3 h 15"/>
                    <a:gd name="T14" fmla="*/ 42 w 48"/>
                    <a:gd name="T15" fmla="*/ 5 h 15"/>
                    <a:gd name="T16" fmla="*/ 22 w 48"/>
                    <a:gd name="T17" fmla="*/ 11 h 15"/>
                    <a:gd name="T18" fmla="*/ 11 w 48"/>
                    <a:gd name="T19" fmla="*/ 9 h 15"/>
                    <a:gd name="T20" fmla="*/ 11 w 48"/>
                    <a:gd name="T21" fmla="*/ 5 h 15"/>
                    <a:gd name="T22" fmla="*/ 28 w 48"/>
                    <a:gd name="T23" fmla="*/ 0 h 15"/>
                    <a:gd name="T24" fmla="*/ 0 w 48"/>
                    <a:gd name="T25" fmla="*/ 3 h 15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48" h="15">
                      <a:moveTo>
                        <a:pt x="0" y="3"/>
                      </a:moveTo>
                      <a:lnTo>
                        <a:pt x="3" y="11"/>
                      </a:lnTo>
                      <a:lnTo>
                        <a:pt x="11" y="14"/>
                      </a:lnTo>
                      <a:lnTo>
                        <a:pt x="25" y="14"/>
                      </a:lnTo>
                      <a:lnTo>
                        <a:pt x="44" y="9"/>
                      </a:lnTo>
                      <a:lnTo>
                        <a:pt x="47" y="3"/>
                      </a:lnTo>
                      <a:lnTo>
                        <a:pt x="44" y="3"/>
                      </a:lnTo>
                      <a:lnTo>
                        <a:pt x="42" y="5"/>
                      </a:lnTo>
                      <a:lnTo>
                        <a:pt x="22" y="11"/>
                      </a:lnTo>
                      <a:lnTo>
                        <a:pt x="11" y="9"/>
                      </a:lnTo>
                      <a:lnTo>
                        <a:pt x="11" y="5"/>
                      </a:lnTo>
                      <a:lnTo>
                        <a:pt x="28" y="0"/>
                      </a:lnTo>
                      <a:lnTo>
                        <a:pt x="0" y="3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0" name="Freeform 25">
                  <a:extLst>
                    <a:ext uri="{FF2B5EF4-FFF2-40B4-BE49-F238E27FC236}">
                      <a16:creationId xmlns:a16="http://schemas.microsoft.com/office/drawing/2014/main" id="{0AE5CCB4-C523-4CE4-91E5-7628E8C2FA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" y="3627"/>
                  <a:ext cx="19" cy="70"/>
                </a:xfrm>
                <a:custGeom>
                  <a:avLst/>
                  <a:gdLst>
                    <a:gd name="T0" fmla="*/ 3 w 19"/>
                    <a:gd name="T1" fmla="*/ 0 h 70"/>
                    <a:gd name="T2" fmla="*/ 0 w 19"/>
                    <a:gd name="T3" fmla="*/ 69 h 70"/>
                    <a:gd name="T4" fmla="*/ 18 w 19"/>
                    <a:gd name="T5" fmla="*/ 69 h 70"/>
                    <a:gd name="T6" fmla="*/ 3 w 19"/>
                    <a:gd name="T7" fmla="*/ 3 h 70"/>
                    <a:gd name="T8" fmla="*/ 3 w 19"/>
                    <a:gd name="T9" fmla="*/ 0 h 70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19" h="70">
                      <a:moveTo>
                        <a:pt x="3" y="0"/>
                      </a:moveTo>
                      <a:lnTo>
                        <a:pt x="0" y="69"/>
                      </a:lnTo>
                      <a:lnTo>
                        <a:pt x="18" y="69"/>
                      </a:lnTo>
                      <a:lnTo>
                        <a:pt x="3" y="3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0066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1" name="Freeform 26">
                  <a:extLst>
                    <a:ext uri="{FF2B5EF4-FFF2-40B4-BE49-F238E27FC236}">
                      <a16:creationId xmlns:a16="http://schemas.microsoft.com/office/drawing/2014/main" id="{B8AE9463-15A4-482F-938F-04FD53DE3C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2" y="3531"/>
                  <a:ext cx="195" cy="42"/>
                </a:xfrm>
                <a:custGeom>
                  <a:avLst/>
                  <a:gdLst>
                    <a:gd name="T0" fmla="*/ 0 w 195"/>
                    <a:gd name="T1" fmla="*/ 23 h 42"/>
                    <a:gd name="T2" fmla="*/ 69 w 195"/>
                    <a:gd name="T3" fmla="*/ 23 h 42"/>
                    <a:gd name="T4" fmla="*/ 69 w 195"/>
                    <a:gd name="T5" fmla="*/ 0 h 42"/>
                    <a:gd name="T6" fmla="*/ 194 w 195"/>
                    <a:gd name="T7" fmla="*/ 0 h 42"/>
                    <a:gd name="T8" fmla="*/ 194 w 195"/>
                    <a:gd name="T9" fmla="*/ 41 h 42"/>
                    <a:gd name="T10" fmla="*/ 0 w 195"/>
                    <a:gd name="T11" fmla="*/ 41 h 42"/>
                    <a:gd name="T12" fmla="*/ 0 w 195"/>
                    <a:gd name="T13" fmla="*/ 23 h 42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0" t="0" r="r" b="b"/>
                  <a:pathLst>
                    <a:path w="195" h="42">
                      <a:moveTo>
                        <a:pt x="0" y="23"/>
                      </a:moveTo>
                      <a:lnTo>
                        <a:pt x="69" y="23"/>
                      </a:lnTo>
                      <a:lnTo>
                        <a:pt x="69" y="0"/>
                      </a:lnTo>
                      <a:lnTo>
                        <a:pt x="194" y="0"/>
                      </a:lnTo>
                      <a:lnTo>
                        <a:pt x="194" y="41"/>
                      </a:lnTo>
                      <a:lnTo>
                        <a:pt x="0" y="41"/>
                      </a:lnTo>
                      <a:lnTo>
                        <a:pt x="0" y="23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2" name="Freeform 27">
                  <a:extLst>
                    <a:ext uri="{FF2B5EF4-FFF2-40B4-BE49-F238E27FC236}">
                      <a16:creationId xmlns:a16="http://schemas.microsoft.com/office/drawing/2014/main" id="{49F3199A-308C-4EAC-B07C-8A5A4D364B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" y="3574"/>
                  <a:ext cx="243" cy="34"/>
                </a:xfrm>
                <a:custGeom>
                  <a:avLst/>
                  <a:gdLst>
                    <a:gd name="T0" fmla="*/ 3 w 243"/>
                    <a:gd name="T1" fmla="*/ 0 h 34"/>
                    <a:gd name="T2" fmla="*/ 120 w 243"/>
                    <a:gd name="T3" fmla="*/ 0 h 34"/>
                    <a:gd name="T4" fmla="*/ 120 w 243"/>
                    <a:gd name="T5" fmla="*/ 17 h 34"/>
                    <a:gd name="T6" fmla="*/ 242 w 243"/>
                    <a:gd name="T7" fmla="*/ 17 h 34"/>
                    <a:gd name="T8" fmla="*/ 239 w 243"/>
                    <a:gd name="T9" fmla="*/ 33 h 34"/>
                    <a:gd name="T10" fmla="*/ 0 w 243"/>
                    <a:gd name="T11" fmla="*/ 33 h 34"/>
                    <a:gd name="T12" fmla="*/ 0 w 243"/>
                    <a:gd name="T13" fmla="*/ 0 h 34"/>
                    <a:gd name="T14" fmla="*/ 3 w 243"/>
                    <a:gd name="T15" fmla="*/ 0 h 34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243" h="34">
                      <a:moveTo>
                        <a:pt x="3" y="0"/>
                      </a:moveTo>
                      <a:lnTo>
                        <a:pt x="120" y="0"/>
                      </a:lnTo>
                      <a:lnTo>
                        <a:pt x="120" y="17"/>
                      </a:lnTo>
                      <a:lnTo>
                        <a:pt x="242" y="17"/>
                      </a:lnTo>
                      <a:lnTo>
                        <a:pt x="239" y="33"/>
                      </a:lnTo>
                      <a:lnTo>
                        <a:pt x="0" y="33"/>
                      </a:lnTo>
                      <a:lnTo>
                        <a:pt x="0" y="0"/>
                      </a:lnTo>
                      <a:lnTo>
                        <a:pt x="3" y="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3" name="Freeform 28">
                  <a:extLst>
                    <a:ext uri="{FF2B5EF4-FFF2-40B4-BE49-F238E27FC236}">
                      <a16:creationId xmlns:a16="http://schemas.microsoft.com/office/drawing/2014/main" id="{7FF482CD-2396-4925-96FD-00BCB50FE1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3340"/>
                  <a:ext cx="252" cy="315"/>
                </a:xfrm>
                <a:custGeom>
                  <a:avLst/>
                  <a:gdLst>
                    <a:gd name="T0" fmla="*/ 80 w 252"/>
                    <a:gd name="T1" fmla="*/ 19 h 315"/>
                    <a:gd name="T2" fmla="*/ 97 w 252"/>
                    <a:gd name="T3" fmla="*/ 76 h 315"/>
                    <a:gd name="T4" fmla="*/ 243 w 252"/>
                    <a:gd name="T5" fmla="*/ 92 h 315"/>
                    <a:gd name="T6" fmla="*/ 234 w 252"/>
                    <a:gd name="T7" fmla="*/ 143 h 315"/>
                    <a:gd name="T8" fmla="*/ 217 w 252"/>
                    <a:gd name="T9" fmla="*/ 156 h 315"/>
                    <a:gd name="T10" fmla="*/ 208 w 252"/>
                    <a:gd name="T11" fmla="*/ 171 h 315"/>
                    <a:gd name="T12" fmla="*/ 205 w 252"/>
                    <a:gd name="T13" fmla="*/ 203 h 315"/>
                    <a:gd name="T14" fmla="*/ 194 w 252"/>
                    <a:gd name="T15" fmla="*/ 216 h 315"/>
                    <a:gd name="T16" fmla="*/ 248 w 252"/>
                    <a:gd name="T17" fmla="*/ 216 h 315"/>
                    <a:gd name="T18" fmla="*/ 251 w 252"/>
                    <a:gd name="T19" fmla="*/ 311 h 315"/>
                    <a:gd name="T20" fmla="*/ 0 w 252"/>
                    <a:gd name="T21" fmla="*/ 314 h 315"/>
                    <a:gd name="T22" fmla="*/ 8 w 252"/>
                    <a:gd name="T23" fmla="*/ 156 h 315"/>
                    <a:gd name="T24" fmla="*/ 26 w 252"/>
                    <a:gd name="T25" fmla="*/ 105 h 315"/>
                    <a:gd name="T26" fmla="*/ 22 w 252"/>
                    <a:gd name="T27" fmla="*/ 101 h 315"/>
                    <a:gd name="T28" fmla="*/ 20 w 252"/>
                    <a:gd name="T29" fmla="*/ 101 h 315"/>
                    <a:gd name="T30" fmla="*/ 12 w 252"/>
                    <a:gd name="T31" fmla="*/ 92 h 315"/>
                    <a:gd name="T32" fmla="*/ 5 w 252"/>
                    <a:gd name="T33" fmla="*/ 88 h 315"/>
                    <a:gd name="T34" fmla="*/ 3 w 252"/>
                    <a:gd name="T35" fmla="*/ 83 h 315"/>
                    <a:gd name="T36" fmla="*/ 8 w 252"/>
                    <a:gd name="T37" fmla="*/ 73 h 315"/>
                    <a:gd name="T38" fmla="*/ 17 w 252"/>
                    <a:gd name="T39" fmla="*/ 15 h 315"/>
                    <a:gd name="T40" fmla="*/ 69 w 252"/>
                    <a:gd name="T41" fmla="*/ 0 h 315"/>
                    <a:gd name="T42" fmla="*/ 80 w 252"/>
                    <a:gd name="T43" fmla="*/ 19 h 315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252" h="315">
                      <a:moveTo>
                        <a:pt x="80" y="19"/>
                      </a:moveTo>
                      <a:lnTo>
                        <a:pt x="97" y="76"/>
                      </a:lnTo>
                      <a:lnTo>
                        <a:pt x="243" y="92"/>
                      </a:lnTo>
                      <a:lnTo>
                        <a:pt x="234" y="143"/>
                      </a:lnTo>
                      <a:lnTo>
                        <a:pt x="217" y="156"/>
                      </a:lnTo>
                      <a:lnTo>
                        <a:pt x="208" y="171"/>
                      </a:lnTo>
                      <a:lnTo>
                        <a:pt x="205" y="203"/>
                      </a:lnTo>
                      <a:lnTo>
                        <a:pt x="194" y="216"/>
                      </a:lnTo>
                      <a:lnTo>
                        <a:pt x="248" y="216"/>
                      </a:lnTo>
                      <a:lnTo>
                        <a:pt x="251" y="311"/>
                      </a:lnTo>
                      <a:lnTo>
                        <a:pt x="0" y="314"/>
                      </a:lnTo>
                      <a:lnTo>
                        <a:pt x="8" y="156"/>
                      </a:lnTo>
                      <a:lnTo>
                        <a:pt x="26" y="105"/>
                      </a:lnTo>
                      <a:lnTo>
                        <a:pt x="22" y="101"/>
                      </a:lnTo>
                      <a:lnTo>
                        <a:pt x="20" y="101"/>
                      </a:lnTo>
                      <a:lnTo>
                        <a:pt x="12" y="92"/>
                      </a:lnTo>
                      <a:lnTo>
                        <a:pt x="5" y="88"/>
                      </a:lnTo>
                      <a:lnTo>
                        <a:pt x="3" y="83"/>
                      </a:lnTo>
                      <a:lnTo>
                        <a:pt x="8" y="73"/>
                      </a:lnTo>
                      <a:lnTo>
                        <a:pt x="17" y="15"/>
                      </a:lnTo>
                      <a:lnTo>
                        <a:pt x="69" y="0"/>
                      </a:lnTo>
                      <a:lnTo>
                        <a:pt x="80" y="19"/>
                      </a:lnTo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4" name="Freeform 29">
                  <a:extLst>
                    <a:ext uri="{FF2B5EF4-FFF2-40B4-BE49-F238E27FC236}">
                      <a16:creationId xmlns:a16="http://schemas.microsoft.com/office/drawing/2014/main" id="{63287826-DF3B-4A1A-B57E-834041CB47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4" y="3318"/>
                  <a:ext cx="31" cy="92"/>
                </a:xfrm>
                <a:custGeom>
                  <a:avLst/>
                  <a:gdLst>
                    <a:gd name="T0" fmla="*/ 27 w 31"/>
                    <a:gd name="T1" fmla="*/ 0 h 92"/>
                    <a:gd name="T2" fmla="*/ 8 w 31"/>
                    <a:gd name="T3" fmla="*/ 22 h 92"/>
                    <a:gd name="T4" fmla="*/ 3 w 31"/>
                    <a:gd name="T5" fmla="*/ 37 h 92"/>
                    <a:gd name="T6" fmla="*/ 0 w 31"/>
                    <a:gd name="T7" fmla="*/ 57 h 92"/>
                    <a:gd name="T8" fmla="*/ 13 w 31"/>
                    <a:gd name="T9" fmla="*/ 91 h 92"/>
                    <a:gd name="T10" fmla="*/ 30 w 31"/>
                    <a:gd name="T11" fmla="*/ 40 h 92"/>
                    <a:gd name="T12" fmla="*/ 25 w 31"/>
                    <a:gd name="T13" fmla="*/ 6 h 92"/>
                    <a:gd name="T14" fmla="*/ 27 w 31"/>
                    <a:gd name="T15" fmla="*/ 0 h 9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1" h="92">
                      <a:moveTo>
                        <a:pt x="27" y="0"/>
                      </a:moveTo>
                      <a:lnTo>
                        <a:pt x="8" y="22"/>
                      </a:lnTo>
                      <a:lnTo>
                        <a:pt x="3" y="37"/>
                      </a:lnTo>
                      <a:lnTo>
                        <a:pt x="0" y="57"/>
                      </a:lnTo>
                      <a:lnTo>
                        <a:pt x="13" y="91"/>
                      </a:lnTo>
                      <a:lnTo>
                        <a:pt x="30" y="40"/>
                      </a:lnTo>
                      <a:lnTo>
                        <a:pt x="25" y="6"/>
                      </a:lnTo>
                      <a:lnTo>
                        <a:pt x="27" y="0"/>
                      </a:lnTo>
                    </a:path>
                  </a:pathLst>
                </a:custGeom>
                <a:solidFill>
                  <a:srgbClr val="80808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5" name="Freeform 30">
                  <a:extLst>
                    <a:ext uri="{FF2B5EF4-FFF2-40B4-BE49-F238E27FC236}">
                      <a16:creationId xmlns:a16="http://schemas.microsoft.com/office/drawing/2014/main" id="{B57184E6-E18F-4533-B325-55BE3F6842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50" y="3409"/>
                  <a:ext cx="315" cy="181"/>
                </a:xfrm>
                <a:custGeom>
                  <a:avLst/>
                  <a:gdLst>
                    <a:gd name="T0" fmla="*/ 277 w 315"/>
                    <a:gd name="T1" fmla="*/ 78 h 181"/>
                    <a:gd name="T2" fmla="*/ 314 w 315"/>
                    <a:gd name="T3" fmla="*/ 50 h 181"/>
                    <a:gd name="T4" fmla="*/ 314 w 315"/>
                    <a:gd name="T5" fmla="*/ 25 h 181"/>
                    <a:gd name="T6" fmla="*/ 311 w 315"/>
                    <a:gd name="T7" fmla="*/ 12 h 181"/>
                    <a:gd name="T8" fmla="*/ 294 w 315"/>
                    <a:gd name="T9" fmla="*/ 6 h 181"/>
                    <a:gd name="T10" fmla="*/ 285 w 315"/>
                    <a:gd name="T11" fmla="*/ 6 h 181"/>
                    <a:gd name="T12" fmla="*/ 275 w 315"/>
                    <a:gd name="T13" fmla="*/ 6 h 181"/>
                    <a:gd name="T14" fmla="*/ 260 w 315"/>
                    <a:gd name="T15" fmla="*/ 10 h 181"/>
                    <a:gd name="T16" fmla="*/ 243 w 315"/>
                    <a:gd name="T17" fmla="*/ 10 h 181"/>
                    <a:gd name="T18" fmla="*/ 214 w 315"/>
                    <a:gd name="T19" fmla="*/ 0 h 181"/>
                    <a:gd name="T20" fmla="*/ 200 w 315"/>
                    <a:gd name="T21" fmla="*/ 0 h 181"/>
                    <a:gd name="T22" fmla="*/ 189 w 315"/>
                    <a:gd name="T23" fmla="*/ 6 h 181"/>
                    <a:gd name="T24" fmla="*/ 168 w 315"/>
                    <a:gd name="T25" fmla="*/ 3 h 181"/>
                    <a:gd name="T26" fmla="*/ 146 w 315"/>
                    <a:gd name="T27" fmla="*/ 10 h 181"/>
                    <a:gd name="T28" fmla="*/ 132 w 315"/>
                    <a:gd name="T29" fmla="*/ 62 h 181"/>
                    <a:gd name="T30" fmla="*/ 115 w 315"/>
                    <a:gd name="T31" fmla="*/ 62 h 181"/>
                    <a:gd name="T32" fmla="*/ 86 w 315"/>
                    <a:gd name="T33" fmla="*/ 53 h 181"/>
                    <a:gd name="T34" fmla="*/ 72 w 315"/>
                    <a:gd name="T35" fmla="*/ 40 h 181"/>
                    <a:gd name="T36" fmla="*/ 66 w 315"/>
                    <a:gd name="T37" fmla="*/ 57 h 181"/>
                    <a:gd name="T38" fmla="*/ 14 w 315"/>
                    <a:gd name="T39" fmla="*/ 93 h 181"/>
                    <a:gd name="T40" fmla="*/ 5 w 315"/>
                    <a:gd name="T41" fmla="*/ 105 h 181"/>
                    <a:gd name="T42" fmla="*/ 3 w 315"/>
                    <a:gd name="T43" fmla="*/ 115 h 181"/>
                    <a:gd name="T44" fmla="*/ 0 w 315"/>
                    <a:gd name="T45" fmla="*/ 159 h 181"/>
                    <a:gd name="T46" fmla="*/ 51 w 315"/>
                    <a:gd name="T47" fmla="*/ 159 h 181"/>
                    <a:gd name="T48" fmla="*/ 51 w 315"/>
                    <a:gd name="T49" fmla="*/ 180 h 181"/>
                    <a:gd name="T50" fmla="*/ 69 w 315"/>
                    <a:gd name="T51" fmla="*/ 180 h 181"/>
                    <a:gd name="T52" fmla="*/ 72 w 315"/>
                    <a:gd name="T53" fmla="*/ 174 h 181"/>
                    <a:gd name="T54" fmla="*/ 72 w 315"/>
                    <a:gd name="T55" fmla="*/ 170 h 181"/>
                    <a:gd name="T56" fmla="*/ 74 w 315"/>
                    <a:gd name="T57" fmla="*/ 165 h 181"/>
                    <a:gd name="T58" fmla="*/ 86 w 315"/>
                    <a:gd name="T59" fmla="*/ 165 h 181"/>
                    <a:gd name="T60" fmla="*/ 95 w 315"/>
                    <a:gd name="T61" fmla="*/ 159 h 181"/>
                    <a:gd name="T62" fmla="*/ 98 w 315"/>
                    <a:gd name="T63" fmla="*/ 155 h 181"/>
                    <a:gd name="T64" fmla="*/ 160 w 315"/>
                    <a:gd name="T65" fmla="*/ 127 h 181"/>
                    <a:gd name="T66" fmla="*/ 209 w 315"/>
                    <a:gd name="T67" fmla="*/ 105 h 181"/>
                    <a:gd name="T68" fmla="*/ 211 w 315"/>
                    <a:gd name="T69" fmla="*/ 75 h 181"/>
                    <a:gd name="T70" fmla="*/ 246 w 315"/>
                    <a:gd name="T71" fmla="*/ 43 h 181"/>
                    <a:gd name="T72" fmla="*/ 254 w 315"/>
                    <a:gd name="T73" fmla="*/ 34 h 181"/>
                    <a:gd name="T74" fmla="*/ 268 w 315"/>
                    <a:gd name="T75" fmla="*/ 34 h 181"/>
                    <a:gd name="T76" fmla="*/ 277 w 315"/>
                    <a:gd name="T77" fmla="*/ 43 h 181"/>
                    <a:gd name="T78" fmla="*/ 280 w 315"/>
                    <a:gd name="T79" fmla="*/ 75 h 181"/>
                    <a:gd name="T80" fmla="*/ 277 w 315"/>
                    <a:gd name="T81" fmla="*/ 78 h 181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</a:gdLst>
                  <a:ahLst/>
                  <a:cxnLst>
                    <a:cxn ang="T82">
                      <a:pos x="T0" y="T1"/>
                    </a:cxn>
                    <a:cxn ang="T83">
                      <a:pos x="T2" y="T3"/>
                    </a:cxn>
                    <a:cxn ang="T84">
                      <a:pos x="T4" y="T5"/>
                    </a:cxn>
                    <a:cxn ang="T85">
                      <a:pos x="T6" y="T7"/>
                    </a:cxn>
                    <a:cxn ang="T86">
                      <a:pos x="T8" y="T9"/>
                    </a:cxn>
                    <a:cxn ang="T87">
                      <a:pos x="T10" y="T11"/>
                    </a:cxn>
                    <a:cxn ang="T88">
                      <a:pos x="T12" y="T13"/>
                    </a:cxn>
                    <a:cxn ang="T89">
                      <a:pos x="T14" y="T15"/>
                    </a:cxn>
                    <a:cxn ang="T90">
                      <a:pos x="T16" y="T17"/>
                    </a:cxn>
                    <a:cxn ang="T91">
                      <a:pos x="T18" y="T19"/>
                    </a:cxn>
                    <a:cxn ang="T92">
                      <a:pos x="T20" y="T21"/>
                    </a:cxn>
                    <a:cxn ang="T93">
                      <a:pos x="T22" y="T23"/>
                    </a:cxn>
                    <a:cxn ang="T94">
                      <a:pos x="T24" y="T25"/>
                    </a:cxn>
                    <a:cxn ang="T95">
                      <a:pos x="T26" y="T27"/>
                    </a:cxn>
                    <a:cxn ang="T96">
                      <a:pos x="T28" y="T29"/>
                    </a:cxn>
                    <a:cxn ang="T97">
                      <a:pos x="T30" y="T31"/>
                    </a:cxn>
                    <a:cxn ang="T98">
                      <a:pos x="T32" y="T33"/>
                    </a:cxn>
                    <a:cxn ang="T99">
                      <a:pos x="T34" y="T35"/>
                    </a:cxn>
                    <a:cxn ang="T100">
                      <a:pos x="T36" y="T37"/>
                    </a:cxn>
                    <a:cxn ang="T101">
                      <a:pos x="T38" y="T39"/>
                    </a:cxn>
                    <a:cxn ang="T102">
                      <a:pos x="T40" y="T41"/>
                    </a:cxn>
                    <a:cxn ang="T103">
                      <a:pos x="T42" y="T43"/>
                    </a:cxn>
                    <a:cxn ang="T104">
                      <a:pos x="T44" y="T45"/>
                    </a:cxn>
                    <a:cxn ang="T105">
                      <a:pos x="T46" y="T47"/>
                    </a:cxn>
                    <a:cxn ang="T106">
                      <a:pos x="T48" y="T49"/>
                    </a:cxn>
                    <a:cxn ang="T107">
                      <a:pos x="T50" y="T51"/>
                    </a:cxn>
                    <a:cxn ang="T108">
                      <a:pos x="T52" y="T53"/>
                    </a:cxn>
                    <a:cxn ang="T109">
                      <a:pos x="T54" y="T55"/>
                    </a:cxn>
                    <a:cxn ang="T110">
                      <a:pos x="T56" y="T57"/>
                    </a:cxn>
                    <a:cxn ang="T111">
                      <a:pos x="T58" y="T59"/>
                    </a:cxn>
                    <a:cxn ang="T112">
                      <a:pos x="T60" y="T61"/>
                    </a:cxn>
                    <a:cxn ang="T113">
                      <a:pos x="T62" y="T63"/>
                    </a:cxn>
                    <a:cxn ang="T114">
                      <a:pos x="T64" y="T65"/>
                    </a:cxn>
                    <a:cxn ang="T115">
                      <a:pos x="T66" y="T67"/>
                    </a:cxn>
                    <a:cxn ang="T116">
                      <a:pos x="T68" y="T69"/>
                    </a:cxn>
                    <a:cxn ang="T117">
                      <a:pos x="T70" y="T71"/>
                    </a:cxn>
                    <a:cxn ang="T118">
                      <a:pos x="T72" y="T73"/>
                    </a:cxn>
                    <a:cxn ang="T119">
                      <a:pos x="T74" y="T75"/>
                    </a:cxn>
                    <a:cxn ang="T120">
                      <a:pos x="T76" y="T77"/>
                    </a:cxn>
                    <a:cxn ang="T121">
                      <a:pos x="T78" y="T79"/>
                    </a:cxn>
                    <a:cxn ang="T122">
                      <a:pos x="T80" y="T81"/>
                    </a:cxn>
                  </a:cxnLst>
                  <a:rect l="0" t="0" r="r" b="b"/>
                  <a:pathLst>
                    <a:path w="315" h="181">
                      <a:moveTo>
                        <a:pt x="277" y="78"/>
                      </a:moveTo>
                      <a:lnTo>
                        <a:pt x="314" y="50"/>
                      </a:lnTo>
                      <a:lnTo>
                        <a:pt x="314" y="25"/>
                      </a:lnTo>
                      <a:lnTo>
                        <a:pt x="311" y="12"/>
                      </a:lnTo>
                      <a:lnTo>
                        <a:pt x="294" y="6"/>
                      </a:lnTo>
                      <a:lnTo>
                        <a:pt x="285" y="6"/>
                      </a:lnTo>
                      <a:lnTo>
                        <a:pt x="275" y="6"/>
                      </a:lnTo>
                      <a:lnTo>
                        <a:pt x="260" y="10"/>
                      </a:lnTo>
                      <a:lnTo>
                        <a:pt x="243" y="10"/>
                      </a:lnTo>
                      <a:lnTo>
                        <a:pt x="214" y="0"/>
                      </a:lnTo>
                      <a:lnTo>
                        <a:pt x="200" y="0"/>
                      </a:lnTo>
                      <a:lnTo>
                        <a:pt x="189" y="6"/>
                      </a:lnTo>
                      <a:lnTo>
                        <a:pt x="168" y="3"/>
                      </a:lnTo>
                      <a:lnTo>
                        <a:pt x="146" y="10"/>
                      </a:lnTo>
                      <a:lnTo>
                        <a:pt x="132" y="62"/>
                      </a:lnTo>
                      <a:lnTo>
                        <a:pt x="115" y="62"/>
                      </a:lnTo>
                      <a:lnTo>
                        <a:pt x="86" y="53"/>
                      </a:lnTo>
                      <a:lnTo>
                        <a:pt x="72" y="40"/>
                      </a:lnTo>
                      <a:lnTo>
                        <a:pt x="66" y="57"/>
                      </a:lnTo>
                      <a:lnTo>
                        <a:pt x="14" y="93"/>
                      </a:lnTo>
                      <a:lnTo>
                        <a:pt x="5" y="105"/>
                      </a:lnTo>
                      <a:lnTo>
                        <a:pt x="3" y="115"/>
                      </a:lnTo>
                      <a:lnTo>
                        <a:pt x="0" y="159"/>
                      </a:lnTo>
                      <a:lnTo>
                        <a:pt x="51" y="159"/>
                      </a:lnTo>
                      <a:lnTo>
                        <a:pt x="51" y="180"/>
                      </a:lnTo>
                      <a:lnTo>
                        <a:pt x="69" y="180"/>
                      </a:lnTo>
                      <a:lnTo>
                        <a:pt x="72" y="174"/>
                      </a:lnTo>
                      <a:lnTo>
                        <a:pt x="72" y="170"/>
                      </a:lnTo>
                      <a:lnTo>
                        <a:pt x="74" y="165"/>
                      </a:lnTo>
                      <a:lnTo>
                        <a:pt x="86" y="165"/>
                      </a:lnTo>
                      <a:lnTo>
                        <a:pt x="95" y="159"/>
                      </a:lnTo>
                      <a:lnTo>
                        <a:pt x="98" y="155"/>
                      </a:lnTo>
                      <a:lnTo>
                        <a:pt x="160" y="127"/>
                      </a:lnTo>
                      <a:lnTo>
                        <a:pt x="209" y="105"/>
                      </a:lnTo>
                      <a:lnTo>
                        <a:pt x="211" y="75"/>
                      </a:lnTo>
                      <a:lnTo>
                        <a:pt x="246" y="43"/>
                      </a:lnTo>
                      <a:lnTo>
                        <a:pt x="254" y="34"/>
                      </a:lnTo>
                      <a:lnTo>
                        <a:pt x="268" y="34"/>
                      </a:lnTo>
                      <a:lnTo>
                        <a:pt x="277" y="43"/>
                      </a:lnTo>
                      <a:lnTo>
                        <a:pt x="280" y="75"/>
                      </a:lnTo>
                      <a:lnTo>
                        <a:pt x="277" y="78"/>
                      </a:lnTo>
                    </a:path>
                  </a:pathLst>
                </a:custGeom>
                <a:solidFill>
                  <a:srgbClr val="FF9966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6" name="Freeform 31">
                  <a:extLst>
                    <a:ext uri="{FF2B5EF4-FFF2-40B4-BE49-F238E27FC236}">
                      <a16:creationId xmlns:a16="http://schemas.microsoft.com/office/drawing/2014/main" id="{340F2567-D1E4-43B7-8BAB-F9C521A416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" y="3577"/>
                  <a:ext cx="310" cy="116"/>
                </a:xfrm>
                <a:custGeom>
                  <a:avLst/>
                  <a:gdLst>
                    <a:gd name="T0" fmla="*/ 214 w 310"/>
                    <a:gd name="T1" fmla="*/ 21 h 116"/>
                    <a:gd name="T2" fmla="*/ 120 w 310"/>
                    <a:gd name="T3" fmla="*/ 21 h 116"/>
                    <a:gd name="T4" fmla="*/ 120 w 310"/>
                    <a:gd name="T5" fmla="*/ 0 h 116"/>
                    <a:gd name="T6" fmla="*/ 0 w 310"/>
                    <a:gd name="T7" fmla="*/ 0 h 116"/>
                    <a:gd name="T8" fmla="*/ 6 w 310"/>
                    <a:gd name="T9" fmla="*/ 115 h 116"/>
                    <a:gd name="T10" fmla="*/ 309 w 310"/>
                    <a:gd name="T11" fmla="*/ 115 h 116"/>
                    <a:gd name="T12" fmla="*/ 309 w 310"/>
                    <a:gd name="T13" fmla="*/ 90 h 116"/>
                    <a:gd name="T14" fmla="*/ 124 w 310"/>
                    <a:gd name="T15" fmla="*/ 90 h 116"/>
                    <a:gd name="T16" fmla="*/ 124 w 310"/>
                    <a:gd name="T17" fmla="*/ 37 h 116"/>
                    <a:gd name="T18" fmla="*/ 218 w 310"/>
                    <a:gd name="T19" fmla="*/ 37 h 116"/>
                    <a:gd name="T20" fmla="*/ 214 w 310"/>
                    <a:gd name="T21" fmla="*/ 21 h 11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310" h="116">
                      <a:moveTo>
                        <a:pt x="214" y="21"/>
                      </a:moveTo>
                      <a:lnTo>
                        <a:pt x="120" y="21"/>
                      </a:lnTo>
                      <a:lnTo>
                        <a:pt x="120" y="0"/>
                      </a:lnTo>
                      <a:lnTo>
                        <a:pt x="0" y="0"/>
                      </a:lnTo>
                      <a:lnTo>
                        <a:pt x="6" y="115"/>
                      </a:lnTo>
                      <a:lnTo>
                        <a:pt x="309" y="115"/>
                      </a:lnTo>
                      <a:lnTo>
                        <a:pt x="309" y="90"/>
                      </a:lnTo>
                      <a:lnTo>
                        <a:pt x="124" y="90"/>
                      </a:lnTo>
                      <a:lnTo>
                        <a:pt x="124" y="37"/>
                      </a:lnTo>
                      <a:lnTo>
                        <a:pt x="218" y="37"/>
                      </a:lnTo>
                      <a:lnTo>
                        <a:pt x="214" y="21"/>
                      </a:lnTo>
                    </a:path>
                  </a:pathLst>
                </a:custGeom>
                <a:solidFill>
                  <a:srgbClr val="00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7" name="Freeform 32">
                  <a:extLst>
                    <a:ext uri="{FF2B5EF4-FFF2-40B4-BE49-F238E27FC236}">
                      <a16:creationId xmlns:a16="http://schemas.microsoft.com/office/drawing/2014/main" id="{2AD8F0BA-A3C7-44BD-B0D0-940067512E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8" y="3533"/>
                  <a:ext cx="252" cy="160"/>
                </a:xfrm>
                <a:custGeom>
                  <a:avLst/>
                  <a:gdLst>
                    <a:gd name="T0" fmla="*/ 123 w 252"/>
                    <a:gd name="T1" fmla="*/ 0 h 160"/>
                    <a:gd name="T2" fmla="*/ 251 w 252"/>
                    <a:gd name="T3" fmla="*/ 0 h 160"/>
                    <a:gd name="T4" fmla="*/ 251 w 252"/>
                    <a:gd name="T5" fmla="*/ 159 h 160"/>
                    <a:gd name="T6" fmla="*/ 123 w 252"/>
                    <a:gd name="T7" fmla="*/ 159 h 160"/>
                    <a:gd name="T8" fmla="*/ 120 w 252"/>
                    <a:gd name="T9" fmla="*/ 115 h 160"/>
                    <a:gd name="T10" fmla="*/ 51 w 252"/>
                    <a:gd name="T11" fmla="*/ 115 h 160"/>
                    <a:gd name="T12" fmla="*/ 51 w 252"/>
                    <a:gd name="T13" fmla="*/ 113 h 160"/>
                    <a:gd name="T14" fmla="*/ 51 w 252"/>
                    <a:gd name="T15" fmla="*/ 87 h 160"/>
                    <a:gd name="T16" fmla="*/ 38 w 252"/>
                    <a:gd name="T17" fmla="*/ 87 h 160"/>
                    <a:gd name="T18" fmla="*/ 43 w 252"/>
                    <a:gd name="T19" fmla="*/ 103 h 160"/>
                    <a:gd name="T20" fmla="*/ 0 w 252"/>
                    <a:gd name="T21" fmla="*/ 106 h 160"/>
                    <a:gd name="T22" fmla="*/ 0 w 252"/>
                    <a:gd name="T23" fmla="*/ 40 h 160"/>
                    <a:gd name="T24" fmla="*/ 14 w 252"/>
                    <a:gd name="T25" fmla="*/ 40 h 160"/>
                    <a:gd name="T26" fmla="*/ 14 w 252"/>
                    <a:gd name="T27" fmla="*/ 53 h 160"/>
                    <a:gd name="T28" fmla="*/ 23 w 252"/>
                    <a:gd name="T29" fmla="*/ 50 h 160"/>
                    <a:gd name="T30" fmla="*/ 26 w 252"/>
                    <a:gd name="T31" fmla="*/ 37 h 160"/>
                    <a:gd name="T32" fmla="*/ 55 w 252"/>
                    <a:gd name="T33" fmla="*/ 28 h 160"/>
                    <a:gd name="T34" fmla="*/ 120 w 252"/>
                    <a:gd name="T35" fmla="*/ 28 h 160"/>
                    <a:gd name="T36" fmla="*/ 120 w 252"/>
                    <a:gd name="T37" fmla="*/ 0 h 160"/>
                    <a:gd name="T38" fmla="*/ 123 w 252"/>
                    <a:gd name="T39" fmla="*/ 0 h 160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0" t="0" r="r" b="b"/>
                  <a:pathLst>
                    <a:path w="252" h="160">
                      <a:moveTo>
                        <a:pt x="123" y="0"/>
                      </a:moveTo>
                      <a:lnTo>
                        <a:pt x="251" y="0"/>
                      </a:lnTo>
                      <a:lnTo>
                        <a:pt x="251" y="159"/>
                      </a:lnTo>
                      <a:lnTo>
                        <a:pt x="123" y="159"/>
                      </a:lnTo>
                      <a:lnTo>
                        <a:pt x="120" y="115"/>
                      </a:lnTo>
                      <a:lnTo>
                        <a:pt x="51" y="115"/>
                      </a:lnTo>
                      <a:lnTo>
                        <a:pt x="51" y="113"/>
                      </a:lnTo>
                      <a:lnTo>
                        <a:pt x="51" y="87"/>
                      </a:lnTo>
                      <a:lnTo>
                        <a:pt x="38" y="87"/>
                      </a:lnTo>
                      <a:lnTo>
                        <a:pt x="43" y="103"/>
                      </a:lnTo>
                      <a:lnTo>
                        <a:pt x="0" y="106"/>
                      </a:lnTo>
                      <a:lnTo>
                        <a:pt x="0" y="40"/>
                      </a:lnTo>
                      <a:lnTo>
                        <a:pt x="14" y="40"/>
                      </a:lnTo>
                      <a:lnTo>
                        <a:pt x="14" y="53"/>
                      </a:lnTo>
                      <a:lnTo>
                        <a:pt x="23" y="50"/>
                      </a:lnTo>
                      <a:lnTo>
                        <a:pt x="26" y="37"/>
                      </a:lnTo>
                      <a:lnTo>
                        <a:pt x="55" y="28"/>
                      </a:lnTo>
                      <a:lnTo>
                        <a:pt x="120" y="28"/>
                      </a:lnTo>
                      <a:lnTo>
                        <a:pt x="120" y="0"/>
                      </a:lnTo>
                      <a:lnTo>
                        <a:pt x="123" y="0"/>
                      </a:lnTo>
                    </a:path>
                  </a:pathLst>
                </a:custGeom>
                <a:solidFill>
                  <a:srgbClr val="0066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8" name="Freeform 33">
                  <a:extLst>
                    <a:ext uri="{FF2B5EF4-FFF2-40B4-BE49-F238E27FC236}">
                      <a16:creationId xmlns:a16="http://schemas.microsoft.com/office/drawing/2014/main" id="{F81B8E69-A277-4A1D-817F-CA92E64A703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1" y="3548"/>
                  <a:ext cx="40" cy="41"/>
                </a:xfrm>
                <a:custGeom>
                  <a:avLst/>
                  <a:gdLst>
                    <a:gd name="T0" fmla="*/ 24 w 40"/>
                    <a:gd name="T1" fmla="*/ 3 h 41"/>
                    <a:gd name="T2" fmla="*/ 0 w 40"/>
                    <a:gd name="T3" fmla="*/ 18 h 41"/>
                    <a:gd name="T4" fmla="*/ 16 w 40"/>
                    <a:gd name="T5" fmla="*/ 18 h 41"/>
                    <a:gd name="T6" fmla="*/ 16 w 40"/>
                    <a:gd name="T7" fmla="*/ 40 h 41"/>
                    <a:gd name="T8" fmla="*/ 26 w 40"/>
                    <a:gd name="T9" fmla="*/ 40 h 41"/>
                    <a:gd name="T10" fmla="*/ 26 w 40"/>
                    <a:gd name="T11" fmla="*/ 10 h 41"/>
                    <a:gd name="T12" fmla="*/ 39 w 40"/>
                    <a:gd name="T13" fmla="*/ 10 h 41"/>
                    <a:gd name="T14" fmla="*/ 36 w 40"/>
                    <a:gd name="T15" fmla="*/ 3 h 41"/>
                    <a:gd name="T16" fmla="*/ 34 w 40"/>
                    <a:gd name="T17" fmla="*/ 0 h 41"/>
                    <a:gd name="T18" fmla="*/ 28 w 40"/>
                    <a:gd name="T19" fmla="*/ 6 h 41"/>
                    <a:gd name="T20" fmla="*/ 26 w 40"/>
                    <a:gd name="T21" fmla="*/ 6 h 41"/>
                    <a:gd name="T22" fmla="*/ 24 w 40"/>
                    <a:gd name="T23" fmla="*/ 3 h 41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0" t="0" r="r" b="b"/>
                  <a:pathLst>
                    <a:path w="40" h="41">
                      <a:moveTo>
                        <a:pt x="24" y="3"/>
                      </a:moveTo>
                      <a:lnTo>
                        <a:pt x="0" y="18"/>
                      </a:lnTo>
                      <a:lnTo>
                        <a:pt x="16" y="18"/>
                      </a:lnTo>
                      <a:lnTo>
                        <a:pt x="16" y="40"/>
                      </a:lnTo>
                      <a:lnTo>
                        <a:pt x="26" y="40"/>
                      </a:lnTo>
                      <a:lnTo>
                        <a:pt x="26" y="10"/>
                      </a:lnTo>
                      <a:lnTo>
                        <a:pt x="39" y="10"/>
                      </a:lnTo>
                      <a:lnTo>
                        <a:pt x="36" y="3"/>
                      </a:lnTo>
                      <a:lnTo>
                        <a:pt x="34" y="0"/>
                      </a:lnTo>
                      <a:lnTo>
                        <a:pt x="28" y="6"/>
                      </a:lnTo>
                      <a:lnTo>
                        <a:pt x="26" y="6"/>
                      </a:lnTo>
                      <a:lnTo>
                        <a:pt x="24" y="3"/>
                      </a:lnTo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49" name="Freeform 34">
                  <a:extLst>
                    <a:ext uri="{FF2B5EF4-FFF2-40B4-BE49-F238E27FC236}">
                      <a16:creationId xmlns:a16="http://schemas.microsoft.com/office/drawing/2014/main" id="{4CB770A2-66E8-4340-A95A-E1DDC80433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608"/>
                  <a:ext cx="100" cy="55"/>
                </a:xfrm>
                <a:custGeom>
                  <a:avLst/>
                  <a:gdLst>
                    <a:gd name="T0" fmla="*/ 0 w 100"/>
                    <a:gd name="T1" fmla="*/ 18 h 55"/>
                    <a:gd name="T2" fmla="*/ 17 w 100"/>
                    <a:gd name="T3" fmla="*/ 54 h 55"/>
                    <a:gd name="T4" fmla="*/ 90 w 100"/>
                    <a:gd name="T5" fmla="*/ 54 h 55"/>
                    <a:gd name="T6" fmla="*/ 90 w 100"/>
                    <a:gd name="T7" fmla="*/ 46 h 55"/>
                    <a:gd name="T8" fmla="*/ 99 w 100"/>
                    <a:gd name="T9" fmla="*/ 46 h 55"/>
                    <a:gd name="T10" fmla="*/ 99 w 100"/>
                    <a:gd name="T11" fmla="*/ 39 h 55"/>
                    <a:gd name="T12" fmla="*/ 88 w 100"/>
                    <a:gd name="T13" fmla="*/ 39 h 55"/>
                    <a:gd name="T14" fmla="*/ 88 w 100"/>
                    <a:gd name="T15" fmla="*/ 30 h 55"/>
                    <a:gd name="T16" fmla="*/ 90 w 100"/>
                    <a:gd name="T17" fmla="*/ 32 h 55"/>
                    <a:gd name="T18" fmla="*/ 77 w 100"/>
                    <a:gd name="T19" fmla="*/ 0 h 55"/>
                    <a:gd name="T20" fmla="*/ 68 w 100"/>
                    <a:gd name="T21" fmla="*/ 4 h 55"/>
                    <a:gd name="T22" fmla="*/ 68 w 100"/>
                    <a:gd name="T23" fmla="*/ 9 h 55"/>
                    <a:gd name="T24" fmla="*/ 48 w 100"/>
                    <a:gd name="T25" fmla="*/ 9 h 55"/>
                    <a:gd name="T26" fmla="*/ 46 w 100"/>
                    <a:gd name="T27" fmla="*/ 15 h 55"/>
                    <a:gd name="T28" fmla="*/ 29 w 100"/>
                    <a:gd name="T29" fmla="*/ 21 h 55"/>
                    <a:gd name="T30" fmla="*/ 0 w 100"/>
                    <a:gd name="T31" fmla="*/ 21 h 55"/>
                    <a:gd name="T32" fmla="*/ 0 w 100"/>
                    <a:gd name="T33" fmla="*/ 18 h 5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00" h="55">
                      <a:moveTo>
                        <a:pt x="0" y="18"/>
                      </a:moveTo>
                      <a:lnTo>
                        <a:pt x="17" y="54"/>
                      </a:lnTo>
                      <a:lnTo>
                        <a:pt x="90" y="54"/>
                      </a:lnTo>
                      <a:lnTo>
                        <a:pt x="90" y="46"/>
                      </a:lnTo>
                      <a:lnTo>
                        <a:pt x="99" y="46"/>
                      </a:lnTo>
                      <a:lnTo>
                        <a:pt x="99" y="39"/>
                      </a:lnTo>
                      <a:lnTo>
                        <a:pt x="88" y="39"/>
                      </a:lnTo>
                      <a:lnTo>
                        <a:pt x="88" y="30"/>
                      </a:lnTo>
                      <a:lnTo>
                        <a:pt x="90" y="32"/>
                      </a:lnTo>
                      <a:lnTo>
                        <a:pt x="77" y="0"/>
                      </a:lnTo>
                      <a:lnTo>
                        <a:pt x="68" y="4"/>
                      </a:lnTo>
                      <a:lnTo>
                        <a:pt x="68" y="9"/>
                      </a:lnTo>
                      <a:lnTo>
                        <a:pt x="48" y="9"/>
                      </a:lnTo>
                      <a:lnTo>
                        <a:pt x="46" y="15"/>
                      </a:lnTo>
                      <a:lnTo>
                        <a:pt x="29" y="21"/>
                      </a:lnTo>
                      <a:lnTo>
                        <a:pt x="0" y="21"/>
                      </a:lnTo>
                      <a:lnTo>
                        <a:pt x="0" y="18"/>
                      </a:lnTo>
                    </a:path>
                  </a:pathLst>
                </a:custGeom>
                <a:solidFill>
                  <a:srgbClr val="4D4D4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0" name="Freeform 35">
                  <a:extLst>
                    <a:ext uri="{FF2B5EF4-FFF2-40B4-BE49-F238E27FC236}">
                      <a16:creationId xmlns:a16="http://schemas.microsoft.com/office/drawing/2014/main" id="{B33BD977-F46B-436F-983F-6CC4276BC9C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608"/>
                  <a:ext cx="174" cy="82"/>
                </a:xfrm>
                <a:custGeom>
                  <a:avLst/>
                  <a:gdLst>
                    <a:gd name="T0" fmla="*/ 0 w 174"/>
                    <a:gd name="T1" fmla="*/ 19 h 82"/>
                    <a:gd name="T2" fmla="*/ 20 w 174"/>
                    <a:gd name="T3" fmla="*/ 25 h 82"/>
                    <a:gd name="T4" fmla="*/ 46 w 174"/>
                    <a:gd name="T5" fmla="*/ 19 h 82"/>
                    <a:gd name="T6" fmla="*/ 48 w 174"/>
                    <a:gd name="T7" fmla="*/ 10 h 82"/>
                    <a:gd name="T8" fmla="*/ 68 w 174"/>
                    <a:gd name="T9" fmla="*/ 10 h 82"/>
                    <a:gd name="T10" fmla="*/ 68 w 174"/>
                    <a:gd name="T11" fmla="*/ 0 h 82"/>
                    <a:gd name="T12" fmla="*/ 77 w 174"/>
                    <a:gd name="T13" fmla="*/ 0 h 82"/>
                    <a:gd name="T14" fmla="*/ 77 w 174"/>
                    <a:gd name="T15" fmla="*/ 28 h 82"/>
                    <a:gd name="T16" fmla="*/ 96 w 174"/>
                    <a:gd name="T17" fmla="*/ 22 h 82"/>
                    <a:gd name="T18" fmla="*/ 120 w 174"/>
                    <a:gd name="T19" fmla="*/ 22 h 82"/>
                    <a:gd name="T20" fmla="*/ 120 w 174"/>
                    <a:gd name="T21" fmla="*/ 12 h 82"/>
                    <a:gd name="T22" fmla="*/ 130 w 174"/>
                    <a:gd name="T23" fmla="*/ 12 h 82"/>
                    <a:gd name="T24" fmla="*/ 130 w 174"/>
                    <a:gd name="T25" fmla="*/ 50 h 82"/>
                    <a:gd name="T26" fmla="*/ 173 w 174"/>
                    <a:gd name="T27" fmla="*/ 50 h 82"/>
                    <a:gd name="T28" fmla="*/ 173 w 174"/>
                    <a:gd name="T29" fmla="*/ 81 h 82"/>
                    <a:gd name="T30" fmla="*/ 159 w 174"/>
                    <a:gd name="T31" fmla="*/ 81 h 82"/>
                    <a:gd name="T32" fmla="*/ 159 w 174"/>
                    <a:gd name="T33" fmla="*/ 59 h 82"/>
                    <a:gd name="T34" fmla="*/ 105 w 174"/>
                    <a:gd name="T35" fmla="*/ 59 h 82"/>
                    <a:gd name="T36" fmla="*/ 105 w 174"/>
                    <a:gd name="T37" fmla="*/ 50 h 82"/>
                    <a:gd name="T38" fmla="*/ 122 w 174"/>
                    <a:gd name="T39" fmla="*/ 50 h 82"/>
                    <a:gd name="T40" fmla="*/ 122 w 174"/>
                    <a:gd name="T41" fmla="*/ 47 h 82"/>
                    <a:gd name="T42" fmla="*/ 116 w 174"/>
                    <a:gd name="T43" fmla="*/ 47 h 82"/>
                    <a:gd name="T44" fmla="*/ 116 w 174"/>
                    <a:gd name="T45" fmla="*/ 40 h 82"/>
                    <a:gd name="T46" fmla="*/ 122 w 174"/>
                    <a:gd name="T47" fmla="*/ 37 h 82"/>
                    <a:gd name="T48" fmla="*/ 122 w 174"/>
                    <a:gd name="T49" fmla="*/ 31 h 82"/>
                    <a:gd name="T50" fmla="*/ 82 w 174"/>
                    <a:gd name="T51" fmla="*/ 31 h 82"/>
                    <a:gd name="T52" fmla="*/ 79 w 174"/>
                    <a:gd name="T53" fmla="*/ 25 h 82"/>
                    <a:gd name="T54" fmla="*/ 79 w 174"/>
                    <a:gd name="T55" fmla="*/ 4 h 82"/>
                    <a:gd name="T56" fmla="*/ 68 w 174"/>
                    <a:gd name="T57" fmla="*/ 4 h 82"/>
                    <a:gd name="T58" fmla="*/ 68 w 174"/>
                    <a:gd name="T59" fmla="*/ 10 h 82"/>
                    <a:gd name="T60" fmla="*/ 46 w 174"/>
                    <a:gd name="T61" fmla="*/ 10 h 82"/>
                    <a:gd name="T62" fmla="*/ 46 w 174"/>
                    <a:gd name="T63" fmla="*/ 15 h 82"/>
                    <a:gd name="T64" fmla="*/ 26 w 174"/>
                    <a:gd name="T65" fmla="*/ 25 h 82"/>
                    <a:gd name="T66" fmla="*/ 3 w 174"/>
                    <a:gd name="T67" fmla="*/ 22 h 82"/>
                    <a:gd name="T68" fmla="*/ 0 w 174"/>
                    <a:gd name="T69" fmla="*/ 19 h 82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</a:gdLst>
                  <a:ahLst/>
                  <a:cxnLst>
                    <a:cxn ang="T70">
                      <a:pos x="T0" y="T1"/>
                    </a:cxn>
                    <a:cxn ang="T71">
                      <a:pos x="T2" y="T3"/>
                    </a:cxn>
                    <a:cxn ang="T72">
                      <a:pos x="T4" y="T5"/>
                    </a:cxn>
                    <a:cxn ang="T73">
                      <a:pos x="T6" y="T7"/>
                    </a:cxn>
                    <a:cxn ang="T74">
                      <a:pos x="T8" y="T9"/>
                    </a:cxn>
                    <a:cxn ang="T75">
                      <a:pos x="T10" y="T11"/>
                    </a:cxn>
                    <a:cxn ang="T76">
                      <a:pos x="T12" y="T13"/>
                    </a:cxn>
                    <a:cxn ang="T77">
                      <a:pos x="T14" y="T15"/>
                    </a:cxn>
                    <a:cxn ang="T78">
                      <a:pos x="T16" y="T17"/>
                    </a:cxn>
                    <a:cxn ang="T79">
                      <a:pos x="T18" y="T19"/>
                    </a:cxn>
                    <a:cxn ang="T80">
                      <a:pos x="T20" y="T21"/>
                    </a:cxn>
                    <a:cxn ang="T81">
                      <a:pos x="T22" y="T23"/>
                    </a:cxn>
                    <a:cxn ang="T82">
                      <a:pos x="T24" y="T25"/>
                    </a:cxn>
                    <a:cxn ang="T83">
                      <a:pos x="T26" y="T27"/>
                    </a:cxn>
                    <a:cxn ang="T84">
                      <a:pos x="T28" y="T29"/>
                    </a:cxn>
                    <a:cxn ang="T85">
                      <a:pos x="T30" y="T31"/>
                    </a:cxn>
                    <a:cxn ang="T86">
                      <a:pos x="T32" y="T33"/>
                    </a:cxn>
                    <a:cxn ang="T87">
                      <a:pos x="T34" y="T35"/>
                    </a:cxn>
                    <a:cxn ang="T88">
                      <a:pos x="T36" y="T37"/>
                    </a:cxn>
                    <a:cxn ang="T89">
                      <a:pos x="T38" y="T39"/>
                    </a:cxn>
                    <a:cxn ang="T90">
                      <a:pos x="T40" y="T41"/>
                    </a:cxn>
                    <a:cxn ang="T91">
                      <a:pos x="T42" y="T43"/>
                    </a:cxn>
                    <a:cxn ang="T92">
                      <a:pos x="T44" y="T45"/>
                    </a:cxn>
                    <a:cxn ang="T93">
                      <a:pos x="T46" y="T47"/>
                    </a:cxn>
                    <a:cxn ang="T94">
                      <a:pos x="T48" y="T49"/>
                    </a:cxn>
                    <a:cxn ang="T95">
                      <a:pos x="T50" y="T51"/>
                    </a:cxn>
                    <a:cxn ang="T96">
                      <a:pos x="T52" y="T53"/>
                    </a:cxn>
                    <a:cxn ang="T97">
                      <a:pos x="T54" y="T55"/>
                    </a:cxn>
                    <a:cxn ang="T98">
                      <a:pos x="T56" y="T57"/>
                    </a:cxn>
                    <a:cxn ang="T99">
                      <a:pos x="T58" y="T59"/>
                    </a:cxn>
                    <a:cxn ang="T100">
                      <a:pos x="T60" y="T61"/>
                    </a:cxn>
                    <a:cxn ang="T101">
                      <a:pos x="T62" y="T63"/>
                    </a:cxn>
                    <a:cxn ang="T102">
                      <a:pos x="T64" y="T65"/>
                    </a:cxn>
                    <a:cxn ang="T103">
                      <a:pos x="T66" y="T67"/>
                    </a:cxn>
                    <a:cxn ang="T104">
                      <a:pos x="T68" y="T69"/>
                    </a:cxn>
                  </a:cxnLst>
                  <a:rect l="0" t="0" r="r" b="b"/>
                  <a:pathLst>
                    <a:path w="174" h="82">
                      <a:moveTo>
                        <a:pt x="0" y="19"/>
                      </a:moveTo>
                      <a:lnTo>
                        <a:pt x="20" y="25"/>
                      </a:lnTo>
                      <a:lnTo>
                        <a:pt x="46" y="19"/>
                      </a:lnTo>
                      <a:lnTo>
                        <a:pt x="48" y="10"/>
                      </a:lnTo>
                      <a:lnTo>
                        <a:pt x="68" y="10"/>
                      </a:lnTo>
                      <a:lnTo>
                        <a:pt x="68" y="0"/>
                      </a:lnTo>
                      <a:lnTo>
                        <a:pt x="77" y="0"/>
                      </a:lnTo>
                      <a:lnTo>
                        <a:pt x="77" y="28"/>
                      </a:lnTo>
                      <a:lnTo>
                        <a:pt x="96" y="22"/>
                      </a:lnTo>
                      <a:lnTo>
                        <a:pt x="120" y="22"/>
                      </a:lnTo>
                      <a:lnTo>
                        <a:pt x="120" y="12"/>
                      </a:lnTo>
                      <a:lnTo>
                        <a:pt x="130" y="12"/>
                      </a:lnTo>
                      <a:lnTo>
                        <a:pt x="130" y="50"/>
                      </a:lnTo>
                      <a:lnTo>
                        <a:pt x="173" y="50"/>
                      </a:lnTo>
                      <a:lnTo>
                        <a:pt x="173" y="81"/>
                      </a:lnTo>
                      <a:lnTo>
                        <a:pt x="159" y="81"/>
                      </a:lnTo>
                      <a:lnTo>
                        <a:pt x="159" y="59"/>
                      </a:lnTo>
                      <a:lnTo>
                        <a:pt x="105" y="59"/>
                      </a:lnTo>
                      <a:lnTo>
                        <a:pt x="105" y="50"/>
                      </a:lnTo>
                      <a:lnTo>
                        <a:pt x="122" y="50"/>
                      </a:lnTo>
                      <a:lnTo>
                        <a:pt x="122" y="47"/>
                      </a:lnTo>
                      <a:lnTo>
                        <a:pt x="116" y="47"/>
                      </a:lnTo>
                      <a:lnTo>
                        <a:pt x="116" y="40"/>
                      </a:lnTo>
                      <a:lnTo>
                        <a:pt x="122" y="37"/>
                      </a:lnTo>
                      <a:lnTo>
                        <a:pt x="122" y="31"/>
                      </a:lnTo>
                      <a:lnTo>
                        <a:pt x="82" y="31"/>
                      </a:lnTo>
                      <a:lnTo>
                        <a:pt x="79" y="25"/>
                      </a:lnTo>
                      <a:lnTo>
                        <a:pt x="79" y="4"/>
                      </a:lnTo>
                      <a:lnTo>
                        <a:pt x="68" y="4"/>
                      </a:lnTo>
                      <a:lnTo>
                        <a:pt x="68" y="10"/>
                      </a:lnTo>
                      <a:lnTo>
                        <a:pt x="46" y="10"/>
                      </a:lnTo>
                      <a:lnTo>
                        <a:pt x="46" y="15"/>
                      </a:lnTo>
                      <a:lnTo>
                        <a:pt x="26" y="25"/>
                      </a:lnTo>
                      <a:lnTo>
                        <a:pt x="3" y="22"/>
                      </a:lnTo>
                      <a:lnTo>
                        <a:pt x="0" y="19"/>
                      </a:lnTo>
                    </a:path>
                  </a:pathLst>
                </a:custGeom>
                <a:solidFill>
                  <a:srgbClr val="38383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1" name="Freeform 36">
                  <a:extLst>
                    <a:ext uri="{FF2B5EF4-FFF2-40B4-BE49-F238E27FC236}">
                      <a16:creationId xmlns:a16="http://schemas.microsoft.com/office/drawing/2014/main" id="{C263C350-E0F2-4601-AC3D-F6C3924B43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6" y="3419"/>
                  <a:ext cx="161" cy="163"/>
                </a:xfrm>
                <a:custGeom>
                  <a:avLst/>
                  <a:gdLst>
                    <a:gd name="T0" fmla="*/ 29 w 161"/>
                    <a:gd name="T1" fmla="*/ 94 h 163"/>
                    <a:gd name="T2" fmla="*/ 47 w 161"/>
                    <a:gd name="T3" fmla="*/ 147 h 163"/>
                    <a:gd name="T4" fmla="*/ 51 w 161"/>
                    <a:gd name="T5" fmla="*/ 147 h 163"/>
                    <a:gd name="T6" fmla="*/ 56 w 161"/>
                    <a:gd name="T7" fmla="*/ 147 h 163"/>
                    <a:gd name="T8" fmla="*/ 76 w 161"/>
                    <a:gd name="T9" fmla="*/ 159 h 163"/>
                    <a:gd name="T10" fmla="*/ 81 w 161"/>
                    <a:gd name="T11" fmla="*/ 162 h 163"/>
                    <a:gd name="T12" fmla="*/ 85 w 161"/>
                    <a:gd name="T13" fmla="*/ 152 h 163"/>
                    <a:gd name="T14" fmla="*/ 98 w 161"/>
                    <a:gd name="T15" fmla="*/ 144 h 163"/>
                    <a:gd name="T16" fmla="*/ 104 w 161"/>
                    <a:gd name="T17" fmla="*/ 140 h 163"/>
                    <a:gd name="T18" fmla="*/ 127 w 161"/>
                    <a:gd name="T19" fmla="*/ 128 h 163"/>
                    <a:gd name="T20" fmla="*/ 132 w 161"/>
                    <a:gd name="T21" fmla="*/ 122 h 163"/>
                    <a:gd name="T22" fmla="*/ 152 w 161"/>
                    <a:gd name="T23" fmla="*/ 105 h 163"/>
                    <a:gd name="T24" fmla="*/ 160 w 161"/>
                    <a:gd name="T25" fmla="*/ 100 h 163"/>
                    <a:gd name="T26" fmla="*/ 160 w 161"/>
                    <a:gd name="T27" fmla="*/ 75 h 163"/>
                    <a:gd name="T28" fmla="*/ 157 w 161"/>
                    <a:gd name="T29" fmla="*/ 75 h 163"/>
                    <a:gd name="T30" fmla="*/ 155 w 161"/>
                    <a:gd name="T31" fmla="*/ 72 h 163"/>
                    <a:gd name="T32" fmla="*/ 148 w 161"/>
                    <a:gd name="T33" fmla="*/ 57 h 163"/>
                    <a:gd name="T34" fmla="*/ 135 w 161"/>
                    <a:gd name="T35" fmla="*/ 28 h 163"/>
                    <a:gd name="T36" fmla="*/ 113 w 161"/>
                    <a:gd name="T37" fmla="*/ 0 h 163"/>
                    <a:gd name="T38" fmla="*/ 104 w 161"/>
                    <a:gd name="T39" fmla="*/ 6 h 163"/>
                    <a:gd name="T40" fmla="*/ 113 w 161"/>
                    <a:gd name="T41" fmla="*/ 21 h 163"/>
                    <a:gd name="T42" fmla="*/ 115 w 161"/>
                    <a:gd name="T43" fmla="*/ 32 h 163"/>
                    <a:gd name="T44" fmla="*/ 123 w 161"/>
                    <a:gd name="T45" fmla="*/ 50 h 163"/>
                    <a:gd name="T46" fmla="*/ 132 w 161"/>
                    <a:gd name="T47" fmla="*/ 81 h 163"/>
                    <a:gd name="T48" fmla="*/ 132 w 161"/>
                    <a:gd name="T49" fmla="*/ 87 h 163"/>
                    <a:gd name="T50" fmla="*/ 121 w 161"/>
                    <a:gd name="T51" fmla="*/ 105 h 163"/>
                    <a:gd name="T52" fmla="*/ 98 w 161"/>
                    <a:gd name="T53" fmla="*/ 122 h 163"/>
                    <a:gd name="T54" fmla="*/ 64 w 161"/>
                    <a:gd name="T55" fmla="*/ 134 h 163"/>
                    <a:gd name="T56" fmla="*/ 45 w 161"/>
                    <a:gd name="T57" fmla="*/ 94 h 163"/>
                    <a:gd name="T58" fmla="*/ 22 w 161"/>
                    <a:gd name="T59" fmla="*/ 43 h 163"/>
                    <a:gd name="T60" fmla="*/ 13 w 161"/>
                    <a:gd name="T61" fmla="*/ 40 h 163"/>
                    <a:gd name="T62" fmla="*/ 0 w 161"/>
                    <a:gd name="T63" fmla="*/ 53 h 163"/>
                    <a:gd name="T64" fmla="*/ 29 w 161"/>
                    <a:gd name="T65" fmla="*/ 94 h 16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161" h="163">
                      <a:moveTo>
                        <a:pt x="29" y="94"/>
                      </a:moveTo>
                      <a:lnTo>
                        <a:pt x="47" y="147"/>
                      </a:lnTo>
                      <a:lnTo>
                        <a:pt x="51" y="147"/>
                      </a:lnTo>
                      <a:lnTo>
                        <a:pt x="56" y="147"/>
                      </a:lnTo>
                      <a:lnTo>
                        <a:pt x="76" y="159"/>
                      </a:lnTo>
                      <a:lnTo>
                        <a:pt x="81" y="162"/>
                      </a:lnTo>
                      <a:lnTo>
                        <a:pt x="85" y="152"/>
                      </a:lnTo>
                      <a:lnTo>
                        <a:pt x="98" y="144"/>
                      </a:lnTo>
                      <a:lnTo>
                        <a:pt x="104" y="140"/>
                      </a:lnTo>
                      <a:lnTo>
                        <a:pt x="127" y="128"/>
                      </a:lnTo>
                      <a:lnTo>
                        <a:pt x="132" y="122"/>
                      </a:lnTo>
                      <a:lnTo>
                        <a:pt x="152" y="105"/>
                      </a:lnTo>
                      <a:lnTo>
                        <a:pt x="160" y="100"/>
                      </a:lnTo>
                      <a:lnTo>
                        <a:pt x="160" y="75"/>
                      </a:lnTo>
                      <a:lnTo>
                        <a:pt x="157" y="75"/>
                      </a:lnTo>
                      <a:lnTo>
                        <a:pt x="155" y="72"/>
                      </a:lnTo>
                      <a:lnTo>
                        <a:pt x="148" y="57"/>
                      </a:lnTo>
                      <a:lnTo>
                        <a:pt x="135" y="28"/>
                      </a:lnTo>
                      <a:lnTo>
                        <a:pt x="113" y="0"/>
                      </a:lnTo>
                      <a:lnTo>
                        <a:pt x="104" y="6"/>
                      </a:lnTo>
                      <a:lnTo>
                        <a:pt x="113" y="21"/>
                      </a:lnTo>
                      <a:lnTo>
                        <a:pt x="115" y="32"/>
                      </a:lnTo>
                      <a:lnTo>
                        <a:pt x="123" y="50"/>
                      </a:lnTo>
                      <a:lnTo>
                        <a:pt x="132" y="81"/>
                      </a:lnTo>
                      <a:lnTo>
                        <a:pt x="132" y="87"/>
                      </a:lnTo>
                      <a:lnTo>
                        <a:pt x="121" y="105"/>
                      </a:lnTo>
                      <a:lnTo>
                        <a:pt x="98" y="122"/>
                      </a:lnTo>
                      <a:lnTo>
                        <a:pt x="64" y="134"/>
                      </a:lnTo>
                      <a:lnTo>
                        <a:pt x="45" y="94"/>
                      </a:lnTo>
                      <a:lnTo>
                        <a:pt x="22" y="43"/>
                      </a:lnTo>
                      <a:lnTo>
                        <a:pt x="13" y="40"/>
                      </a:lnTo>
                      <a:lnTo>
                        <a:pt x="0" y="53"/>
                      </a:lnTo>
                      <a:lnTo>
                        <a:pt x="29" y="94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2" name="Freeform 37">
                  <a:extLst>
                    <a:ext uri="{FF2B5EF4-FFF2-40B4-BE49-F238E27FC236}">
                      <a16:creationId xmlns:a16="http://schemas.microsoft.com/office/drawing/2014/main" id="{98FDD99D-6539-49CF-8E6C-B554036C00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3" y="3312"/>
                  <a:ext cx="95" cy="86"/>
                </a:xfrm>
                <a:custGeom>
                  <a:avLst/>
                  <a:gdLst>
                    <a:gd name="T0" fmla="*/ 20 w 95"/>
                    <a:gd name="T1" fmla="*/ 3 h 86"/>
                    <a:gd name="T2" fmla="*/ 30 w 95"/>
                    <a:gd name="T3" fmla="*/ 0 h 86"/>
                    <a:gd name="T4" fmla="*/ 55 w 95"/>
                    <a:gd name="T5" fmla="*/ 0 h 86"/>
                    <a:gd name="T6" fmla="*/ 69 w 95"/>
                    <a:gd name="T7" fmla="*/ 9 h 86"/>
                    <a:gd name="T8" fmla="*/ 81 w 95"/>
                    <a:gd name="T9" fmla="*/ 21 h 86"/>
                    <a:gd name="T10" fmla="*/ 89 w 95"/>
                    <a:gd name="T11" fmla="*/ 36 h 86"/>
                    <a:gd name="T12" fmla="*/ 91 w 95"/>
                    <a:gd name="T13" fmla="*/ 52 h 86"/>
                    <a:gd name="T14" fmla="*/ 94 w 95"/>
                    <a:gd name="T15" fmla="*/ 61 h 86"/>
                    <a:gd name="T16" fmla="*/ 78 w 95"/>
                    <a:gd name="T17" fmla="*/ 73 h 86"/>
                    <a:gd name="T18" fmla="*/ 81 w 95"/>
                    <a:gd name="T19" fmla="*/ 67 h 86"/>
                    <a:gd name="T20" fmla="*/ 78 w 95"/>
                    <a:gd name="T21" fmla="*/ 64 h 86"/>
                    <a:gd name="T22" fmla="*/ 72 w 95"/>
                    <a:gd name="T23" fmla="*/ 73 h 86"/>
                    <a:gd name="T24" fmla="*/ 61 w 95"/>
                    <a:gd name="T25" fmla="*/ 79 h 86"/>
                    <a:gd name="T26" fmla="*/ 69 w 95"/>
                    <a:gd name="T27" fmla="*/ 70 h 86"/>
                    <a:gd name="T28" fmla="*/ 55 w 95"/>
                    <a:gd name="T29" fmla="*/ 79 h 86"/>
                    <a:gd name="T30" fmla="*/ 47 w 95"/>
                    <a:gd name="T31" fmla="*/ 79 h 86"/>
                    <a:gd name="T32" fmla="*/ 50 w 95"/>
                    <a:gd name="T33" fmla="*/ 73 h 86"/>
                    <a:gd name="T34" fmla="*/ 39 w 95"/>
                    <a:gd name="T35" fmla="*/ 76 h 86"/>
                    <a:gd name="T36" fmla="*/ 47 w 95"/>
                    <a:gd name="T37" fmla="*/ 70 h 86"/>
                    <a:gd name="T38" fmla="*/ 39 w 95"/>
                    <a:gd name="T39" fmla="*/ 73 h 86"/>
                    <a:gd name="T40" fmla="*/ 28 w 95"/>
                    <a:gd name="T41" fmla="*/ 73 h 86"/>
                    <a:gd name="T42" fmla="*/ 39 w 95"/>
                    <a:gd name="T43" fmla="*/ 67 h 86"/>
                    <a:gd name="T44" fmla="*/ 20 w 95"/>
                    <a:gd name="T45" fmla="*/ 73 h 86"/>
                    <a:gd name="T46" fmla="*/ 17 w 95"/>
                    <a:gd name="T47" fmla="*/ 79 h 86"/>
                    <a:gd name="T48" fmla="*/ 22 w 95"/>
                    <a:gd name="T49" fmla="*/ 76 h 86"/>
                    <a:gd name="T50" fmla="*/ 14 w 95"/>
                    <a:gd name="T51" fmla="*/ 85 h 86"/>
                    <a:gd name="T52" fmla="*/ 9 w 95"/>
                    <a:gd name="T53" fmla="*/ 70 h 86"/>
                    <a:gd name="T54" fmla="*/ 3 w 95"/>
                    <a:gd name="T55" fmla="*/ 76 h 86"/>
                    <a:gd name="T56" fmla="*/ 9 w 95"/>
                    <a:gd name="T57" fmla="*/ 61 h 86"/>
                    <a:gd name="T58" fmla="*/ 0 w 95"/>
                    <a:gd name="T59" fmla="*/ 67 h 86"/>
                    <a:gd name="T60" fmla="*/ 5 w 95"/>
                    <a:gd name="T61" fmla="*/ 52 h 86"/>
                    <a:gd name="T62" fmla="*/ 0 w 95"/>
                    <a:gd name="T63" fmla="*/ 57 h 86"/>
                    <a:gd name="T64" fmla="*/ 3 w 95"/>
                    <a:gd name="T65" fmla="*/ 45 h 86"/>
                    <a:gd name="T66" fmla="*/ 3 w 95"/>
                    <a:gd name="T67" fmla="*/ 39 h 86"/>
                    <a:gd name="T68" fmla="*/ 9 w 95"/>
                    <a:gd name="T69" fmla="*/ 24 h 86"/>
                    <a:gd name="T70" fmla="*/ 20 w 95"/>
                    <a:gd name="T71" fmla="*/ 3 h 8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</a:gdLst>
                  <a:ahLst/>
                  <a:cxnLst>
                    <a:cxn ang="T72">
                      <a:pos x="T0" y="T1"/>
                    </a:cxn>
                    <a:cxn ang="T73">
                      <a:pos x="T2" y="T3"/>
                    </a:cxn>
                    <a:cxn ang="T74">
                      <a:pos x="T4" y="T5"/>
                    </a:cxn>
                    <a:cxn ang="T75">
                      <a:pos x="T6" y="T7"/>
                    </a:cxn>
                    <a:cxn ang="T76">
                      <a:pos x="T8" y="T9"/>
                    </a:cxn>
                    <a:cxn ang="T77">
                      <a:pos x="T10" y="T11"/>
                    </a:cxn>
                    <a:cxn ang="T78">
                      <a:pos x="T12" y="T13"/>
                    </a:cxn>
                    <a:cxn ang="T79">
                      <a:pos x="T14" y="T15"/>
                    </a:cxn>
                    <a:cxn ang="T80">
                      <a:pos x="T16" y="T17"/>
                    </a:cxn>
                    <a:cxn ang="T81">
                      <a:pos x="T18" y="T19"/>
                    </a:cxn>
                    <a:cxn ang="T82">
                      <a:pos x="T20" y="T21"/>
                    </a:cxn>
                    <a:cxn ang="T83">
                      <a:pos x="T22" y="T23"/>
                    </a:cxn>
                    <a:cxn ang="T84">
                      <a:pos x="T24" y="T25"/>
                    </a:cxn>
                    <a:cxn ang="T85">
                      <a:pos x="T26" y="T27"/>
                    </a:cxn>
                    <a:cxn ang="T86">
                      <a:pos x="T28" y="T29"/>
                    </a:cxn>
                    <a:cxn ang="T87">
                      <a:pos x="T30" y="T31"/>
                    </a:cxn>
                    <a:cxn ang="T88">
                      <a:pos x="T32" y="T33"/>
                    </a:cxn>
                    <a:cxn ang="T89">
                      <a:pos x="T34" y="T35"/>
                    </a:cxn>
                    <a:cxn ang="T90">
                      <a:pos x="T36" y="T37"/>
                    </a:cxn>
                    <a:cxn ang="T91">
                      <a:pos x="T38" y="T39"/>
                    </a:cxn>
                    <a:cxn ang="T92">
                      <a:pos x="T40" y="T41"/>
                    </a:cxn>
                    <a:cxn ang="T93">
                      <a:pos x="T42" y="T43"/>
                    </a:cxn>
                    <a:cxn ang="T94">
                      <a:pos x="T44" y="T45"/>
                    </a:cxn>
                    <a:cxn ang="T95">
                      <a:pos x="T46" y="T47"/>
                    </a:cxn>
                    <a:cxn ang="T96">
                      <a:pos x="T48" y="T49"/>
                    </a:cxn>
                    <a:cxn ang="T97">
                      <a:pos x="T50" y="T51"/>
                    </a:cxn>
                    <a:cxn ang="T98">
                      <a:pos x="T52" y="T53"/>
                    </a:cxn>
                    <a:cxn ang="T99">
                      <a:pos x="T54" y="T55"/>
                    </a:cxn>
                    <a:cxn ang="T100">
                      <a:pos x="T56" y="T57"/>
                    </a:cxn>
                    <a:cxn ang="T101">
                      <a:pos x="T58" y="T59"/>
                    </a:cxn>
                    <a:cxn ang="T102">
                      <a:pos x="T60" y="T61"/>
                    </a:cxn>
                    <a:cxn ang="T103">
                      <a:pos x="T62" y="T63"/>
                    </a:cxn>
                    <a:cxn ang="T104">
                      <a:pos x="T64" y="T65"/>
                    </a:cxn>
                    <a:cxn ang="T105">
                      <a:pos x="T66" y="T67"/>
                    </a:cxn>
                    <a:cxn ang="T106">
                      <a:pos x="T68" y="T69"/>
                    </a:cxn>
                    <a:cxn ang="T107">
                      <a:pos x="T70" y="T71"/>
                    </a:cxn>
                  </a:cxnLst>
                  <a:rect l="0" t="0" r="r" b="b"/>
                  <a:pathLst>
                    <a:path w="95" h="86">
                      <a:moveTo>
                        <a:pt x="20" y="3"/>
                      </a:moveTo>
                      <a:lnTo>
                        <a:pt x="30" y="0"/>
                      </a:lnTo>
                      <a:lnTo>
                        <a:pt x="55" y="0"/>
                      </a:lnTo>
                      <a:lnTo>
                        <a:pt x="69" y="9"/>
                      </a:lnTo>
                      <a:lnTo>
                        <a:pt x="81" y="21"/>
                      </a:lnTo>
                      <a:lnTo>
                        <a:pt x="89" y="36"/>
                      </a:lnTo>
                      <a:lnTo>
                        <a:pt x="91" y="52"/>
                      </a:lnTo>
                      <a:lnTo>
                        <a:pt x="94" y="61"/>
                      </a:lnTo>
                      <a:lnTo>
                        <a:pt x="78" y="73"/>
                      </a:lnTo>
                      <a:lnTo>
                        <a:pt x="81" y="67"/>
                      </a:lnTo>
                      <a:lnTo>
                        <a:pt x="78" y="64"/>
                      </a:lnTo>
                      <a:lnTo>
                        <a:pt x="72" y="73"/>
                      </a:lnTo>
                      <a:lnTo>
                        <a:pt x="61" y="79"/>
                      </a:lnTo>
                      <a:lnTo>
                        <a:pt x="69" y="70"/>
                      </a:lnTo>
                      <a:lnTo>
                        <a:pt x="55" y="79"/>
                      </a:lnTo>
                      <a:lnTo>
                        <a:pt x="47" y="79"/>
                      </a:lnTo>
                      <a:lnTo>
                        <a:pt x="50" y="73"/>
                      </a:lnTo>
                      <a:lnTo>
                        <a:pt x="39" y="76"/>
                      </a:lnTo>
                      <a:lnTo>
                        <a:pt x="47" y="70"/>
                      </a:lnTo>
                      <a:lnTo>
                        <a:pt x="39" y="73"/>
                      </a:lnTo>
                      <a:lnTo>
                        <a:pt x="28" y="73"/>
                      </a:lnTo>
                      <a:lnTo>
                        <a:pt x="39" y="67"/>
                      </a:lnTo>
                      <a:lnTo>
                        <a:pt x="20" y="73"/>
                      </a:lnTo>
                      <a:lnTo>
                        <a:pt x="17" y="79"/>
                      </a:lnTo>
                      <a:lnTo>
                        <a:pt x="22" y="76"/>
                      </a:lnTo>
                      <a:lnTo>
                        <a:pt x="14" y="85"/>
                      </a:lnTo>
                      <a:lnTo>
                        <a:pt x="9" y="70"/>
                      </a:lnTo>
                      <a:lnTo>
                        <a:pt x="3" y="76"/>
                      </a:lnTo>
                      <a:lnTo>
                        <a:pt x="9" y="61"/>
                      </a:lnTo>
                      <a:lnTo>
                        <a:pt x="0" y="67"/>
                      </a:lnTo>
                      <a:lnTo>
                        <a:pt x="5" y="52"/>
                      </a:lnTo>
                      <a:lnTo>
                        <a:pt x="0" y="57"/>
                      </a:lnTo>
                      <a:lnTo>
                        <a:pt x="3" y="45"/>
                      </a:lnTo>
                      <a:lnTo>
                        <a:pt x="3" y="39"/>
                      </a:lnTo>
                      <a:lnTo>
                        <a:pt x="9" y="24"/>
                      </a:lnTo>
                      <a:lnTo>
                        <a:pt x="20" y="3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3" name="Freeform 38">
                  <a:extLst>
                    <a:ext uri="{FF2B5EF4-FFF2-40B4-BE49-F238E27FC236}">
                      <a16:creationId xmlns:a16="http://schemas.microsoft.com/office/drawing/2014/main" id="{1B14B13E-51C1-4821-AAB1-4B2F996A21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3314"/>
                  <a:ext cx="129" cy="178"/>
                </a:xfrm>
                <a:custGeom>
                  <a:avLst/>
                  <a:gdLst>
                    <a:gd name="T0" fmla="*/ 8 w 129"/>
                    <a:gd name="T1" fmla="*/ 25 h 178"/>
                    <a:gd name="T2" fmla="*/ 3 w 129"/>
                    <a:gd name="T3" fmla="*/ 60 h 178"/>
                    <a:gd name="T4" fmla="*/ 17 w 129"/>
                    <a:gd name="T5" fmla="*/ 101 h 178"/>
                    <a:gd name="T6" fmla="*/ 17 w 129"/>
                    <a:gd name="T7" fmla="*/ 114 h 178"/>
                    <a:gd name="T8" fmla="*/ 34 w 129"/>
                    <a:gd name="T9" fmla="*/ 129 h 178"/>
                    <a:gd name="T10" fmla="*/ 31 w 129"/>
                    <a:gd name="T11" fmla="*/ 143 h 178"/>
                    <a:gd name="T12" fmla="*/ 14 w 129"/>
                    <a:gd name="T13" fmla="*/ 155 h 178"/>
                    <a:gd name="T14" fmla="*/ 0 w 129"/>
                    <a:gd name="T15" fmla="*/ 170 h 178"/>
                    <a:gd name="T16" fmla="*/ 17 w 129"/>
                    <a:gd name="T17" fmla="*/ 161 h 178"/>
                    <a:gd name="T18" fmla="*/ 29 w 129"/>
                    <a:gd name="T19" fmla="*/ 145 h 178"/>
                    <a:gd name="T20" fmla="*/ 43 w 129"/>
                    <a:gd name="T21" fmla="*/ 165 h 178"/>
                    <a:gd name="T22" fmla="*/ 74 w 129"/>
                    <a:gd name="T23" fmla="*/ 177 h 178"/>
                    <a:gd name="T24" fmla="*/ 46 w 129"/>
                    <a:gd name="T25" fmla="*/ 161 h 178"/>
                    <a:gd name="T26" fmla="*/ 40 w 129"/>
                    <a:gd name="T27" fmla="*/ 133 h 178"/>
                    <a:gd name="T28" fmla="*/ 82 w 129"/>
                    <a:gd name="T29" fmla="*/ 158 h 178"/>
                    <a:gd name="T30" fmla="*/ 114 w 129"/>
                    <a:gd name="T31" fmla="*/ 126 h 178"/>
                    <a:gd name="T32" fmla="*/ 128 w 129"/>
                    <a:gd name="T33" fmla="*/ 123 h 178"/>
                    <a:gd name="T34" fmla="*/ 114 w 129"/>
                    <a:gd name="T35" fmla="*/ 95 h 178"/>
                    <a:gd name="T36" fmla="*/ 108 w 129"/>
                    <a:gd name="T37" fmla="*/ 60 h 178"/>
                    <a:gd name="T38" fmla="*/ 97 w 129"/>
                    <a:gd name="T39" fmla="*/ 79 h 178"/>
                    <a:gd name="T40" fmla="*/ 94 w 129"/>
                    <a:gd name="T41" fmla="*/ 95 h 178"/>
                    <a:gd name="T42" fmla="*/ 97 w 129"/>
                    <a:gd name="T43" fmla="*/ 126 h 178"/>
                    <a:gd name="T44" fmla="*/ 97 w 129"/>
                    <a:gd name="T45" fmla="*/ 114 h 178"/>
                    <a:gd name="T46" fmla="*/ 103 w 129"/>
                    <a:gd name="T47" fmla="*/ 123 h 178"/>
                    <a:gd name="T48" fmla="*/ 94 w 129"/>
                    <a:gd name="T49" fmla="*/ 133 h 178"/>
                    <a:gd name="T50" fmla="*/ 80 w 129"/>
                    <a:gd name="T51" fmla="*/ 129 h 178"/>
                    <a:gd name="T52" fmla="*/ 63 w 129"/>
                    <a:gd name="T53" fmla="*/ 136 h 178"/>
                    <a:gd name="T54" fmla="*/ 74 w 129"/>
                    <a:gd name="T55" fmla="*/ 149 h 178"/>
                    <a:gd name="T56" fmla="*/ 91 w 129"/>
                    <a:gd name="T57" fmla="*/ 136 h 178"/>
                    <a:gd name="T58" fmla="*/ 82 w 129"/>
                    <a:gd name="T59" fmla="*/ 145 h 178"/>
                    <a:gd name="T60" fmla="*/ 100 w 129"/>
                    <a:gd name="T61" fmla="*/ 145 h 178"/>
                    <a:gd name="T62" fmla="*/ 82 w 129"/>
                    <a:gd name="T63" fmla="*/ 155 h 178"/>
                    <a:gd name="T64" fmla="*/ 37 w 129"/>
                    <a:gd name="T65" fmla="*/ 126 h 178"/>
                    <a:gd name="T66" fmla="*/ 26 w 129"/>
                    <a:gd name="T67" fmla="*/ 117 h 178"/>
                    <a:gd name="T68" fmla="*/ 17 w 129"/>
                    <a:gd name="T69" fmla="*/ 107 h 178"/>
                    <a:gd name="T70" fmla="*/ 29 w 129"/>
                    <a:gd name="T71" fmla="*/ 117 h 178"/>
                    <a:gd name="T72" fmla="*/ 31 w 129"/>
                    <a:gd name="T73" fmla="*/ 95 h 178"/>
                    <a:gd name="T74" fmla="*/ 31 w 129"/>
                    <a:gd name="T75" fmla="*/ 89 h 178"/>
                    <a:gd name="T76" fmla="*/ 31 w 129"/>
                    <a:gd name="T77" fmla="*/ 82 h 178"/>
                    <a:gd name="T78" fmla="*/ 14 w 129"/>
                    <a:gd name="T79" fmla="*/ 89 h 178"/>
                    <a:gd name="T80" fmla="*/ 6 w 129"/>
                    <a:gd name="T81" fmla="*/ 60 h 178"/>
                    <a:gd name="T82" fmla="*/ 12 w 129"/>
                    <a:gd name="T83" fmla="*/ 29 h 178"/>
                    <a:gd name="T84" fmla="*/ 31 w 129"/>
                    <a:gd name="T85" fmla="*/ 0 h 178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  <a:gd name="T126" fmla="*/ 0 60000 65536"/>
                    <a:gd name="T127" fmla="*/ 0 60000 65536"/>
                    <a:gd name="T128" fmla="*/ 0 60000 65536"/>
                  </a:gdLst>
                  <a:ahLst/>
                  <a:cxnLst>
                    <a:cxn ang="T86">
                      <a:pos x="T0" y="T1"/>
                    </a:cxn>
                    <a:cxn ang="T87">
                      <a:pos x="T2" y="T3"/>
                    </a:cxn>
                    <a:cxn ang="T88">
                      <a:pos x="T4" y="T5"/>
                    </a:cxn>
                    <a:cxn ang="T89">
                      <a:pos x="T6" y="T7"/>
                    </a:cxn>
                    <a:cxn ang="T90">
                      <a:pos x="T8" y="T9"/>
                    </a:cxn>
                    <a:cxn ang="T91">
                      <a:pos x="T10" y="T11"/>
                    </a:cxn>
                    <a:cxn ang="T92">
                      <a:pos x="T12" y="T13"/>
                    </a:cxn>
                    <a:cxn ang="T93">
                      <a:pos x="T14" y="T15"/>
                    </a:cxn>
                    <a:cxn ang="T94">
                      <a:pos x="T16" y="T17"/>
                    </a:cxn>
                    <a:cxn ang="T95">
                      <a:pos x="T18" y="T19"/>
                    </a:cxn>
                    <a:cxn ang="T96">
                      <a:pos x="T20" y="T21"/>
                    </a:cxn>
                    <a:cxn ang="T97">
                      <a:pos x="T22" y="T23"/>
                    </a:cxn>
                    <a:cxn ang="T98">
                      <a:pos x="T24" y="T25"/>
                    </a:cxn>
                    <a:cxn ang="T99">
                      <a:pos x="T26" y="T27"/>
                    </a:cxn>
                    <a:cxn ang="T100">
                      <a:pos x="T28" y="T29"/>
                    </a:cxn>
                    <a:cxn ang="T101">
                      <a:pos x="T30" y="T31"/>
                    </a:cxn>
                    <a:cxn ang="T102">
                      <a:pos x="T32" y="T33"/>
                    </a:cxn>
                    <a:cxn ang="T103">
                      <a:pos x="T34" y="T35"/>
                    </a:cxn>
                    <a:cxn ang="T104">
                      <a:pos x="T36" y="T37"/>
                    </a:cxn>
                    <a:cxn ang="T105">
                      <a:pos x="T38" y="T39"/>
                    </a:cxn>
                    <a:cxn ang="T106">
                      <a:pos x="T40" y="T41"/>
                    </a:cxn>
                    <a:cxn ang="T107">
                      <a:pos x="T42" y="T43"/>
                    </a:cxn>
                    <a:cxn ang="T108">
                      <a:pos x="T44" y="T45"/>
                    </a:cxn>
                    <a:cxn ang="T109">
                      <a:pos x="T46" y="T47"/>
                    </a:cxn>
                    <a:cxn ang="T110">
                      <a:pos x="T48" y="T49"/>
                    </a:cxn>
                    <a:cxn ang="T111">
                      <a:pos x="T50" y="T51"/>
                    </a:cxn>
                    <a:cxn ang="T112">
                      <a:pos x="T52" y="T53"/>
                    </a:cxn>
                    <a:cxn ang="T113">
                      <a:pos x="T54" y="T55"/>
                    </a:cxn>
                    <a:cxn ang="T114">
                      <a:pos x="T56" y="T57"/>
                    </a:cxn>
                    <a:cxn ang="T115">
                      <a:pos x="T58" y="T59"/>
                    </a:cxn>
                    <a:cxn ang="T116">
                      <a:pos x="T60" y="T61"/>
                    </a:cxn>
                    <a:cxn ang="T117">
                      <a:pos x="T62" y="T63"/>
                    </a:cxn>
                    <a:cxn ang="T118">
                      <a:pos x="T64" y="T65"/>
                    </a:cxn>
                    <a:cxn ang="T119">
                      <a:pos x="T66" y="T67"/>
                    </a:cxn>
                    <a:cxn ang="T120">
                      <a:pos x="T68" y="T69"/>
                    </a:cxn>
                    <a:cxn ang="T121">
                      <a:pos x="T70" y="T71"/>
                    </a:cxn>
                    <a:cxn ang="T122">
                      <a:pos x="T72" y="T73"/>
                    </a:cxn>
                    <a:cxn ang="T123">
                      <a:pos x="T74" y="T75"/>
                    </a:cxn>
                    <a:cxn ang="T124">
                      <a:pos x="T76" y="T77"/>
                    </a:cxn>
                    <a:cxn ang="T125">
                      <a:pos x="T78" y="T79"/>
                    </a:cxn>
                    <a:cxn ang="T126">
                      <a:pos x="T80" y="T81"/>
                    </a:cxn>
                    <a:cxn ang="T127">
                      <a:pos x="T82" y="T83"/>
                    </a:cxn>
                    <a:cxn ang="T128">
                      <a:pos x="T84" y="T85"/>
                    </a:cxn>
                  </a:cxnLst>
                  <a:rect l="0" t="0" r="r" b="b"/>
                  <a:pathLst>
                    <a:path w="129" h="178">
                      <a:moveTo>
                        <a:pt x="31" y="0"/>
                      </a:moveTo>
                      <a:lnTo>
                        <a:pt x="8" y="25"/>
                      </a:lnTo>
                      <a:lnTo>
                        <a:pt x="3" y="44"/>
                      </a:lnTo>
                      <a:lnTo>
                        <a:pt x="3" y="60"/>
                      </a:lnTo>
                      <a:lnTo>
                        <a:pt x="8" y="82"/>
                      </a:lnTo>
                      <a:lnTo>
                        <a:pt x="17" y="101"/>
                      </a:lnTo>
                      <a:lnTo>
                        <a:pt x="14" y="104"/>
                      </a:lnTo>
                      <a:lnTo>
                        <a:pt x="17" y="114"/>
                      </a:lnTo>
                      <a:lnTo>
                        <a:pt x="26" y="121"/>
                      </a:lnTo>
                      <a:lnTo>
                        <a:pt x="34" y="129"/>
                      </a:lnTo>
                      <a:lnTo>
                        <a:pt x="37" y="129"/>
                      </a:lnTo>
                      <a:lnTo>
                        <a:pt x="31" y="143"/>
                      </a:lnTo>
                      <a:lnTo>
                        <a:pt x="26" y="143"/>
                      </a:lnTo>
                      <a:lnTo>
                        <a:pt x="14" y="155"/>
                      </a:lnTo>
                      <a:lnTo>
                        <a:pt x="14" y="158"/>
                      </a:lnTo>
                      <a:lnTo>
                        <a:pt x="0" y="170"/>
                      </a:lnTo>
                      <a:lnTo>
                        <a:pt x="6" y="170"/>
                      </a:lnTo>
                      <a:lnTo>
                        <a:pt x="17" y="161"/>
                      </a:lnTo>
                      <a:lnTo>
                        <a:pt x="17" y="155"/>
                      </a:lnTo>
                      <a:lnTo>
                        <a:pt x="29" y="145"/>
                      </a:lnTo>
                      <a:lnTo>
                        <a:pt x="34" y="145"/>
                      </a:lnTo>
                      <a:lnTo>
                        <a:pt x="43" y="165"/>
                      </a:lnTo>
                      <a:lnTo>
                        <a:pt x="48" y="170"/>
                      </a:lnTo>
                      <a:lnTo>
                        <a:pt x="74" y="177"/>
                      </a:lnTo>
                      <a:lnTo>
                        <a:pt x="51" y="167"/>
                      </a:lnTo>
                      <a:lnTo>
                        <a:pt x="46" y="161"/>
                      </a:lnTo>
                      <a:lnTo>
                        <a:pt x="37" y="143"/>
                      </a:lnTo>
                      <a:lnTo>
                        <a:pt x="40" y="133"/>
                      </a:lnTo>
                      <a:lnTo>
                        <a:pt x="54" y="145"/>
                      </a:lnTo>
                      <a:lnTo>
                        <a:pt x="82" y="158"/>
                      </a:lnTo>
                      <a:lnTo>
                        <a:pt x="103" y="174"/>
                      </a:lnTo>
                      <a:lnTo>
                        <a:pt x="114" y="126"/>
                      </a:lnTo>
                      <a:lnTo>
                        <a:pt x="116" y="123"/>
                      </a:lnTo>
                      <a:lnTo>
                        <a:pt x="128" y="123"/>
                      </a:lnTo>
                      <a:lnTo>
                        <a:pt x="116" y="99"/>
                      </a:lnTo>
                      <a:lnTo>
                        <a:pt x="114" y="95"/>
                      </a:lnTo>
                      <a:lnTo>
                        <a:pt x="108" y="82"/>
                      </a:lnTo>
                      <a:lnTo>
                        <a:pt x="108" y="60"/>
                      </a:lnTo>
                      <a:lnTo>
                        <a:pt x="94" y="70"/>
                      </a:lnTo>
                      <a:lnTo>
                        <a:pt x="97" y="79"/>
                      </a:lnTo>
                      <a:lnTo>
                        <a:pt x="97" y="92"/>
                      </a:lnTo>
                      <a:lnTo>
                        <a:pt x="94" y="95"/>
                      </a:lnTo>
                      <a:lnTo>
                        <a:pt x="89" y="104"/>
                      </a:lnTo>
                      <a:lnTo>
                        <a:pt x="97" y="126"/>
                      </a:lnTo>
                      <a:lnTo>
                        <a:pt x="103" y="123"/>
                      </a:lnTo>
                      <a:lnTo>
                        <a:pt x="97" y="114"/>
                      </a:lnTo>
                      <a:lnTo>
                        <a:pt x="106" y="107"/>
                      </a:lnTo>
                      <a:lnTo>
                        <a:pt x="103" y="123"/>
                      </a:lnTo>
                      <a:lnTo>
                        <a:pt x="97" y="126"/>
                      </a:lnTo>
                      <a:lnTo>
                        <a:pt x="94" y="133"/>
                      </a:lnTo>
                      <a:lnTo>
                        <a:pt x="86" y="133"/>
                      </a:lnTo>
                      <a:lnTo>
                        <a:pt x="80" y="129"/>
                      </a:lnTo>
                      <a:lnTo>
                        <a:pt x="68" y="139"/>
                      </a:lnTo>
                      <a:lnTo>
                        <a:pt x="63" y="136"/>
                      </a:lnTo>
                      <a:lnTo>
                        <a:pt x="46" y="129"/>
                      </a:lnTo>
                      <a:lnTo>
                        <a:pt x="74" y="149"/>
                      </a:lnTo>
                      <a:lnTo>
                        <a:pt x="74" y="143"/>
                      </a:lnTo>
                      <a:lnTo>
                        <a:pt x="91" y="136"/>
                      </a:lnTo>
                      <a:lnTo>
                        <a:pt x="94" y="139"/>
                      </a:lnTo>
                      <a:lnTo>
                        <a:pt x="82" y="145"/>
                      </a:lnTo>
                      <a:lnTo>
                        <a:pt x="97" y="143"/>
                      </a:lnTo>
                      <a:lnTo>
                        <a:pt x="100" y="145"/>
                      </a:lnTo>
                      <a:lnTo>
                        <a:pt x="97" y="152"/>
                      </a:lnTo>
                      <a:lnTo>
                        <a:pt x="82" y="155"/>
                      </a:lnTo>
                      <a:lnTo>
                        <a:pt x="57" y="145"/>
                      </a:lnTo>
                      <a:lnTo>
                        <a:pt x="37" y="126"/>
                      </a:lnTo>
                      <a:lnTo>
                        <a:pt x="34" y="126"/>
                      </a:lnTo>
                      <a:lnTo>
                        <a:pt x="26" y="117"/>
                      </a:lnTo>
                      <a:lnTo>
                        <a:pt x="20" y="114"/>
                      </a:lnTo>
                      <a:lnTo>
                        <a:pt x="17" y="107"/>
                      </a:lnTo>
                      <a:lnTo>
                        <a:pt x="22" y="107"/>
                      </a:lnTo>
                      <a:lnTo>
                        <a:pt x="29" y="117"/>
                      </a:lnTo>
                      <a:lnTo>
                        <a:pt x="34" y="121"/>
                      </a:lnTo>
                      <a:lnTo>
                        <a:pt x="31" y="95"/>
                      </a:lnTo>
                      <a:lnTo>
                        <a:pt x="29" y="92"/>
                      </a:lnTo>
                      <a:lnTo>
                        <a:pt x="31" y="89"/>
                      </a:lnTo>
                      <a:lnTo>
                        <a:pt x="29" y="89"/>
                      </a:lnTo>
                      <a:lnTo>
                        <a:pt x="31" y="82"/>
                      </a:lnTo>
                      <a:lnTo>
                        <a:pt x="20" y="70"/>
                      </a:lnTo>
                      <a:lnTo>
                        <a:pt x="14" y="89"/>
                      </a:lnTo>
                      <a:lnTo>
                        <a:pt x="12" y="79"/>
                      </a:lnTo>
                      <a:lnTo>
                        <a:pt x="6" y="60"/>
                      </a:lnTo>
                      <a:lnTo>
                        <a:pt x="6" y="44"/>
                      </a:lnTo>
                      <a:lnTo>
                        <a:pt x="12" y="29"/>
                      </a:lnTo>
                      <a:lnTo>
                        <a:pt x="22" y="12"/>
                      </a:lnTo>
                      <a:lnTo>
                        <a:pt x="31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4" name="Freeform 39">
                  <a:extLst>
                    <a:ext uri="{FF2B5EF4-FFF2-40B4-BE49-F238E27FC236}">
                      <a16:creationId xmlns:a16="http://schemas.microsoft.com/office/drawing/2014/main" id="{F1334899-17E1-44CC-BF95-6E29C872A8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30" y="3415"/>
                  <a:ext cx="33" cy="18"/>
                </a:xfrm>
                <a:custGeom>
                  <a:avLst/>
                  <a:gdLst>
                    <a:gd name="T0" fmla="*/ 32 w 33"/>
                    <a:gd name="T1" fmla="*/ 0 h 18"/>
                    <a:gd name="T2" fmla="*/ 32 w 33"/>
                    <a:gd name="T3" fmla="*/ 9 h 18"/>
                    <a:gd name="T4" fmla="*/ 27 w 33"/>
                    <a:gd name="T5" fmla="*/ 14 h 18"/>
                    <a:gd name="T6" fmla="*/ 21 w 33"/>
                    <a:gd name="T7" fmla="*/ 17 h 18"/>
                    <a:gd name="T8" fmla="*/ 11 w 33"/>
                    <a:gd name="T9" fmla="*/ 17 h 18"/>
                    <a:gd name="T10" fmla="*/ 16 w 33"/>
                    <a:gd name="T11" fmla="*/ 14 h 18"/>
                    <a:gd name="T12" fmla="*/ 8 w 33"/>
                    <a:gd name="T13" fmla="*/ 11 h 18"/>
                    <a:gd name="T14" fmla="*/ 0 w 33"/>
                    <a:gd name="T15" fmla="*/ 11 h 18"/>
                    <a:gd name="T16" fmla="*/ 5 w 33"/>
                    <a:gd name="T17" fmla="*/ 9 h 18"/>
                    <a:gd name="T18" fmla="*/ 27 w 33"/>
                    <a:gd name="T19" fmla="*/ 9 h 18"/>
                    <a:gd name="T20" fmla="*/ 19 w 33"/>
                    <a:gd name="T21" fmla="*/ 6 h 18"/>
                    <a:gd name="T22" fmla="*/ 29 w 33"/>
                    <a:gd name="T23" fmla="*/ 6 h 18"/>
                    <a:gd name="T24" fmla="*/ 32 w 33"/>
                    <a:gd name="T25" fmla="*/ 0 h 18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33" h="18">
                      <a:moveTo>
                        <a:pt x="32" y="0"/>
                      </a:moveTo>
                      <a:lnTo>
                        <a:pt x="32" y="9"/>
                      </a:lnTo>
                      <a:lnTo>
                        <a:pt x="27" y="14"/>
                      </a:lnTo>
                      <a:lnTo>
                        <a:pt x="21" y="17"/>
                      </a:lnTo>
                      <a:lnTo>
                        <a:pt x="11" y="17"/>
                      </a:lnTo>
                      <a:lnTo>
                        <a:pt x="16" y="14"/>
                      </a:lnTo>
                      <a:lnTo>
                        <a:pt x="8" y="11"/>
                      </a:lnTo>
                      <a:lnTo>
                        <a:pt x="0" y="11"/>
                      </a:lnTo>
                      <a:lnTo>
                        <a:pt x="5" y="9"/>
                      </a:lnTo>
                      <a:lnTo>
                        <a:pt x="27" y="9"/>
                      </a:lnTo>
                      <a:lnTo>
                        <a:pt x="19" y="6"/>
                      </a:lnTo>
                      <a:lnTo>
                        <a:pt x="29" y="6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5" name="Freeform 40">
                  <a:extLst>
                    <a:ext uri="{FF2B5EF4-FFF2-40B4-BE49-F238E27FC236}">
                      <a16:creationId xmlns:a16="http://schemas.microsoft.com/office/drawing/2014/main" id="{DC6F7591-6DF9-48D3-86EB-782CA05871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7" y="3488"/>
                  <a:ext cx="38" cy="80"/>
                </a:xfrm>
                <a:custGeom>
                  <a:avLst/>
                  <a:gdLst>
                    <a:gd name="T0" fmla="*/ 32 w 38"/>
                    <a:gd name="T1" fmla="*/ 0 h 80"/>
                    <a:gd name="T2" fmla="*/ 24 w 38"/>
                    <a:gd name="T3" fmla="*/ 6 h 80"/>
                    <a:gd name="T4" fmla="*/ 13 w 38"/>
                    <a:gd name="T5" fmla="*/ 15 h 80"/>
                    <a:gd name="T6" fmla="*/ 5 w 38"/>
                    <a:gd name="T7" fmla="*/ 28 h 80"/>
                    <a:gd name="T8" fmla="*/ 3 w 38"/>
                    <a:gd name="T9" fmla="*/ 40 h 80"/>
                    <a:gd name="T10" fmla="*/ 0 w 38"/>
                    <a:gd name="T11" fmla="*/ 79 h 80"/>
                    <a:gd name="T12" fmla="*/ 5 w 38"/>
                    <a:gd name="T13" fmla="*/ 79 h 80"/>
                    <a:gd name="T14" fmla="*/ 8 w 38"/>
                    <a:gd name="T15" fmla="*/ 40 h 80"/>
                    <a:gd name="T16" fmla="*/ 11 w 38"/>
                    <a:gd name="T17" fmla="*/ 30 h 80"/>
                    <a:gd name="T18" fmla="*/ 37 w 38"/>
                    <a:gd name="T19" fmla="*/ 75 h 80"/>
                    <a:gd name="T20" fmla="*/ 13 w 38"/>
                    <a:gd name="T21" fmla="*/ 25 h 80"/>
                    <a:gd name="T22" fmla="*/ 16 w 38"/>
                    <a:gd name="T23" fmla="*/ 18 h 80"/>
                    <a:gd name="T24" fmla="*/ 37 w 38"/>
                    <a:gd name="T25" fmla="*/ 0 h 80"/>
                    <a:gd name="T26" fmla="*/ 32 w 38"/>
                    <a:gd name="T27" fmla="*/ 0 h 80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0" t="0" r="r" b="b"/>
                  <a:pathLst>
                    <a:path w="38" h="80">
                      <a:moveTo>
                        <a:pt x="32" y="0"/>
                      </a:moveTo>
                      <a:lnTo>
                        <a:pt x="24" y="6"/>
                      </a:lnTo>
                      <a:lnTo>
                        <a:pt x="13" y="15"/>
                      </a:lnTo>
                      <a:lnTo>
                        <a:pt x="5" y="28"/>
                      </a:lnTo>
                      <a:lnTo>
                        <a:pt x="3" y="40"/>
                      </a:lnTo>
                      <a:lnTo>
                        <a:pt x="0" y="79"/>
                      </a:lnTo>
                      <a:lnTo>
                        <a:pt x="5" y="79"/>
                      </a:lnTo>
                      <a:lnTo>
                        <a:pt x="8" y="40"/>
                      </a:lnTo>
                      <a:lnTo>
                        <a:pt x="11" y="30"/>
                      </a:lnTo>
                      <a:lnTo>
                        <a:pt x="37" y="75"/>
                      </a:lnTo>
                      <a:lnTo>
                        <a:pt x="13" y="25"/>
                      </a:lnTo>
                      <a:lnTo>
                        <a:pt x="16" y="18"/>
                      </a:lnTo>
                      <a:lnTo>
                        <a:pt x="37" y="0"/>
                      </a:lnTo>
                      <a:lnTo>
                        <a:pt x="32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6" name="Freeform 41">
                  <a:extLst>
                    <a:ext uri="{FF2B5EF4-FFF2-40B4-BE49-F238E27FC236}">
                      <a16:creationId xmlns:a16="http://schemas.microsoft.com/office/drawing/2014/main" id="{55059E82-4061-4ACE-A49A-3C663CCEB7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7" y="3440"/>
                  <a:ext cx="83" cy="100"/>
                </a:xfrm>
                <a:custGeom>
                  <a:avLst/>
                  <a:gdLst>
                    <a:gd name="T0" fmla="*/ 29 w 83"/>
                    <a:gd name="T1" fmla="*/ 52 h 100"/>
                    <a:gd name="T2" fmla="*/ 5 w 83"/>
                    <a:gd name="T3" fmla="*/ 40 h 100"/>
                    <a:gd name="T4" fmla="*/ 0 w 83"/>
                    <a:gd name="T5" fmla="*/ 28 h 100"/>
                    <a:gd name="T6" fmla="*/ 37 w 83"/>
                    <a:gd name="T7" fmla="*/ 43 h 100"/>
                    <a:gd name="T8" fmla="*/ 57 w 83"/>
                    <a:gd name="T9" fmla="*/ 50 h 100"/>
                    <a:gd name="T10" fmla="*/ 71 w 83"/>
                    <a:gd name="T11" fmla="*/ 6 h 100"/>
                    <a:gd name="T12" fmla="*/ 79 w 83"/>
                    <a:gd name="T13" fmla="*/ 34 h 100"/>
                    <a:gd name="T14" fmla="*/ 82 w 83"/>
                    <a:gd name="T15" fmla="*/ 0 h 100"/>
                    <a:gd name="T16" fmla="*/ 82 w 83"/>
                    <a:gd name="T17" fmla="*/ 43 h 100"/>
                    <a:gd name="T18" fmla="*/ 74 w 83"/>
                    <a:gd name="T19" fmla="*/ 22 h 100"/>
                    <a:gd name="T20" fmla="*/ 57 w 83"/>
                    <a:gd name="T21" fmla="*/ 52 h 100"/>
                    <a:gd name="T22" fmla="*/ 65 w 83"/>
                    <a:gd name="T23" fmla="*/ 71 h 100"/>
                    <a:gd name="T24" fmla="*/ 68 w 83"/>
                    <a:gd name="T25" fmla="*/ 99 h 100"/>
                    <a:gd name="T26" fmla="*/ 62 w 83"/>
                    <a:gd name="T27" fmla="*/ 87 h 100"/>
                    <a:gd name="T28" fmla="*/ 62 w 83"/>
                    <a:gd name="T29" fmla="*/ 71 h 100"/>
                    <a:gd name="T30" fmla="*/ 54 w 83"/>
                    <a:gd name="T31" fmla="*/ 52 h 100"/>
                    <a:gd name="T32" fmla="*/ 37 w 83"/>
                    <a:gd name="T33" fmla="*/ 46 h 100"/>
                    <a:gd name="T34" fmla="*/ 14 w 83"/>
                    <a:gd name="T35" fmla="*/ 40 h 100"/>
                    <a:gd name="T36" fmla="*/ 29 w 83"/>
                    <a:gd name="T37" fmla="*/ 52 h 100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0" t="0" r="r" b="b"/>
                  <a:pathLst>
                    <a:path w="83" h="100">
                      <a:moveTo>
                        <a:pt x="29" y="52"/>
                      </a:moveTo>
                      <a:lnTo>
                        <a:pt x="5" y="40"/>
                      </a:lnTo>
                      <a:lnTo>
                        <a:pt x="0" y="28"/>
                      </a:lnTo>
                      <a:lnTo>
                        <a:pt x="37" y="43"/>
                      </a:lnTo>
                      <a:lnTo>
                        <a:pt x="57" y="50"/>
                      </a:lnTo>
                      <a:lnTo>
                        <a:pt x="71" y="6"/>
                      </a:lnTo>
                      <a:lnTo>
                        <a:pt x="79" y="34"/>
                      </a:lnTo>
                      <a:lnTo>
                        <a:pt x="82" y="0"/>
                      </a:lnTo>
                      <a:lnTo>
                        <a:pt x="82" y="43"/>
                      </a:lnTo>
                      <a:lnTo>
                        <a:pt x="74" y="22"/>
                      </a:lnTo>
                      <a:lnTo>
                        <a:pt x="57" y="52"/>
                      </a:lnTo>
                      <a:lnTo>
                        <a:pt x="65" y="71"/>
                      </a:lnTo>
                      <a:lnTo>
                        <a:pt x="68" y="99"/>
                      </a:lnTo>
                      <a:lnTo>
                        <a:pt x="62" y="87"/>
                      </a:lnTo>
                      <a:lnTo>
                        <a:pt x="62" y="71"/>
                      </a:lnTo>
                      <a:lnTo>
                        <a:pt x="54" y="52"/>
                      </a:lnTo>
                      <a:lnTo>
                        <a:pt x="37" y="46"/>
                      </a:lnTo>
                      <a:lnTo>
                        <a:pt x="14" y="40"/>
                      </a:lnTo>
                      <a:lnTo>
                        <a:pt x="29" y="5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7" name="Freeform 42">
                  <a:extLst>
                    <a:ext uri="{FF2B5EF4-FFF2-40B4-BE49-F238E27FC236}">
                      <a16:creationId xmlns:a16="http://schemas.microsoft.com/office/drawing/2014/main" id="{43185526-2625-4C05-AE1A-0302B1BF72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9" y="3520"/>
                  <a:ext cx="59" cy="66"/>
                </a:xfrm>
                <a:custGeom>
                  <a:avLst/>
                  <a:gdLst>
                    <a:gd name="T0" fmla="*/ 0 w 59"/>
                    <a:gd name="T1" fmla="*/ 4 h 66"/>
                    <a:gd name="T2" fmla="*/ 17 w 59"/>
                    <a:gd name="T3" fmla="*/ 21 h 66"/>
                    <a:gd name="T4" fmla="*/ 41 w 59"/>
                    <a:gd name="T5" fmla="*/ 65 h 66"/>
                    <a:gd name="T6" fmla="*/ 41 w 59"/>
                    <a:gd name="T7" fmla="*/ 56 h 66"/>
                    <a:gd name="T8" fmla="*/ 25 w 59"/>
                    <a:gd name="T9" fmla="*/ 13 h 66"/>
                    <a:gd name="T10" fmla="*/ 30 w 59"/>
                    <a:gd name="T11" fmla="*/ 13 h 66"/>
                    <a:gd name="T12" fmla="*/ 58 w 59"/>
                    <a:gd name="T13" fmla="*/ 40 h 66"/>
                    <a:gd name="T14" fmla="*/ 28 w 59"/>
                    <a:gd name="T15" fmla="*/ 6 h 66"/>
                    <a:gd name="T16" fmla="*/ 13 w 59"/>
                    <a:gd name="T17" fmla="*/ 0 h 66"/>
                    <a:gd name="T18" fmla="*/ 33 w 59"/>
                    <a:gd name="T19" fmla="*/ 40 h 66"/>
                    <a:gd name="T20" fmla="*/ 30 w 59"/>
                    <a:gd name="T21" fmla="*/ 34 h 66"/>
                    <a:gd name="T22" fmla="*/ 17 w 59"/>
                    <a:gd name="T23" fmla="*/ 18 h 66"/>
                    <a:gd name="T24" fmla="*/ 0 w 59"/>
                    <a:gd name="T25" fmla="*/ 4 h 6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59" h="66">
                      <a:moveTo>
                        <a:pt x="0" y="4"/>
                      </a:moveTo>
                      <a:lnTo>
                        <a:pt x="17" y="21"/>
                      </a:lnTo>
                      <a:lnTo>
                        <a:pt x="41" y="65"/>
                      </a:lnTo>
                      <a:lnTo>
                        <a:pt x="41" y="56"/>
                      </a:lnTo>
                      <a:lnTo>
                        <a:pt x="25" y="13"/>
                      </a:lnTo>
                      <a:lnTo>
                        <a:pt x="30" y="13"/>
                      </a:lnTo>
                      <a:lnTo>
                        <a:pt x="58" y="40"/>
                      </a:lnTo>
                      <a:lnTo>
                        <a:pt x="28" y="6"/>
                      </a:lnTo>
                      <a:lnTo>
                        <a:pt x="13" y="0"/>
                      </a:lnTo>
                      <a:lnTo>
                        <a:pt x="33" y="40"/>
                      </a:lnTo>
                      <a:lnTo>
                        <a:pt x="30" y="34"/>
                      </a:lnTo>
                      <a:lnTo>
                        <a:pt x="17" y="18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8" name="Freeform 43">
                  <a:extLst>
                    <a:ext uri="{FF2B5EF4-FFF2-40B4-BE49-F238E27FC236}">
                      <a16:creationId xmlns:a16="http://schemas.microsoft.com/office/drawing/2014/main" id="{41D55362-556C-4978-938D-FE6F3ED2D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8" y="3471"/>
                  <a:ext cx="47" cy="120"/>
                </a:xfrm>
                <a:custGeom>
                  <a:avLst/>
                  <a:gdLst>
                    <a:gd name="T0" fmla="*/ 0 w 47"/>
                    <a:gd name="T1" fmla="*/ 6 h 120"/>
                    <a:gd name="T2" fmla="*/ 25 w 47"/>
                    <a:gd name="T3" fmla="*/ 43 h 120"/>
                    <a:gd name="T4" fmla="*/ 41 w 47"/>
                    <a:gd name="T5" fmla="*/ 94 h 120"/>
                    <a:gd name="T6" fmla="*/ 35 w 47"/>
                    <a:gd name="T7" fmla="*/ 100 h 120"/>
                    <a:gd name="T8" fmla="*/ 25 w 47"/>
                    <a:gd name="T9" fmla="*/ 104 h 120"/>
                    <a:gd name="T10" fmla="*/ 20 w 47"/>
                    <a:gd name="T11" fmla="*/ 109 h 120"/>
                    <a:gd name="T12" fmla="*/ 20 w 47"/>
                    <a:gd name="T13" fmla="*/ 119 h 120"/>
                    <a:gd name="T14" fmla="*/ 21 w 47"/>
                    <a:gd name="T15" fmla="*/ 119 h 120"/>
                    <a:gd name="T16" fmla="*/ 21 w 47"/>
                    <a:gd name="T17" fmla="*/ 109 h 120"/>
                    <a:gd name="T18" fmla="*/ 27 w 47"/>
                    <a:gd name="T19" fmla="*/ 107 h 120"/>
                    <a:gd name="T20" fmla="*/ 35 w 47"/>
                    <a:gd name="T21" fmla="*/ 104 h 120"/>
                    <a:gd name="T22" fmla="*/ 43 w 47"/>
                    <a:gd name="T23" fmla="*/ 97 h 120"/>
                    <a:gd name="T24" fmla="*/ 46 w 47"/>
                    <a:gd name="T25" fmla="*/ 94 h 120"/>
                    <a:gd name="T26" fmla="*/ 27 w 47"/>
                    <a:gd name="T27" fmla="*/ 43 h 120"/>
                    <a:gd name="T28" fmla="*/ 0 w 47"/>
                    <a:gd name="T29" fmla="*/ 0 h 120"/>
                    <a:gd name="T30" fmla="*/ 0 w 47"/>
                    <a:gd name="T31" fmla="*/ 6 h 120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47" h="120">
                      <a:moveTo>
                        <a:pt x="0" y="6"/>
                      </a:moveTo>
                      <a:lnTo>
                        <a:pt x="25" y="43"/>
                      </a:lnTo>
                      <a:lnTo>
                        <a:pt x="41" y="94"/>
                      </a:lnTo>
                      <a:lnTo>
                        <a:pt x="35" y="100"/>
                      </a:lnTo>
                      <a:lnTo>
                        <a:pt x="25" y="104"/>
                      </a:lnTo>
                      <a:lnTo>
                        <a:pt x="20" y="109"/>
                      </a:lnTo>
                      <a:lnTo>
                        <a:pt x="20" y="119"/>
                      </a:lnTo>
                      <a:lnTo>
                        <a:pt x="21" y="119"/>
                      </a:lnTo>
                      <a:lnTo>
                        <a:pt x="21" y="109"/>
                      </a:lnTo>
                      <a:lnTo>
                        <a:pt x="27" y="107"/>
                      </a:lnTo>
                      <a:lnTo>
                        <a:pt x="35" y="104"/>
                      </a:lnTo>
                      <a:lnTo>
                        <a:pt x="43" y="97"/>
                      </a:lnTo>
                      <a:lnTo>
                        <a:pt x="46" y="94"/>
                      </a:lnTo>
                      <a:lnTo>
                        <a:pt x="27" y="43"/>
                      </a:lnTo>
                      <a:lnTo>
                        <a:pt x="0" y="0"/>
                      </a:lnTo>
                      <a:lnTo>
                        <a:pt x="0" y="6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59" name="Freeform 44">
                  <a:extLst>
                    <a:ext uri="{FF2B5EF4-FFF2-40B4-BE49-F238E27FC236}">
                      <a16:creationId xmlns:a16="http://schemas.microsoft.com/office/drawing/2014/main" id="{F78653FE-D118-4970-9443-C2D2DDFB22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5" y="3444"/>
                  <a:ext cx="107" cy="113"/>
                </a:xfrm>
                <a:custGeom>
                  <a:avLst/>
                  <a:gdLst>
                    <a:gd name="T0" fmla="*/ 5 w 107"/>
                    <a:gd name="T1" fmla="*/ 43 h 113"/>
                    <a:gd name="T2" fmla="*/ 22 w 107"/>
                    <a:gd name="T3" fmla="*/ 78 h 113"/>
                    <a:gd name="T4" fmla="*/ 37 w 107"/>
                    <a:gd name="T5" fmla="*/ 108 h 113"/>
                    <a:gd name="T6" fmla="*/ 70 w 107"/>
                    <a:gd name="T7" fmla="*/ 97 h 113"/>
                    <a:gd name="T8" fmla="*/ 89 w 107"/>
                    <a:gd name="T9" fmla="*/ 80 h 113"/>
                    <a:gd name="T10" fmla="*/ 103 w 107"/>
                    <a:gd name="T11" fmla="*/ 59 h 113"/>
                    <a:gd name="T12" fmla="*/ 95 w 107"/>
                    <a:gd name="T13" fmla="*/ 28 h 113"/>
                    <a:gd name="T14" fmla="*/ 84 w 107"/>
                    <a:gd name="T15" fmla="*/ 10 h 113"/>
                    <a:gd name="T16" fmla="*/ 84 w 107"/>
                    <a:gd name="T17" fmla="*/ 0 h 113"/>
                    <a:gd name="T18" fmla="*/ 98 w 107"/>
                    <a:gd name="T19" fmla="*/ 28 h 113"/>
                    <a:gd name="T20" fmla="*/ 106 w 107"/>
                    <a:gd name="T21" fmla="*/ 59 h 113"/>
                    <a:gd name="T22" fmla="*/ 92 w 107"/>
                    <a:gd name="T23" fmla="*/ 80 h 113"/>
                    <a:gd name="T24" fmla="*/ 72 w 107"/>
                    <a:gd name="T25" fmla="*/ 97 h 113"/>
                    <a:gd name="T26" fmla="*/ 33 w 107"/>
                    <a:gd name="T27" fmla="*/ 112 h 113"/>
                    <a:gd name="T28" fmla="*/ 16 w 107"/>
                    <a:gd name="T29" fmla="*/ 75 h 113"/>
                    <a:gd name="T30" fmla="*/ 0 w 107"/>
                    <a:gd name="T31" fmla="*/ 37 h 113"/>
                    <a:gd name="T32" fmla="*/ 5 w 107"/>
                    <a:gd name="T33" fmla="*/ 43 h 113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107" h="113">
                      <a:moveTo>
                        <a:pt x="5" y="43"/>
                      </a:moveTo>
                      <a:lnTo>
                        <a:pt x="22" y="78"/>
                      </a:lnTo>
                      <a:lnTo>
                        <a:pt x="37" y="108"/>
                      </a:lnTo>
                      <a:lnTo>
                        <a:pt x="70" y="97"/>
                      </a:lnTo>
                      <a:lnTo>
                        <a:pt x="89" y="80"/>
                      </a:lnTo>
                      <a:lnTo>
                        <a:pt x="103" y="59"/>
                      </a:lnTo>
                      <a:lnTo>
                        <a:pt x="95" y="28"/>
                      </a:lnTo>
                      <a:lnTo>
                        <a:pt x="84" y="10"/>
                      </a:lnTo>
                      <a:lnTo>
                        <a:pt x="84" y="0"/>
                      </a:lnTo>
                      <a:lnTo>
                        <a:pt x="98" y="28"/>
                      </a:lnTo>
                      <a:lnTo>
                        <a:pt x="106" y="59"/>
                      </a:lnTo>
                      <a:lnTo>
                        <a:pt x="92" y="80"/>
                      </a:lnTo>
                      <a:lnTo>
                        <a:pt x="72" y="97"/>
                      </a:lnTo>
                      <a:lnTo>
                        <a:pt x="33" y="112"/>
                      </a:lnTo>
                      <a:lnTo>
                        <a:pt x="16" y="75"/>
                      </a:lnTo>
                      <a:lnTo>
                        <a:pt x="0" y="37"/>
                      </a:lnTo>
                      <a:lnTo>
                        <a:pt x="5" y="43"/>
                      </a:lnTo>
                    </a:path>
                  </a:pathLst>
                </a:custGeom>
                <a:solidFill>
                  <a:srgbClr val="0000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0" name="Freeform 45">
                  <a:extLst>
                    <a:ext uri="{FF2B5EF4-FFF2-40B4-BE49-F238E27FC236}">
                      <a16:creationId xmlns:a16="http://schemas.microsoft.com/office/drawing/2014/main" id="{C109C9D8-4310-4AAF-BE25-514591DD9F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5" y="3564"/>
                  <a:ext cx="33" cy="18"/>
                </a:xfrm>
                <a:custGeom>
                  <a:avLst/>
                  <a:gdLst>
                    <a:gd name="T0" fmla="*/ 3 w 33"/>
                    <a:gd name="T1" fmla="*/ 3 h 18"/>
                    <a:gd name="T2" fmla="*/ 8 w 33"/>
                    <a:gd name="T3" fmla="*/ 3 h 18"/>
                    <a:gd name="T4" fmla="*/ 21 w 33"/>
                    <a:gd name="T5" fmla="*/ 11 h 18"/>
                    <a:gd name="T6" fmla="*/ 27 w 33"/>
                    <a:gd name="T7" fmla="*/ 14 h 18"/>
                    <a:gd name="T8" fmla="*/ 29 w 33"/>
                    <a:gd name="T9" fmla="*/ 17 h 18"/>
                    <a:gd name="T10" fmla="*/ 32 w 33"/>
                    <a:gd name="T11" fmla="*/ 17 h 18"/>
                    <a:gd name="T12" fmla="*/ 27 w 33"/>
                    <a:gd name="T13" fmla="*/ 11 h 18"/>
                    <a:gd name="T14" fmla="*/ 8 w 33"/>
                    <a:gd name="T15" fmla="*/ 0 h 18"/>
                    <a:gd name="T16" fmla="*/ 0 w 33"/>
                    <a:gd name="T17" fmla="*/ 0 h 18"/>
                    <a:gd name="T18" fmla="*/ 3 w 33"/>
                    <a:gd name="T19" fmla="*/ 3 h 1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0" t="0" r="r" b="b"/>
                  <a:pathLst>
                    <a:path w="33" h="18">
                      <a:moveTo>
                        <a:pt x="3" y="3"/>
                      </a:moveTo>
                      <a:lnTo>
                        <a:pt x="8" y="3"/>
                      </a:lnTo>
                      <a:lnTo>
                        <a:pt x="21" y="11"/>
                      </a:lnTo>
                      <a:lnTo>
                        <a:pt x="27" y="14"/>
                      </a:lnTo>
                      <a:lnTo>
                        <a:pt x="29" y="17"/>
                      </a:lnTo>
                      <a:lnTo>
                        <a:pt x="32" y="17"/>
                      </a:lnTo>
                      <a:lnTo>
                        <a:pt x="27" y="11"/>
                      </a:lnTo>
                      <a:lnTo>
                        <a:pt x="8" y="0"/>
                      </a:lnTo>
                      <a:lnTo>
                        <a:pt x="0" y="0"/>
                      </a:lnTo>
                      <a:lnTo>
                        <a:pt x="3" y="3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1" name="Freeform 46">
                  <a:extLst>
                    <a:ext uri="{FF2B5EF4-FFF2-40B4-BE49-F238E27FC236}">
                      <a16:creationId xmlns:a16="http://schemas.microsoft.com/office/drawing/2014/main" id="{2AC8E723-D9B9-410C-83DC-8AB7835CA2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41" y="3574"/>
                  <a:ext cx="37" cy="16"/>
                </a:xfrm>
                <a:custGeom>
                  <a:avLst/>
                  <a:gdLst>
                    <a:gd name="T0" fmla="*/ 8 w 37"/>
                    <a:gd name="T1" fmla="*/ 0 h 16"/>
                    <a:gd name="T2" fmla="*/ 14 w 37"/>
                    <a:gd name="T3" fmla="*/ 5 h 16"/>
                    <a:gd name="T4" fmla="*/ 31 w 37"/>
                    <a:gd name="T5" fmla="*/ 10 h 16"/>
                    <a:gd name="T6" fmla="*/ 36 w 37"/>
                    <a:gd name="T7" fmla="*/ 15 h 16"/>
                    <a:gd name="T8" fmla="*/ 33 w 37"/>
                    <a:gd name="T9" fmla="*/ 15 h 16"/>
                    <a:gd name="T10" fmla="*/ 28 w 37"/>
                    <a:gd name="T11" fmla="*/ 10 h 16"/>
                    <a:gd name="T12" fmla="*/ 0 w 37"/>
                    <a:gd name="T13" fmla="*/ 5 h 16"/>
                    <a:gd name="T14" fmla="*/ 11 w 37"/>
                    <a:gd name="T15" fmla="*/ 5 h 16"/>
                    <a:gd name="T16" fmla="*/ 8 w 37"/>
                    <a:gd name="T17" fmla="*/ 0 h 1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37" h="16">
                      <a:moveTo>
                        <a:pt x="8" y="0"/>
                      </a:moveTo>
                      <a:lnTo>
                        <a:pt x="14" y="5"/>
                      </a:lnTo>
                      <a:lnTo>
                        <a:pt x="31" y="10"/>
                      </a:lnTo>
                      <a:lnTo>
                        <a:pt x="36" y="15"/>
                      </a:lnTo>
                      <a:lnTo>
                        <a:pt x="33" y="15"/>
                      </a:lnTo>
                      <a:lnTo>
                        <a:pt x="28" y="10"/>
                      </a:lnTo>
                      <a:lnTo>
                        <a:pt x="0" y="5"/>
                      </a:lnTo>
                      <a:lnTo>
                        <a:pt x="11" y="5"/>
                      </a:lnTo>
                      <a:lnTo>
                        <a:pt x="8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2" name="Freeform 47">
                  <a:extLst>
                    <a:ext uri="{FF2B5EF4-FFF2-40B4-BE49-F238E27FC236}">
                      <a16:creationId xmlns:a16="http://schemas.microsoft.com/office/drawing/2014/main" id="{50325375-5A2B-436E-8C86-18643E43BBA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6" y="3439"/>
                  <a:ext cx="74" cy="120"/>
                </a:xfrm>
                <a:custGeom>
                  <a:avLst/>
                  <a:gdLst>
                    <a:gd name="T0" fmla="*/ 50 w 74"/>
                    <a:gd name="T1" fmla="*/ 3 h 120"/>
                    <a:gd name="T2" fmla="*/ 29 w 74"/>
                    <a:gd name="T3" fmla="*/ 31 h 120"/>
                    <a:gd name="T4" fmla="*/ 9 w 74"/>
                    <a:gd name="T5" fmla="*/ 55 h 120"/>
                    <a:gd name="T6" fmla="*/ 4 w 74"/>
                    <a:gd name="T7" fmla="*/ 85 h 120"/>
                    <a:gd name="T8" fmla="*/ 4 w 74"/>
                    <a:gd name="T9" fmla="*/ 113 h 120"/>
                    <a:gd name="T10" fmla="*/ 11 w 74"/>
                    <a:gd name="T11" fmla="*/ 104 h 120"/>
                    <a:gd name="T12" fmla="*/ 13 w 74"/>
                    <a:gd name="T13" fmla="*/ 104 h 120"/>
                    <a:gd name="T14" fmla="*/ 17 w 74"/>
                    <a:gd name="T15" fmla="*/ 107 h 120"/>
                    <a:gd name="T16" fmla="*/ 29 w 74"/>
                    <a:gd name="T17" fmla="*/ 83 h 120"/>
                    <a:gd name="T18" fmla="*/ 17 w 74"/>
                    <a:gd name="T19" fmla="*/ 109 h 120"/>
                    <a:gd name="T20" fmla="*/ 20 w 74"/>
                    <a:gd name="T21" fmla="*/ 116 h 120"/>
                    <a:gd name="T22" fmla="*/ 29 w 74"/>
                    <a:gd name="T23" fmla="*/ 107 h 120"/>
                    <a:gd name="T24" fmla="*/ 35 w 74"/>
                    <a:gd name="T25" fmla="*/ 104 h 120"/>
                    <a:gd name="T26" fmla="*/ 32 w 74"/>
                    <a:gd name="T27" fmla="*/ 116 h 120"/>
                    <a:gd name="T28" fmla="*/ 43 w 74"/>
                    <a:gd name="T29" fmla="*/ 104 h 120"/>
                    <a:gd name="T30" fmla="*/ 47 w 74"/>
                    <a:gd name="T31" fmla="*/ 73 h 120"/>
                    <a:gd name="T32" fmla="*/ 69 w 74"/>
                    <a:gd name="T33" fmla="*/ 46 h 120"/>
                    <a:gd name="T34" fmla="*/ 71 w 74"/>
                    <a:gd name="T35" fmla="*/ 24 h 120"/>
                    <a:gd name="T36" fmla="*/ 62 w 74"/>
                    <a:gd name="T37" fmla="*/ 3 h 120"/>
                    <a:gd name="T38" fmla="*/ 71 w 74"/>
                    <a:gd name="T39" fmla="*/ 12 h 120"/>
                    <a:gd name="T40" fmla="*/ 73 w 74"/>
                    <a:gd name="T41" fmla="*/ 39 h 120"/>
                    <a:gd name="T42" fmla="*/ 56 w 74"/>
                    <a:gd name="T43" fmla="*/ 58 h 120"/>
                    <a:gd name="T44" fmla="*/ 45 w 74"/>
                    <a:gd name="T45" fmla="*/ 107 h 120"/>
                    <a:gd name="T46" fmla="*/ 32 w 74"/>
                    <a:gd name="T47" fmla="*/ 119 h 120"/>
                    <a:gd name="T48" fmla="*/ 21 w 74"/>
                    <a:gd name="T49" fmla="*/ 119 h 120"/>
                    <a:gd name="T50" fmla="*/ 15 w 74"/>
                    <a:gd name="T51" fmla="*/ 113 h 120"/>
                    <a:gd name="T52" fmla="*/ 13 w 74"/>
                    <a:gd name="T53" fmla="*/ 109 h 120"/>
                    <a:gd name="T54" fmla="*/ 7 w 74"/>
                    <a:gd name="T55" fmla="*/ 116 h 120"/>
                    <a:gd name="T56" fmla="*/ 0 w 74"/>
                    <a:gd name="T57" fmla="*/ 109 h 120"/>
                    <a:gd name="T58" fmla="*/ 7 w 74"/>
                    <a:gd name="T59" fmla="*/ 55 h 120"/>
                    <a:gd name="T60" fmla="*/ 29 w 74"/>
                    <a:gd name="T61" fmla="*/ 28 h 120"/>
                    <a:gd name="T62" fmla="*/ 50 w 74"/>
                    <a:gd name="T63" fmla="*/ 0 h 120"/>
                    <a:gd name="T64" fmla="*/ 64 w 74"/>
                    <a:gd name="T65" fmla="*/ 3 h 120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0" t="0" r="r" b="b"/>
                  <a:pathLst>
                    <a:path w="74" h="120">
                      <a:moveTo>
                        <a:pt x="58" y="3"/>
                      </a:moveTo>
                      <a:lnTo>
                        <a:pt x="50" y="3"/>
                      </a:lnTo>
                      <a:lnTo>
                        <a:pt x="43" y="10"/>
                      </a:lnTo>
                      <a:lnTo>
                        <a:pt x="29" y="31"/>
                      </a:lnTo>
                      <a:lnTo>
                        <a:pt x="15" y="46"/>
                      </a:lnTo>
                      <a:lnTo>
                        <a:pt x="9" y="55"/>
                      </a:lnTo>
                      <a:lnTo>
                        <a:pt x="7" y="67"/>
                      </a:lnTo>
                      <a:lnTo>
                        <a:pt x="4" y="85"/>
                      </a:lnTo>
                      <a:lnTo>
                        <a:pt x="3" y="109"/>
                      </a:lnTo>
                      <a:lnTo>
                        <a:pt x="4" y="113"/>
                      </a:lnTo>
                      <a:lnTo>
                        <a:pt x="7" y="113"/>
                      </a:lnTo>
                      <a:lnTo>
                        <a:pt x="11" y="104"/>
                      </a:lnTo>
                      <a:lnTo>
                        <a:pt x="17" y="70"/>
                      </a:lnTo>
                      <a:lnTo>
                        <a:pt x="13" y="104"/>
                      </a:lnTo>
                      <a:lnTo>
                        <a:pt x="15" y="107"/>
                      </a:lnTo>
                      <a:lnTo>
                        <a:pt x="17" y="107"/>
                      </a:lnTo>
                      <a:lnTo>
                        <a:pt x="21" y="104"/>
                      </a:lnTo>
                      <a:lnTo>
                        <a:pt x="29" y="83"/>
                      </a:lnTo>
                      <a:lnTo>
                        <a:pt x="24" y="104"/>
                      </a:lnTo>
                      <a:lnTo>
                        <a:pt x="17" y="109"/>
                      </a:lnTo>
                      <a:lnTo>
                        <a:pt x="17" y="113"/>
                      </a:lnTo>
                      <a:lnTo>
                        <a:pt x="20" y="116"/>
                      </a:lnTo>
                      <a:lnTo>
                        <a:pt x="21" y="116"/>
                      </a:lnTo>
                      <a:lnTo>
                        <a:pt x="29" y="107"/>
                      </a:lnTo>
                      <a:lnTo>
                        <a:pt x="37" y="88"/>
                      </a:lnTo>
                      <a:lnTo>
                        <a:pt x="35" y="104"/>
                      </a:lnTo>
                      <a:lnTo>
                        <a:pt x="30" y="113"/>
                      </a:lnTo>
                      <a:lnTo>
                        <a:pt x="32" y="116"/>
                      </a:lnTo>
                      <a:lnTo>
                        <a:pt x="35" y="116"/>
                      </a:lnTo>
                      <a:lnTo>
                        <a:pt x="43" y="104"/>
                      </a:lnTo>
                      <a:lnTo>
                        <a:pt x="45" y="91"/>
                      </a:lnTo>
                      <a:lnTo>
                        <a:pt x="47" y="73"/>
                      </a:lnTo>
                      <a:lnTo>
                        <a:pt x="56" y="55"/>
                      </a:lnTo>
                      <a:lnTo>
                        <a:pt x="69" y="46"/>
                      </a:lnTo>
                      <a:lnTo>
                        <a:pt x="71" y="39"/>
                      </a:lnTo>
                      <a:lnTo>
                        <a:pt x="71" y="24"/>
                      </a:lnTo>
                      <a:lnTo>
                        <a:pt x="69" y="12"/>
                      </a:lnTo>
                      <a:lnTo>
                        <a:pt x="62" y="3"/>
                      </a:lnTo>
                      <a:lnTo>
                        <a:pt x="64" y="3"/>
                      </a:lnTo>
                      <a:lnTo>
                        <a:pt x="71" y="12"/>
                      </a:lnTo>
                      <a:lnTo>
                        <a:pt x="73" y="24"/>
                      </a:lnTo>
                      <a:lnTo>
                        <a:pt x="73" y="39"/>
                      </a:lnTo>
                      <a:lnTo>
                        <a:pt x="71" y="49"/>
                      </a:lnTo>
                      <a:lnTo>
                        <a:pt x="56" y="58"/>
                      </a:lnTo>
                      <a:lnTo>
                        <a:pt x="50" y="73"/>
                      </a:lnTo>
                      <a:lnTo>
                        <a:pt x="45" y="107"/>
                      </a:lnTo>
                      <a:lnTo>
                        <a:pt x="35" y="119"/>
                      </a:lnTo>
                      <a:lnTo>
                        <a:pt x="32" y="119"/>
                      </a:lnTo>
                      <a:lnTo>
                        <a:pt x="29" y="113"/>
                      </a:lnTo>
                      <a:lnTo>
                        <a:pt x="21" y="119"/>
                      </a:lnTo>
                      <a:lnTo>
                        <a:pt x="20" y="119"/>
                      </a:lnTo>
                      <a:lnTo>
                        <a:pt x="15" y="113"/>
                      </a:lnTo>
                      <a:lnTo>
                        <a:pt x="15" y="109"/>
                      </a:lnTo>
                      <a:lnTo>
                        <a:pt x="13" y="109"/>
                      </a:lnTo>
                      <a:lnTo>
                        <a:pt x="13" y="107"/>
                      </a:lnTo>
                      <a:lnTo>
                        <a:pt x="7" y="116"/>
                      </a:lnTo>
                      <a:lnTo>
                        <a:pt x="4" y="116"/>
                      </a:lnTo>
                      <a:lnTo>
                        <a:pt x="0" y="109"/>
                      </a:lnTo>
                      <a:lnTo>
                        <a:pt x="4" y="67"/>
                      </a:lnTo>
                      <a:lnTo>
                        <a:pt x="7" y="55"/>
                      </a:lnTo>
                      <a:lnTo>
                        <a:pt x="9" y="49"/>
                      </a:lnTo>
                      <a:lnTo>
                        <a:pt x="29" y="28"/>
                      </a:lnTo>
                      <a:lnTo>
                        <a:pt x="41" y="10"/>
                      </a:lnTo>
                      <a:lnTo>
                        <a:pt x="50" y="0"/>
                      </a:lnTo>
                      <a:lnTo>
                        <a:pt x="62" y="0"/>
                      </a:lnTo>
                      <a:lnTo>
                        <a:pt x="64" y="3"/>
                      </a:lnTo>
                      <a:lnTo>
                        <a:pt x="58" y="3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3" name="Freeform 48">
                  <a:extLst>
                    <a:ext uri="{FF2B5EF4-FFF2-40B4-BE49-F238E27FC236}">
                      <a16:creationId xmlns:a16="http://schemas.microsoft.com/office/drawing/2014/main" id="{2E85B3E5-3114-4964-803D-5515A87938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1" y="3513"/>
                  <a:ext cx="7" cy="24"/>
                </a:xfrm>
                <a:custGeom>
                  <a:avLst/>
                  <a:gdLst>
                    <a:gd name="T0" fmla="*/ 6 w 7"/>
                    <a:gd name="T1" fmla="*/ 0 h 24"/>
                    <a:gd name="T2" fmla="*/ 2 w 7"/>
                    <a:gd name="T3" fmla="*/ 9 h 24"/>
                    <a:gd name="T4" fmla="*/ 0 w 7"/>
                    <a:gd name="T5" fmla="*/ 14 h 24"/>
                    <a:gd name="T6" fmla="*/ 0 w 7"/>
                    <a:gd name="T7" fmla="*/ 20 h 24"/>
                    <a:gd name="T8" fmla="*/ 2 w 7"/>
                    <a:gd name="T9" fmla="*/ 23 h 24"/>
                    <a:gd name="T10" fmla="*/ 5 w 7"/>
                    <a:gd name="T11" fmla="*/ 20 h 24"/>
                    <a:gd name="T12" fmla="*/ 5 w 7"/>
                    <a:gd name="T13" fmla="*/ 17 h 24"/>
                    <a:gd name="T14" fmla="*/ 3 w 7"/>
                    <a:gd name="T15" fmla="*/ 20 h 24"/>
                    <a:gd name="T16" fmla="*/ 2 w 7"/>
                    <a:gd name="T17" fmla="*/ 20 h 24"/>
                    <a:gd name="T18" fmla="*/ 2 w 7"/>
                    <a:gd name="T19" fmla="*/ 14 h 24"/>
                    <a:gd name="T20" fmla="*/ 3 w 7"/>
                    <a:gd name="T21" fmla="*/ 9 h 24"/>
                    <a:gd name="T22" fmla="*/ 6 w 7"/>
                    <a:gd name="T23" fmla="*/ 6 h 24"/>
                    <a:gd name="T24" fmla="*/ 6 w 7"/>
                    <a:gd name="T25" fmla="*/ 0 h 24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0" t="0" r="r" b="b"/>
                  <a:pathLst>
                    <a:path w="7" h="24">
                      <a:moveTo>
                        <a:pt x="6" y="0"/>
                      </a:moveTo>
                      <a:lnTo>
                        <a:pt x="2" y="9"/>
                      </a:lnTo>
                      <a:lnTo>
                        <a:pt x="0" y="14"/>
                      </a:lnTo>
                      <a:lnTo>
                        <a:pt x="0" y="20"/>
                      </a:lnTo>
                      <a:lnTo>
                        <a:pt x="2" y="23"/>
                      </a:lnTo>
                      <a:lnTo>
                        <a:pt x="5" y="20"/>
                      </a:lnTo>
                      <a:lnTo>
                        <a:pt x="5" y="17"/>
                      </a:lnTo>
                      <a:lnTo>
                        <a:pt x="3" y="20"/>
                      </a:lnTo>
                      <a:lnTo>
                        <a:pt x="2" y="20"/>
                      </a:lnTo>
                      <a:lnTo>
                        <a:pt x="2" y="14"/>
                      </a:lnTo>
                      <a:lnTo>
                        <a:pt x="3" y="9"/>
                      </a:lnTo>
                      <a:lnTo>
                        <a:pt x="6" y="6"/>
                      </a:lnTo>
                      <a:lnTo>
                        <a:pt x="6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4" name="Freeform 49">
                  <a:extLst>
                    <a:ext uri="{FF2B5EF4-FFF2-40B4-BE49-F238E27FC236}">
                      <a16:creationId xmlns:a16="http://schemas.microsoft.com/office/drawing/2014/main" id="{1036BADF-4B98-41ED-9582-3BCA106FE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94" y="3405"/>
                  <a:ext cx="176" cy="109"/>
                </a:xfrm>
                <a:custGeom>
                  <a:avLst/>
                  <a:gdLst>
                    <a:gd name="T0" fmla="*/ 28 w 176"/>
                    <a:gd name="T1" fmla="*/ 7 h 109"/>
                    <a:gd name="T2" fmla="*/ 54 w 176"/>
                    <a:gd name="T3" fmla="*/ 0 h 109"/>
                    <a:gd name="T4" fmla="*/ 79 w 176"/>
                    <a:gd name="T5" fmla="*/ 4 h 109"/>
                    <a:gd name="T6" fmla="*/ 113 w 176"/>
                    <a:gd name="T7" fmla="*/ 10 h 109"/>
                    <a:gd name="T8" fmla="*/ 130 w 176"/>
                    <a:gd name="T9" fmla="*/ 7 h 109"/>
                    <a:gd name="T10" fmla="*/ 152 w 176"/>
                    <a:gd name="T11" fmla="*/ 10 h 109"/>
                    <a:gd name="T12" fmla="*/ 172 w 176"/>
                    <a:gd name="T13" fmla="*/ 28 h 109"/>
                    <a:gd name="T14" fmla="*/ 170 w 176"/>
                    <a:gd name="T15" fmla="*/ 62 h 109"/>
                    <a:gd name="T16" fmla="*/ 149 w 176"/>
                    <a:gd name="T17" fmla="*/ 77 h 109"/>
                    <a:gd name="T18" fmla="*/ 132 w 176"/>
                    <a:gd name="T19" fmla="*/ 83 h 109"/>
                    <a:gd name="T20" fmla="*/ 132 w 176"/>
                    <a:gd name="T21" fmla="*/ 80 h 109"/>
                    <a:gd name="T22" fmla="*/ 149 w 176"/>
                    <a:gd name="T23" fmla="*/ 74 h 109"/>
                    <a:gd name="T24" fmla="*/ 172 w 176"/>
                    <a:gd name="T25" fmla="*/ 46 h 109"/>
                    <a:gd name="T26" fmla="*/ 163 w 176"/>
                    <a:gd name="T27" fmla="*/ 18 h 109"/>
                    <a:gd name="T28" fmla="*/ 141 w 176"/>
                    <a:gd name="T29" fmla="*/ 13 h 109"/>
                    <a:gd name="T30" fmla="*/ 122 w 176"/>
                    <a:gd name="T31" fmla="*/ 25 h 109"/>
                    <a:gd name="T32" fmla="*/ 147 w 176"/>
                    <a:gd name="T33" fmla="*/ 18 h 109"/>
                    <a:gd name="T34" fmla="*/ 141 w 176"/>
                    <a:gd name="T35" fmla="*/ 21 h 109"/>
                    <a:gd name="T36" fmla="*/ 113 w 176"/>
                    <a:gd name="T37" fmla="*/ 34 h 109"/>
                    <a:gd name="T38" fmla="*/ 107 w 176"/>
                    <a:gd name="T39" fmla="*/ 37 h 109"/>
                    <a:gd name="T40" fmla="*/ 118 w 176"/>
                    <a:gd name="T41" fmla="*/ 15 h 109"/>
                    <a:gd name="T42" fmla="*/ 113 w 176"/>
                    <a:gd name="T43" fmla="*/ 15 h 109"/>
                    <a:gd name="T44" fmla="*/ 99 w 176"/>
                    <a:gd name="T45" fmla="*/ 21 h 109"/>
                    <a:gd name="T46" fmla="*/ 99 w 176"/>
                    <a:gd name="T47" fmla="*/ 21 h 109"/>
                    <a:gd name="T48" fmla="*/ 93 w 176"/>
                    <a:gd name="T49" fmla="*/ 21 h 109"/>
                    <a:gd name="T50" fmla="*/ 67 w 176"/>
                    <a:gd name="T51" fmla="*/ 4 h 109"/>
                    <a:gd name="T52" fmla="*/ 47 w 176"/>
                    <a:gd name="T53" fmla="*/ 10 h 109"/>
                    <a:gd name="T54" fmla="*/ 42 w 176"/>
                    <a:gd name="T55" fmla="*/ 13 h 109"/>
                    <a:gd name="T56" fmla="*/ 19 w 176"/>
                    <a:gd name="T57" fmla="*/ 10 h 109"/>
                    <a:gd name="T58" fmla="*/ 50 w 176"/>
                    <a:gd name="T59" fmla="*/ 62 h 109"/>
                    <a:gd name="T60" fmla="*/ 50 w 176"/>
                    <a:gd name="T61" fmla="*/ 40 h 109"/>
                    <a:gd name="T62" fmla="*/ 54 w 176"/>
                    <a:gd name="T63" fmla="*/ 15 h 109"/>
                    <a:gd name="T64" fmla="*/ 67 w 176"/>
                    <a:gd name="T65" fmla="*/ 40 h 109"/>
                    <a:gd name="T66" fmla="*/ 76 w 176"/>
                    <a:gd name="T67" fmla="*/ 43 h 109"/>
                    <a:gd name="T68" fmla="*/ 88 w 176"/>
                    <a:gd name="T69" fmla="*/ 28 h 109"/>
                    <a:gd name="T70" fmla="*/ 93 w 176"/>
                    <a:gd name="T71" fmla="*/ 37 h 109"/>
                    <a:gd name="T72" fmla="*/ 99 w 176"/>
                    <a:gd name="T73" fmla="*/ 37 h 109"/>
                    <a:gd name="T74" fmla="*/ 88 w 176"/>
                    <a:gd name="T75" fmla="*/ 65 h 109"/>
                    <a:gd name="T76" fmla="*/ 64 w 176"/>
                    <a:gd name="T77" fmla="*/ 108 h 109"/>
                    <a:gd name="T78" fmla="*/ 36 w 176"/>
                    <a:gd name="T79" fmla="*/ 40 h 109"/>
                    <a:gd name="T80" fmla="*/ 11 w 176"/>
                    <a:gd name="T81" fmla="*/ 28 h 109"/>
                    <a:gd name="T82" fmla="*/ 5 w 176"/>
                    <a:gd name="T83" fmla="*/ 10 h 109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60000 65536"/>
                    <a:gd name="T100" fmla="*/ 0 60000 65536"/>
                    <a:gd name="T101" fmla="*/ 0 60000 65536"/>
                    <a:gd name="T102" fmla="*/ 0 60000 65536"/>
                    <a:gd name="T103" fmla="*/ 0 60000 65536"/>
                    <a:gd name="T104" fmla="*/ 0 60000 65536"/>
                    <a:gd name="T105" fmla="*/ 0 60000 65536"/>
                    <a:gd name="T106" fmla="*/ 0 60000 65536"/>
                    <a:gd name="T107" fmla="*/ 0 60000 65536"/>
                    <a:gd name="T108" fmla="*/ 0 60000 65536"/>
                    <a:gd name="T109" fmla="*/ 0 60000 65536"/>
                    <a:gd name="T110" fmla="*/ 0 60000 65536"/>
                    <a:gd name="T111" fmla="*/ 0 60000 65536"/>
                    <a:gd name="T112" fmla="*/ 0 60000 65536"/>
                    <a:gd name="T113" fmla="*/ 0 60000 65536"/>
                    <a:gd name="T114" fmla="*/ 0 60000 65536"/>
                    <a:gd name="T115" fmla="*/ 0 60000 65536"/>
                    <a:gd name="T116" fmla="*/ 0 60000 65536"/>
                    <a:gd name="T117" fmla="*/ 0 60000 65536"/>
                    <a:gd name="T118" fmla="*/ 0 60000 65536"/>
                    <a:gd name="T119" fmla="*/ 0 60000 65536"/>
                    <a:gd name="T120" fmla="*/ 0 60000 65536"/>
                    <a:gd name="T121" fmla="*/ 0 60000 65536"/>
                    <a:gd name="T122" fmla="*/ 0 60000 65536"/>
                    <a:gd name="T123" fmla="*/ 0 60000 65536"/>
                    <a:gd name="T124" fmla="*/ 0 60000 65536"/>
                    <a:gd name="T125" fmla="*/ 0 60000 65536"/>
                  </a:gdLst>
                  <a:ahLst/>
                  <a:cxnLst>
                    <a:cxn ang="T84">
                      <a:pos x="T0" y="T1"/>
                    </a:cxn>
                    <a:cxn ang="T85">
                      <a:pos x="T2" y="T3"/>
                    </a:cxn>
                    <a:cxn ang="T86">
                      <a:pos x="T4" y="T5"/>
                    </a:cxn>
                    <a:cxn ang="T87">
                      <a:pos x="T6" y="T7"/>
                    </a:cxn>
                    <a:cxn ang="T88">
                      <a:pos x="T8" y="T9"/>
                    </a:cxn>
                    <a:cxn ang="T89">
                      <a:pos x="T10" y="T11"/>
                    </a:cxn>
                    <a:cxn ang="T90">
                      <a:pos x="T12" y="T13"/>
                    </a:cxn>
                    <a:cxn ang="T91">
                      <a:pos x="T14" y="T15"/>
                    </a:cxn>
                    <a:cxn ang="T92">
                      <a:pos x="T16" y="T17"/>
                    </a:cxn>
                    <a:cxn ang="T93">
                      <a:pos x="T18" y="T19"/>
                    </a:cxn>
                    <a:cxn ang="T94">
                      <a:pos x="T20" y="T21"/>
                    </a:cxn>
                    <a:cxn ang="T95">
                      <a:pos x="T22" y="T23"/>
                    </a:cxn>
                    <a:cxn ang="T96">
                      <a:pos x="T24" y="T25"/>
                    </a:cxn>
                    <a:cxn ang="T97">
                      <a:pos x="T26" y="T27"/>
                    </a:cxn>
                    <a:cxn ang="T98">
                      <a:pos x="T28" y="T29"/>
                    </a:cxn>
                    <a:cxn ang="T99">
                      <a:pos x="T30" y="T31"/>
                    </a:cxn>
                    <a:cxn ang="T100">
                      <a:pos x="T32" y="T33"/>
                    </a:cxn>
                    <a:cxn ang="T101">
                      <a:pos x="T34" y="T35"/>
                    </a:cxn>
                    <a:cxn ang="T102">
                      <a:pos x="T36" y="T37"/>
                    </a:cxn>
                    <a:cxn ang="T103">
                      <a:pos x="T38" y="T39"/>
                    </a:cxn>
                    <a:cxn ang="T104">
                      <a:pos x="T40" y="T41"/>
                    </a:cxn>
                    <a:cxn ang="T105">
                      <a:pos x="T42" y="T43"/>
                    </a:cxn>
                    <a:cxn ang="T106">
                      <a:pos x="T44" y="T45"/>
                    </a:cxn>
                    <a:cxn ang="T107">
                      <a:pos x="T46" y="T47"/>
                    </a:cxn>
                    <a:cxn ang="T108">
                      <a:pos x="T48" y="T49"/>
                    </a:cxn>
                    <a:cxn ang="T109">
                      <a:pos x="T50" y="T51"/>
                    </a:cxn>
                    <a:cxn ang="T110">
                      <a:pos x="T52" y="T53"/>
                    </a:cxn>
                    <a:cxn ang="T111">
                      <a:pos x="T54" y="T55"/>
                    </a:cxn>
                    <a:cxn ang="T112">
                      <a:pos x="T56" y="T57"/>
                    </a:cxn>
                    <a:cxn ang="T113">
                      <a:pos x="T58" y="T59"/>
                    </a:cxn>
                    <a:cxn ang="T114">
                      <a:pos x="T60" y="T61"/>
                    </a:cxn>
                    <a:cxn ang="T115">
                      <a:pos x="T62" y="T63"/>
                    </a:cxn>
                    <a:cxn ang="T116">
                      <a:pos x="T64" y="T65"/>
                    </a:cxn>
                    <a:cxn ang="T117">
                      <a:pos x="T66" y="T67"/>
                    </a:cxn>
                    <a:cxn ang="T118">
                      <a:pos x="T68" y="T69"/>
                    </a:cxn>
                    <a:cxn ang="T119">
                      <a:pos x="T70" y="T71"/>
                    </a:cxn>
                    <a:cxn ang="T120">
                      <a:pos x="T72" y="T73"/>
                    </a:cxn>
                    <a:cxn ang="T121">
                      <a:pos x="T74" y="T75"/>
                    </a:cxn>
                    <a:cxn ang="T122">
                      <a:pos x="T76" y="T77"/>
                    </a:cxn>
                    <a:cxn ang="T123">
                      <a:pos x="T78" y="T79"/>
                    </a:cxn>
                    <a:cxn ang="T124">
                      <a:pos x="T80" y="T81"/>
                    </a:cxn>
                    <a:cxn ang="T125">
                      <a:pos x="T82" y="T83"/>
                    </a:cxn>
                  </a:cxnLst>
                  <a:rect l="0" t="0" r="r" b="b"/>
                  <a:pathLst>
                    <a:path w="176" h="109">
                      <a:moveTo>
                        <a:pt x="5" y="10"/>
                      </a:moveTo>
                      <a:lnTo>
                        <a:pt x="28" y="7"/>
                      </a:lnTo>
                      <a:lnTo>
                        <a:pt x="42" y="10"/>
                      </a:lnTo>
                      <a:lnTo>
                        <a:pt x="54" y="0"/>
                      </a:lnTo>
                      <a:lnTo>
                        <a:pt x="64" y="0"/>
                      </a:lnTo>
                      <a:lnTo>
                        <a:pt x="79" y="4"/>
                      </a:lnTo>
                      <a:lnTo>
                        <a:pt x="101" y="13"/>
                      </a:lnTo>
                      <a:lnTo>
                        <a:pt x="113" y="10"/>
                      </a:lnTo>
                      <a:lnTo>
                        <a:pt x="118" y="13"/>
                      </a:lnTo>
                      <a:lnTo>
                        <a:pt x="130" y="7"/>
                      </a:lnTo>
                      <a:lnTo>
                        <a:pt x="138" y="10"/>
                      </a:lnTo>
                      <a:lnTo>
                        <a:pt x="152" y="10"/>
                      </a:lnTo>
                      <a:lnTo>
                        <a:pt x="166" y="15"/>
                      </a:lnTo>
                      <a:lnTo>
                        <a:pt x="172" y="28"/>
                      </a:lnTo>
                      <a:lnTo>
                        <a:pt x="175" y="46"/>
                      </a:lnTo>
                      <a:lnTo>
                        <a:pt x="170" y="62"/>
                      </a:lnTo>
                      <a:lnTo>
                        <a:pt x="158" y="70"/>
                      </a:lnTo>
                      <a:lnTo>
                        <a:pt x="149" y="77"/>
                      </a:lnTo>
                      <a:lnTo>
                        <a:pt x="138" y="83"/>
                      </a:lnTo>
                      <a:lnTo>
                        <a:pt x="132" y="83"/>
                      </a:lnTo>
                      <a:lnTo>
                        <a:pt x="130" y="83"/>
                      </a:lnTo>
                      <a:lnTo>
                        <a:pt x="132" y="80"/>
                      </a:lnTo>
                      <a:lnTo>
                        <a:pt x="138" y="80"/>
                      </a:lnTo>
                      <a:lnTo>
                        <a:pt x="149" y="74"/>
                      </a:lnTo>
                      <a:lnTo>
                        <a:pt x="166" y="59"/>
                      </a:lnTo>
                      <a:lnTo>
                        <a:pt x="172" y="46"/>
                      </a:lnTo>
                      <a:lnTo>
                        <a:pt x="170" y="31"/>
                      </a:lnTo>
                      <a:lnTo>
                        <a:pt x="163" y="18"/>
                      </a:lnTo>
                      <a:lnTo>
                        <a:pt x="155" y="13"/>
                      </a:lnTo>
                      <a:lnTo>
                        <a:pt x="141" y="13"/>
                      </a:lnTo>
                      <a:lnTo>
                        <a:pt x="132" y="10"/>
                      </a:lnTo>
                      <a:lnTo>
                        <a:pt x="122" y="25"/>
                      </a:lnTo>
                      <a:lnTo>
                        <a:pt x="135" y="18"/>
                      </a:lnTo>
                      <a:lnTo>
                        <a:pt x="147" y="18"/>
                      </a:lnTo>
                      <a:lnTo>
                        <a:pt x="158" y="21"/>
                      </a:lnTo>
                      <a:lnTo>
                        <a:pt x="141" y="21"/>
                      </a:lnTo>
                      <a:lnTo>
                        <a:pt x="123" y="25"/>
                      </a:lnTo>
                      <a:lnTo>
                        <a:pt x="113" y="34"/>
                      </a:lnTo>
                      <a:lnTo>
                        <a:pt x="107" y="40"/>
                      </a:lnTo>
                      <a:lnTo>
                        <a:pt x="107" y="37"/>
                      </a:lnTo>
                      <a:lnTo>
                        <a:pt x="127" y="13"/>
                      </a:lnTo>
                      <a:lnTo>
                        <a:pt x="118" y="15"/>
                      </a:lnTo>
                      <a:lnTo>
                        <a:pt x="99" y="49"/>
                      </a:lnTo>
                      <a:lnTo>
                        <a:pt x="113" y="15"/>
                      </a:lnTo>
                      <a:lnTo>
                        <a:pt x="105" y="15"/>
                      </a:lnTo>
                      <a:lnTo>
                        <a:pt x="99" y="21"/>
                      </a:lnTo>
                      <a:lnTo>
                        <a:pt x="99" y="34"/>
                      </a:lnTo>
                      <a:lnTo>
                        <a:pt x="99" y="21"/>
                      </a:lnTo>
                      <a:lnTo>
                        <a:pt x="99" y="34"/>
                      </a:lnTo>
                      <a:lnTo>
                        <a:pt x="93" y="21"/>
                      </a:lnTo>
                      <a:lnTo>
                        <a:pt x="93" y="13"/>
                      </a:lnTo>
                      <a:lnTo>
                        <a:pt x="67" y="4"/>
                      </a:lnTo>
                      <a:lnTo>
                        <a:pt x="56" y="4"/>
                      </a:lnTo>
                      <a:lnTo>
                        <a:pt x="47" y="10"/>
                      </a:lnTo>
                      <a:lnTo>
                        <a:pt x="50" y="37"/>
                      </a:lnTo>
                      <a:lnTo>
                        <a:pt x="42" y="13"/>
                      </a:lnTo>
                      <a:lnTo>
                        <a:pt x="28" y="10"/>
                      </a:lnTo>
                      <a:lnTo>
                        <a:pt x="19" y="10"/>
                      </a:lnTo>
                      <a:lnTo>
                        <a:pt x="39" y="40"/>
                      </a:lnTo>
                      <a:lnTo>
                        <a:pt x="50" y="62"/>
                      </a:lnTo>
                      <a:lnTo>
                        <a:pt x="62" y="87"/>
                      </a:lnTo>
                      <a:lnTo>
                        <a:pt x="50" y="40"/>
                      </a:lnTo>
                      <a:lnTo>
                        <a:pt x="64" y="80"/>
                      </a:lnTo>
                      <a:lnTo>
                        <a:pt x="54" y="15"/>
                      </a:lnTo>
                      <a:lnTo>
                        <a:pt x="67" y="65"/>
                      </a:lnTo>
                      <a:lnTo>
                        <a:pt x="67" y="40"/>
                      </a:lnTo>
                      <a:lnTo>
                        <a:pt x="71" y="49"/>
                      </a:lnTo>
                      <a:lnTo>
                        <a:pt x="76" y="43"/>
                      </a:lnTo>
                      <a:lnTo>
                        <a:pt x="82" y="46"/>
                      </a:lnTo>
                      <a:lnTo>
                        <a:pt x="88" y="28"/>
                      </a:lnTo>
                      <a:lnTo>
                        <a:pt x="88" y="46"/>
                      </a:lnTo>
                      <a:lnTo>
                        <a:pt x="93" y="37"/>
                      </a:lnTo>
                      <a:lnTo>
                        <a:pt x="93" y="49"/>
                      </a:lnTo>
                      <a:lnTo>
                        <a:pt x="99" y="37"/>
                      </a:lnTo>
                      <a:lnTo>
                        <a:pt x="99" y="49"/>
                      </a:lnTo>
                      <a:lnTo>
                        <a:pt x="88" y="65"/>
                      </a:lnTo>
                      <a:lnTo>
                        <a:pt x="71" y="83"/>
                      </a:lnTo>
                      <a:lnTo>
                        <a:pt x="64" y="108"/>
                      </a:lnTo>
                      <a:lnTo>
                        <a:pt x="47" y="62"/>
                      </a:lnTo>
                      <a:lnTo>
                        <a:pt x="36" y="40"/>
                      </a:lnTo>
                      <a:lnTo>
                        <a:pt x="25" y="28"/>
                      </a:lnTo>
                      <a:lnTo>
                        <a:pt x="11" y="28"/>
                      </a:lnTo>
                      <a:lnTo>
                        <a:pt x="0" y="10"/>
                      </a:lnTo>
                      <a:lnTo>
                        <a:pt x="5" y="1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5" name="Freeform 50">
                  <a:extLst>
                    <a:ext uri="{FF2B5EF4-FFF2-40B4-BE49-F238E27FC236}">
                      <a16:creationId xmlns:a16="http://schemas.microsoft.com/office/drawing/2014/main" id="{F3ED4B48-BB4D-4F5A-BD0A-4FF6260C40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5" y="3429"/>
                  <a:ext cx="42" cy="61"/>
                </a:xfrm>
                <a:custGeom>
                  <a:avLst/>
                  <a:gdLst>
                    <a:gd name="T0" fmla="*/ 5 w 42"/>
                    <a:gd name="T1" fmla="*/ 22 h 61"/>
                    <a:gd name="T2" fmla="*/ 8 w 42"/>
                    <a:gd name="T3" fmla="*/ 38 h 61"/>
                    <a:gd name="T4" fmla="*/ 3 w 42"/>
                    <a:gd name="T5" fmla="*/ 47 h 61"/>
                    <a:gd name="T6" fmla="*/ 3 w 42"/>
                    <a:gd name="T7" fmla="*/ 57 h 61"/>
                    <a:gd name="T8" fmla="*/ 8 w 42"/>
                    <a:gd name="T9" fmla="*/ 60 h 61"/>
                    <a:gd name="T10" fmla="*/ 38 w 42"/>
                    <a:gd name="T11" fmla="*/ 35 h 61"/>
                    <a:gd name="T12" fmla="*/ 41 w 42"/>
                    <a:gd name="T13" fmla="*/ 22 h 61"/>
                    <a:gd name="T14" fmla="*/ 41 w 42"/>
                    <a:gd name="T15" fmla="*/ 6 h 61"/>
                    <a:gd name="T16" fmla="*/ 28 w 42"/>
                    <a:gd name="T17" fmla="*/ 0 h 61"/>
                    <a:gd name="T18" fmla="*/ 30 w 42"/>
                    <a:gd name="T19" fmla="*/ 3 h 61"/>
                    <a:gd name="T20" fmla="*/ 19 w 42"/>
                    <a:gd name="T21" fmla="*/ 6 h 61"/>
                    <a:gd name="T22" fmla="*/ 19 w 42"/>
                    <a:gd name="T23" fmla="*/ 10 h 61"/>
                    <a:gd name="T24" fmla="*/ 0 w 42"/>
                    <a:gd name="T25" fmla="*/ 10 h 61"/>
                    <a:gd name="T26" fmla="*/ 11 w 42"/>
                    <a:gd name="T27" fmla="*/ 15 h 61"/>
                    <a:gd name="T28" fmla="*/ 5 w 42"/>
                    <a:gd name="T29" fmla="*/ 22 h 61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42" h="61">
                      <a:moveTo>
                        <a:pt x="5" y="22"/>
                      </a:moveTo>
                      <a:lnTo>
                        <a:pt x="8" y="38"/>
                      </a:lnTo>
                      <a:lnTo>
                        <a:pt x="3" y="47"/>
                      </a:lnTo>
                      <a:lnTo>
                        <a:pt x="3" y="57"/>
                      </a:lnTo>
                      <a:lnTo>
                        <a:pt x="8" y="60"/>
                      </a:lnTo>
                      <a:lnTo>
                        <a:pt x="38" y="35"/>
                      </a:lnTo>
                      <a:lnTo>
                        <a:pt x="41" y="22"/>
                      </a:lnTo>
                      <a:lnTo>
                        <a:pt x="41" y="6"/>
                      </a:lnTo>
                      <a:lnTo>
                        <a:pt x="28" y="0"/>
                      </a:lnTo>
                      <a:lnTo>
                        <a:pt x="30" y="3"/>
                      </a:lnTo>
                      <a:lnTo>
                        <a:pt x="19" y="6"/>
                      </a:lnTo>
                      <a:lnTo>
                        <a:pt x="19" y="10"/>
                      </a:lnTo>
                      <a:lnTo>
                        <a:pt x="0" y="10"/>
                      </a:lnTo>
                      <a:lnTo>
                        <a:pt x="11" y="15"/>
                      </a:lnTo>
                      <a:lnTo>
                        <a:pt x="5" y="2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6" name="Freeform 51">
                  <a:extLst>
                    <a:ext uri="{FF2B5EF4-FFF2-40B4-BE49-F238E27FC236}">
                      <a16:creationId xmlns:a16="http://schemas.microsoft.com/office/drawing/2014/main" id="{E8ACA7DF-C172-43C9-8A35-A82C817714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3548"/>
                  <a:ext cx="35" cy="42"/>
                </a:xfrm>
                <a:custGeom>
                  <a:avLst/>
                  <a:gdLst>
                    <a:gd name="T0" fmla="*/ 34 w 35"/>
                    <a:gd name="T1" fmla="*/ 0 h 42"/>
                    <a:gd name="T2" fmla="*/ 8 w 35"/>
                    <a:gd name="T3" fmla="*/ 18 h 42"/>
                    <a:gd name="T4" fmla="*/ 8 w 35"/>
                    <a:gd name="T5" fmla="*/ 24 h 42"/>
                    <a:gd name="T6" fmla="*/ 5 w 35"/>
                    <a:gd name="T7" fmla="*/ 27 h 42"/>
                    <a:gd name="T8" fmla="*/ 5 w 35"/>
                    <a:gd name="T9" fmla="*/ 32 h 42"/>
                    <a:gd name="T10" fmla="*/ 3 w 35"/>
                    <a:gd name="T11" fmla="*/ 35 h 42"/>
                    <a:gd name="T12" fmla="*/ 3 w 35"/>
                    <a:gd name="T13" fmla="*/ 18 h 42"/>
                    <a:gd name="T14" fmla="*/ 0 w 35"/>
                    <a:gd name="T15" fmla="*/ 18 h 42"/>
                    <a:gd name="T16" fmla="*/ 0 w 35"/>
                    <a:gd name="T17" fmla="*/ 41 h 42"/>
                    <a:gd name="T18" fmla="*/ 8 w 35"/>
                    <a:gd name="T19" fmla="*/ 32 h 42"/>
                    <a:gd name="T20" fmla="*/ 8 w 35"/>
                    <a:gd name="T21" fmla="*/ 27 h 42"/>
                    <a:gd name="T22" fmla="*/ 12 w 35"/>
                    <a:gd name="T23" fmla="*/ 24 h 42"/>
                    <a:gd name="T24" fmla="*/ 12 w 35"/>
                    <a:gd name="T25" fmla="*/ 18 h 42"/>
                    <a:gd name="T26" fmla="*/ 34 w 35"/>
                    <a:gd name="T27" fmla="*/ 3 h 42"/>
                    <a:gd name="T28" fmla="*/ 34 w 35"/>
                    <a:gd name="T29" fmla="*/ 0 h 42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</a:gdLst>
                  <a:ahLst/>
                  <a:cxnLst>
                    <a:cxn ang="T30">
                      <a:pos x="T0" y="T1"/>
                    </a:cxn>
                    <a:cxn ang="T31">
                      <a:pos x="T2" y="T3"/>
                    </a:cxn>
                    <a:cxn ang="T32">
                      <a:pos x="T4" y="T5"/>
                    </a:cxn>
                    <a:cxn ang="T33">
                      <a:pos x="T6" y="T7"/>
                    </a:cxn>
                    <a:cxn ang="T34">
                      <a:pos x="T8" y="T9"/>
                    </a:cxn>
                    <a:cxn ang="T35">
                      <a:pos x="T10" y="T11"/>
                    </a:cxn>
                    <a:cxn ang="T36">
                      <a:pos x="T12" y="T13"/>
                    </a:cxn>
                    <a:cxn ang="T37">
                      <a:pos x="T14" y="T15"/>
                    </a:cxn>
                    <a:cxn ang="T38">
                      <a:pos x="T16" y="T17"/>
                    </a:cxn>
                    <a:cxn ang="T39">
                      <a:pos x="T18" y="T19"/>
                    </a:cxn>
                    <a:cxn ang="T40">
                      <a:pos x="T20" y="T21"/>
                    </a:cxn>
                    <a:cxn ang="T41">
                      <a:pos x="T22" y="T23"/>
                    </a:cxn>
                    <a:cxn ang="T42">
                      <a:pos x="T24" y="T25"/>
                    </a:cxn>
                    <a:cxn ang="T43">
                      <a:pos x="T26" y="T27"/>
                    </a:cxn>
                    <a:cxn ang="T44">
                      <a:pos x="T28" y="T29"/>
                    </a:cxn>
                  </a:cxnLst>
                  <a:rect l="0" t="0" r="r" b="b"/>
                  <a:pathLst>
                    <a:path w="35" h="42">
                      <a:moveTo>
                        <a:pt x="34" y="0"/>
                      </a:moveTo>
                      <a:lnTo>
                        <a:pt x="8" y="18"/>
                      </a:lnTo>
                      <a:lnTo>
                        <a:pt x="8" y="24"/>
                      </a:lnTo>
                      <a:lnTo>
                        <a:pt x="5" y="27"/>
                      </a:lnTo>
                      <a:lnTo>
                        <a:pt x="5" y="32"/>
                      </a:lnTo>
                      <a:lnTo>
                        <a:pt x="3" y="35"/>
                      </a:lnTo>
                      <a:lnTo>
                        <a:pt x="3" y="18"/>
                      </a:lnTo>
                      <a:lnTo>
                        <a:pt x="0" y="18"/>
                      </a:lnTo>
                      <a:lnTo>
                        <a:pt x="0" y="41"/>
                      </a:lnTo>
                      <a:lnTo>
                        <a:pt x="8" y="32"/>
                      </a:lnTo>
                      <a:lnTo>
                        <a:pt x="8" y="27"/>
                      </a:lnTo>
                      <a:lnTo>
                        <a:pt x="12" y="24"/>
                      </a:lnTo>
                      <a:lnTo>
                        <a:pt x="12" y="18"/>
                      </a:lnTo>
                      <a:lnTo>
                        <a:pt x="34" y="3"/>
                      </a:lnTo>
                      <a:lnTo>
                        <a:pt x="34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7" name="Freeform 52">
                  <a:extLst>
                    <a:ext uri="{FF2B5EF4-FFF2-40B4-BE49-F238E27FC236}">
                      <a16:creationId xmlns:a16="http://schemas.microsoft.com/office/drawing/2014/main" id="{50E40F62-18CB-4B3B-9AE6-A7D3BB36DE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5" y="3567"/>
                  <a:ext cx="52" cy="75"/>
                </a:xfrm>
                <a:custGeom>
                  <a:avLst/>
                  <a:gdLst>
                    <a:gd name="T0" fmla="*/ 16 w 52"/>
                    <a:gd name="T1" fmla="*/ 0 h 75"/>
                    <a:gd name="T2" fmla="*/ 0 w 52"/>
                    <a:gd name="T3" fmla="*/ 0 h 75"/>
                    <a:gd name="T4" fmla="*/ 0 w 52"/>
                    <a:gd name="T5" fmla="*/ 74 h 75"/>
                    <a:gd name="T6" fmla="*/ 41 w 52"/>
                    <a:gd name="T7" fmla="*/ 74 h 75"/>
                    <a:gd name="T8" fmla="*/ 41 w 52"/>
                    <a:gd name="T9" fmla="*/ 56 h 75"/>
                    <a:gd name="T10" fmla="*/ 51 w 52"/>
                    <a:gd name="T11" fmla="*/ 56 h 75"/>
                    <a:gd name="T12" fmla="*/ 51 w 52"/>
                    <a:gd name="T13" fmla="*/ 34 h 75"/>
                    <a:gd name="T14" fmla="*/ 41 w 52"/>
                    <a:gd name="T15" fmla="*/ 34 h 75"/>
                    <a:gd name="T16" fmla="*/ 41 w 52"/>
                    <a:gd name="T17" fmla="*/ 25 h 75"/>
                    <a:gd name="T18" fmla="*/ 51 w 52"/>
                    <a:gd name="T19" fmla="*/ 25 h 75"/>
                    <a:gd name="T20" fmla="*/ 51 w 52"/>
                    <a:gd name="T21" fmla="*/ 22 h 75"/>
                    <a:gd name="T22" fmla="*/ 41 w 52"/>
                    <a:gd name="T23" fmla="*/ 22 h 75"/>
                    <a:gd name="T24" fmla="*/ 41 w 52"/>
                    <a:gd name="T25" fmla="*/ 0 h 75"/>
                    <a:gd name="T26" fmla="*/ 27 w 52"/>
                    <a:gd name="T27" fmla="*/ 0 h 75"/>
                    <a:gd name="T28" fmla="*/ 19 w 52"/>
                    <a:gd name="T29" fmla="*/ 22 h 75"/>
                    <a:gd name="T30" fmla="*/ 19 w 52"/>
                    <a:gd name="T31" fmla="*/ 28 h 75"/>
                    <a:gd name="T32" fmla="*/ 30 w 52"/>
                    <a:gd name="T33" fmla="*/ 18 h 75"/>
                    <a:gd name="T34" fmla="*/ 30 w 52"/>
                    <a:gd name="T35" fmla="*/ 12 h 75"/>
                    <a:gd name="T36" fmla="*/ 35 w 52"/>
                    <a:gd name="T37" fmla="*/ 6 h 75"/>
                    <a:gd name="T38" fmla="*/ 38 w 52"/>
                    <a:gd name="T39" fmla="*/ 6 h 75"/>
                    <a:gd name="T40" fmla="*/ 38 w 52"/>
                    <a:gd name="T41" fmla="*/ 59 h 75"/>
                    <a:gd name="T42" fmla="*/ 3 w 52"/>
                    <a:gd name="T43" fmla="*/ 59 h 75"/>
                    <a:gd name="T44" fmla="*/ 3 w 52"/>
                    <a:gd name="T45" fmla="*/ 4 h 75"/>
                    <a:gd name="T46" fmla="*/ 16 w 52"/>
                    <a:gd name="T47" fmla="*/ 0 h 75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0" t="0" r="r" b="b"/>
                  <a:pathLst>
                    <a:path w="52" h="75">
                      <a:moveTo>
                        <a:pt x="16" y="0"/>
                      </a:moveTo>
                      <a:lnTo>
                        <a:pt x="0" y="0"/>
                      </a:lnTo>
                      <a:lnTo>
                        <a:pt x="0" y="74"/>
                      </a:lnTo>
                      <a:lnTo>
                        <a:pt x="41" y="74"/>
                      </a:lnTo>
                      <a:lnTo>
                        <a:pt x="41" y="56"/>
                      </a:lnTo>
                      <a:lnTo>
                        <a:pt x="51" y="56"/>
                      </a:lnTo>
                      <a:lnTo>
                        <a:pt x="51" y="34"/>
                      </a:lnTo>
                      <a:lnTo>
                        <a:pt x="41" y="34"/>
                      </a:lnTo>
                      <a:lnTo>
                        <a:pt x="41" y="25"/>
                      </a:lnTo>
                      <a:lnTo>
                        <a:pt x="51" y="25"/>
                      </a:lnTo>
                      <a:lnTo>
                        <a:pt x="51" y="22"/>
                      </a:lnTo>
                      <a:lnTo>
                        <a:pt x="41" y="22"/>
                      </a:lnTo>
                      <a:lnTo>
                        <a:pt x="41" y="0"/>
                      </a:lnTo>
                      <a:lnTo>
                        <a:pt x="27" y="0"/>
                      </a:lnTo>
                      <a:lnTo>
                        <a:pt x="19" y="22"/>
                      </a:lnTo>
                      <a:lnTo>
                        <a:pt x="19" y="28"/>
                      </a:lnTo>
                      <a:lnTo>
                        <a:pt x="30" y="18"/>
                      </a:lnTo>
                      <a:lnTo>
                        <a:pt x="30" y="12"/>
                      </a:lnTo>
                      <a:lnTo>
                        <a:pt x="35" y="6"/>
                      </a:lnTo>
                      <a:lnTo>
                        <a:pt x="38" y="6"/>
                      </a:lnTo>
                      <a:lnTo>
                        <a:pt x="38" y="59"/>
                      </a:lnTo>
                      <a:lnTo>
                        <a:pt x="3" y="59"/>
                      </a:lnTo>
                      <a:lnTo>
                        <a:pt x="3" y="4"/>
                      </a:lnTo>
                      <a:lnTo>
                        <a:pt x="16" y="0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8" name="Freeform 53">
                  <a:extLst>
                    <a:ext uri="{FF2B5EF4-FFF2-40B4-BE49-F238E27FC236}">
                      <a16:creationId xmlns:a16="http://schemas.microsoft.com/office/drawing/2014/main" id="{70A254FE-CF57-4A1B-AEB1-66EC17CF61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9" y="3554"/>
                  <a:ext cx="67" cy="106"/>
                </a:xfrm>
                <a:custGeom>
                  <a:avLst/>
                  <a:gdLst>
                    <a:gd name="T0" fmla="*/ 0 w 67"/>
                    <a:gd name="T1" fmla="*/ 4 h 106"/>
                    <a:gd name="T2" fmla="*/ 0 w 67"/>
                    <a:gd name="T3" fmla="*/ 105 h 106"/>
                    <a:gd name="T4" fmla="*/ 66 w 67"/>
                    <a:gd name="T5" fmla="*/ 105 h 106"/>
                    <a:gd name="T6" fmla="*/ 66 w 67"/>
                    <a:gd name="T7" fmla="*/ 80 h 106"/>
                    <a:gd name="T8" fmla="*/ 3 w 67"/>
                    <a:gd name="T9" fmla="*/ 80 h 106"/>
                    <a:gd name="T10" fmla="*/ 3 w 67"/>
                    <a:gd name="T11" fmla="*/ 6 h 106"/>
                    <a:gd name="T12" fmla="*/ 3 w 67"/>
                    <a:gd name="T13" fmla="*/ 4 h 106"/>
                    <a:gd name="T14" fmla="*/ 63 w 67"/>
                    <a:gd name="T15" fmla="*/ 4 h 106"/>
                    <a:gd name="T16" fmla="*/ 66 w 67"/>
                    <a:gd name="T17" fmla="*/ 4 h 106"/>
                    <a:gd name="T18" fmla="*/ 66 w 67"/>
                    <a:gd name="T19" fmla="*/ 0 h 106"/>
                    <a:gd name="T20" fmla="*/ 36 w 67"/>
                    <a:gd name="T21" fmla="*/ 0 h 106"/>
                    <a:gd name="T22" fmla="*/ 30 w 67"/>
                    <a:gd name="T23" fmla="*/ 4 h 106"/>
                    <a:gd name="T24" fmla="*/ 25 w 67"/>
                    <a:gd name="T25" fmla="*/ 0 h 106"/>
                    <a:gd name="T26" fmla="*/ 20 w 67"/>
                    <a:gd name="T27" fmla="*/ 4 h 106"/>
                    <a:gd name="T28" fmla="*/ 11 w 67"/>
                    <a:gd name="T29" fmla="*/ 0 h 106"/>
                    <a:gd name="T30" fmla="*/ 3 w 67"/>
                    <a:gd name="T31" fmla="*/ 0 h 106"/>
                    <a:gd name="T32" fmla="*/ 0 w 67"/>
                    <a:gd name="T33" fmla="*/ 4 h 10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0" t="0" r="r" b="b"/>
                  <a:pathLst>
                    <a:path w="67" h="106">
                      <a:moveTo>
                        <a:pt x="0" y="4"/>
                      </a:moveTo>
                      <a:lnTo>
                        <a:pt x="0" y="105"/>
                      </a:lnTo>
                      <a:lnTo>
                        <a:pt x="66" y="105"/>
                      </a:lnTo>
                      <a:lnTo>
                        <a:pt x="66" y="80"/>
                      </a:lnTo>
                      <a:lnTo>
                        <a:pt x="3" y="80"/>
                      </a:lnTo>
                      <a:lnTo>
                        <a:pt x="3" y="6"/>
                      </a:lnTo>
                      <a:lnTo>
                        <a:pt x="3" y="4"/>
                      </a:lnTo>
                      <a:lnTo>
                        <a:pt x="63" y="4"/>
                      </a:lnTo>
                      <a:lnTo>
                        <a:pt x="66" y="4"/>
                      </a:lnTo>
                      <a:lnTo>
                        <a:pt x="66" y="0"/>
                      </a:lnTo>
                      <a:lnTo>
                        <a:pt x="36" y="0"/>
                      </a:lnTo>
                      <a:lnTo>
                        <a:pt x="30" y="4"/>
                      </a:lnTo>
                      <a:lnTo>
                        <a:pt x="25" y="0"/>
                      </a:lnTo>
                      <a:lnTo>
                        <a:pt x="20" y="4"/>
                      </a:lnTo>
                      <a:lnTo>
                        <a:pt x="11" y="0"/>
                      </a:lnTo>
                      <a:lnTo>
                        <a:pt x="3" y="0"/>
                      </a:lnTo>
                      <a:lnTo>
                        <a:pt x="0" y="4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69" name="Freeform 54">
                  <a:extLst>
                    <a:ext uri="{FF2B5EF4-FFF2-40B4-BE49-F238E27FC236}">
                      <a16:creationId xmlns:a16="http://schemas.microsoft.com/office/drawing/2014/main" id="{0E27B1FE-AF54-431D-A15D-1B44D961AD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8" y="3526"/>
                  <a:ext cx="132" cy="164"/>
                </a:xfrm>
                <a:custGeom>
                  <a:avLst/>
                  <a:gdLst>
                    <a:gd name="T0" fmla="*/ 0 w 132"/>
                    <a:gd name="T1" fmla="*/ 0 h 164"/>
                    <a:gd name="T2" fmla="*/ 0 w 132"/>
                    <a:gd name="T3" fmla="*/ 163 h 164"/>
                    <a:gd name="T4" fmla="*/ 131 w 132"/>
                    <a:gd name="T5" fmla="*/ 163 h 164"/>
                    <a:gd name="T6" fmla="*/ 131 w 132"/>
                    <a:gd name="T7" fmla="*/ 0 h 164"/>
                    <a:gd name="T8" fmla="*/ 3 w 132"/>
                    <a:gd name="T9" fmla="*/ 0 h 164"/>
                    <a:gd name="T10" fmla="*/ 3 w 132"/>
                    <a:gd name="T11" fmla="*/ 4 h 164"/>
                    <a:gd name="T12" fmla="*/ 128 w 132"/>
                    <a:gd name="T13" fmla="*/ 4 h 164"/>
                    <a:gd name="T14" fmla="*/ 128 w 132"/>
                    <a:gd name="T15" fmla="*/ 160 h 164"/>
                    <a:gd name="T16" fmla="*/ 3 w 132"/>
                    <a:gd name="T17" fmla="*/ 160 h 164"/>
                    <a:gd name="T18" fmla="*/ 3 w 132"/>
                    <a:gd name="T19" fmla="*/ 0 h 164"/>
                    <a:gd name="T20" fmla="*/ 0 w 132"/>
                    <a:gd name="T21" fmla="*/ 0 h 16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0" t="0" r="r" b="b"/>
                  <a:pathLst>
                    <a:path w="132" h="164">
                      <a:moveTo>
                        <a:pt x="0" y="0"/>
                      </a:moveTo>
                      <a:lnTo>
                        <a:pt x="0" y="163"/>
                      </a:lnTo>
                      <a:lnTo>
                        <a:pt x="131" y="163"/>
                      </a:lnTo>
                      <a:lnTo>
                        <a:pt x="131" y="0"/>
                      </a:lnTo>
                      <a:lnTo>
                        <a:pt x="3" y="0"/>
                      </a:lnTo>
                      <a:lnTo>
                        <a:pt x="3" y="4"/>
                      </a:lnTo>
                      <a:lnTo>
                        <a:pt x="128" y="4"/>
                      </a:lnTo>
                      <a:lnTo>
                        <a:pt x="128" y="160"/>
                      </a:lnTo>
                      <a:lnTo>
                        <a:pt x="3" y="160"/>
                      </a:lnTo>
                      <a:lnTo>
                        <a:pt x="3" y="0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0066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0" name="Freeform 55">
                  <a:extLst>
                    <a:ext uri="{FF2B5EF4-FFF2-40B4-BE49-F238E27FC236}">
                      <a16:creationId xmlns:a16="http://schemas.microsoft.com/office/drawing/2014/main" id="{B52A73B4-5D6A-4D38-88FB-7C9351E19B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" y="3570"/>
                  <a:ext cx="122" cy="117"/>
                </a:xfrm>
                <a:custGeom>
                  <a:avLst/>
                  <a:gdLst>
                    <a:gd name="T0" fmla="*/ 121 w 122"/>
                    <a:gd name="T1" fmla="*/ 3 h 117"/>
                    <a:gd name="T2" fmla="*/ 121 w 122"/>
                    <a:gd name="T3" fmla="*/ 116 h 117"/>
                    <a:gd name="T4" fmla="*/ 0 w 122"/>
                    <a:gd name="T5" fmla="*/ 116 h 117"/>
                    <a:gd name="T6" fmla="*/ 0 w 122"/>
                    <a:gd name="T7" fmla="*/ 3 h 117"/>
                    <a:gd name="T8" fmla="*/ 3 w 122"/>
                    <a:gd name="T9" fmla="*/ 3 h 117"/>
                    <a:gd name="T10" fmla="*/ 3 w 122"/>
                    <a:gd name="T11" fmla="*/ 113 h 117"/>
                    <a:gd name="T12" fmla="*/ 82 w 122"/>
                    <a:gd name="T13" fmla="*/ 113 h 117"/>
                    <a:gd name="T14" fmla="*/ 82 w 122"/>
                    <a:gd name="T15" fmla="*/ 66 h 117"/>
                    <a:gd name="T16" fmla="*/ 110 w 122"/>
                    <a:gd name="T17" fmla="*/ 66 h 117"/>
                    <a:gd name="T18" fmla="*/ 110 w 122"/>
                    <a:gd name="T19" fmla="*/ 113 h 117"/>
                    <a:gd name="T20" fmla="*/ 118 w 122"/>
                    <a:gd name="T21" fmla="*/ 113 h 117"/>
                    <a:gd name="T22" fmla="*/ 118 w 122"/>
                    <a:gd name="T23" fmla="*/ 3 h 117"/>
                    <a:gd name="T24" fmla="*/ 0 w 122"/>
                    <a:gd name="T25" fmla="*/ 3 h 117"/>
                    <a:gd name="T26" fmla="*/ 0 w 122"/>
                    <a:gd name="T27" fmla="*/ 0 h 117"/>
                    <a:gd name="T28" fmla="*/ 121 w 122"/>
                    <a:gd name="T29" fmla="*/ 0 h 117"/>
                    <a:gd name="T30" fmla="*/ 121 w 122"/>
                    <a:gd name="T31" fmla="*/ 3 h 117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0" t="0" r="r" b="b"/>
                  <a:pathLst>
                    <a:path w="122" h="117">
                      <a:moveTo>
                        <a:pt x="121" y="3"/>
                      </a:moveTo>
                      <a:lnTo>
                        <a:pt x="121" y="116"/>
                      </a:lnTo>
                      <a:lnTo>
                        <a:pt x="0" y="116"/>
                      </a:lnTo>
                      <a:lnTo>
                        <a:pt x="0" y="3"/>
                      </a:lnTo>
                      <a:lnTo>
                        <a:pt x="3" y="3"/>
                      </a:lnTo>
                      <a:lnTo>
                        <a:pt x="3" y="113"/>
                      </a:lnTo>
                      <a:lnTo>
                        <a:pt x="82" y="113"/>
                      </a:lnTo>
                      <a:lnTo>
                        <a:pt x="82" y="66"/>
                      </a:lnTo>
                      <a:lnTo>
                        <a:pt x="110" y="66"/>
                      </a:lnTo>
                      <a:lnTo>
                        <a:pt x="110" y="113"/>
                      </a:lnTo>
                      <a:lnTo>
                        <a:pt x="118" y="113"/>
                      </a:lnTo>
                      <a:lnTo>
                        <a:pt x="118" y="3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121" y="0"/>
                      </a:lnTo>
                      <a:lnTo>
                        <a:pt x="121" y="3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1" name="Freeform 56">
                  <a:extLst>
                    <a:ext uri="{FF2B5EF4-FFF2-40B4-BE49-F238E27FC236}">
                      <a16:creationId xmlns:a16="http://schemas.microsoft.com/office/drawing/2014/main" id="{51069686-767C-425E-9119-2615902ECF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2" y="3605"/>
                  <a:ext cx="90" cy="3"/>
                </a:xfrm>
                <a:custGeom>
                  <a:avLst/>
                  <a:gdLst>
                    <a:gd name="T0" fmla="*/ 0 w 90"/>
                    <a:gd name="T1" fmla="*/ 2 h 3"/>
                    <a:gd name="T2" fmla="*/ 89 w 90"/>
                    <a:gd name="T3" fmla="*/ 2 h 3"/>
                    <a:gd name="T4" fmla="*/ 89 w 90"/>
                    <a:gd name="T5" fmla="*/ 0 h 3"/>
                    <a:gd name="T6" fmla="*/ 0 w 90"/>
                    <a:gd name="T7" fmla="*/ 0 h 3"/>
                    <a:gd name="T8" fmla="*/ 0 w 90"/>
                    <a:gd name="T9" fmla="*/ 2 h 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90" h="3">
                      <a:moveTo>
                        <a:pt x="0" y="2"/>
                      </a:moveTo>
                      <a:lnTo>
                        <a:pt x="89" y="2"/>
                      </a:lnTo>
                      <a:lnTo>
                        <a:pt x="89" y="0"/>
                      </a:lnTo>
                      <a:lnTo>
                        <a:pt x="0" y="0"/>
                      </a:lnTo>
                      <a:lnTo>
                        <a:pt x="0" y="2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2" name="Freeform 57">
                  <a:extLst>
                    <a:ext uri="{FF2B5EF4-FFF2-40B4-BE49-F238E27FC236}">
                      <a16:creationId xmlns:a16="http://schemas.microsoft.com/office/drawing/2014/main" id="{F9A7077A-F064-4FA6-B21C-F5148D9AB5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3645"/>
                  <a:ext cx="4" cy="6"/>
                </a:xfrm>
                <a:custGeom>
                  <a:avLst/>
                  <a:gdLst>
                    <a:gd name="T0" fmla="*/ 0 w 4"/>
                    <a:gd name="T1" fmla="*/ 5 h 6"/>
                    <a:gd name="T2" fmla="*/ 3 w 4"/>
                    <a:gd name="T3" fmla="*/ 5 h 6"/>
                    <a:gd name="T4" fmla="*/ 3 w 4"/>
                    <a:gd name="T5" fmla="*/ 0 h 6"/>
                    <a:gd name="T6" fmla="*/ 0 w 4"/>
                    <a:gd name="T7" fmla="*/ 0 h 6"/>
                    <a:gd name="T8" fmla="*/ 0 w 4"/>
                    <a:gd name="T9" fmla="*/ 5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lnTo>
                        <a:pt x="3" y="5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3" name="Freeform 58">
                  <a:extLst>
                    <a:ext uri="{FF2B5EF4-FFF2-40B4-BE49-F238E27FC236}">
                      <a16:creationId xmlns:a16="http://schemas.microsoft.com/office/drawing/2014/main" id="{074325A1-3919-49DC-B726-8100B96E82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3645"/>
                  <a:ext cx="4" cy="6"/>
                </a:xfrm>
                <a:custGeom>
                  <a:avLst/>
                  <a:gdLst>
                    <a:gd name="T0" fmla="*/ 0 w 4"/>
                    <a:gd name="T1" fmla="*/ 5 h 6"/>
                    <a:gd name="T2" fmla="*/ 3 w 4"/>
                    <a:gd name="T3" fmla="*/ 5 h 6"/>
                    <a:gd name="T4" fmla="*/ 3 w 4"/>
                    <a:gd name="T5" fmla="*/ 0 h 6"/>
                    <a:gd name="T6" fmla="*/ 0 w 4"/>
                    <a:gd name="T7" fmla="*/ 0 h 6"/>
                    <a:gd name="T8" fmla="*/ 0 w 4"/>
                    <a:gd name="T9" fmla="*/ 5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lnTo>
                        <a:pt x="3" y="5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4" name="Freeform 59">
                  <a:extLst>
                    <a:ext uri="{FF2B5EF4-FFF2-40B4-BE49-F238E27FC236}">
                      <a16:creationId xmlns:a16="http://schemas.microsoft.com/office/drawing/2014/main" id="{5A5F2F6F-9A1E-4051-9961-BAF7E2599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64" y="3661"/>
                  <a:ext cx="4" cy="6"/>
                </a:xfrm>
                <a:custGeom>
                  <a:avLst/>
                  <a:gdLst>
                    <a:gd name="T0" fmla="*/ 0 w 4"/>
                    <a:gd name="T1" fmla="*/ 5 h 6"/>
                    <a:gd name="T2" fmla="*/ 3 w 4"/>
                    <a:gd name="T3" fmla="*/ 5 h 6"/>
                    <a:gd name="T4" fmla="*/ 3 w 4"/>
                    <a:gd name="T5" fmla="*/ 0 h 6"/>
                    <a:gd name="T6" fmla="*/ 0 w 4"/>
                    <a:gd name="T7" fmla="*/ 0 h 6"/>
                    <a:gd name="T8" fmla="*/ 0 w 4"/>
                    <a:gd name="T9" fmla="*/ 5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lnTo>
                        <a:pt x="3" y="5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5" name="Freeform 60">
                  <a:extLst>
                    <a:ext uri="{FF2B5EF4-FFF2-40B4-BE49-F238E27FC236}">
                      <a16:creationId xmlns:a16="http://schemas.microsoft.com/office/drawing/2014/main" id="{55A71EA0-13C3-4E7A-817C-8F4E1E7D2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81" y="3661"/>
                  <a:ext cx="4" cy="6"/>
                </a:xfrm>
                <a:custGeom>
                  <a:avLst/>
                  <a:gdLst>
                    <a:gd name="T0" fmla="*/ 0 w 4"/>
                    <a:gd name="T1" fmla="*/ 5 h 6"/>
                    <a:gd name="T2" fmla="*/ 3 w 4"/>
                    <a:gd name="T3" fmla="*/ 5 h 6"/>
                    <a:gd name="T4" fmla="*/ 3 w 4"/>
                    <a:gd name="T5" fmla="*/ 0 h 6"/>
                    <a:gd name="T6" fmla="*/ 0 w 4"/>
                    <a:gd name="T7" fmla="*/ 0 h 6"/>
                    <a:gd name="T8" fmla="*/ 0 w 4"/>
                    <a:gd name="T9" fmla="*/ 5 h 6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" h="6">
                      <a:moveTo>
                        <a:pt x="0" y="5"/>
                      </a:moveTo>
                      <a:lnTo>
                        <a:pt x="3" y="5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0" y="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6" name="Freeform 61">
                  <a:extLst>
                    <a:ext uri="{FF2B5EF4-FFF2-40B4-BE49-F238E27FC236}">
                      <a16:creationId xmlns:a16="http://schemas.microsoft.com/office/drawing/2014/main" id="{B10DC98A-BD4B-491A-8BA9-8D4168420F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02" y="3615"/>
                  <a:ext cx="58" cy="48"/>
                </a:xfrm>
                <a:custGeom>
                  <a:avLst/>
                  <a:gdLst>
                    <a:gd name="T0" fmla="*/ 25 w 58"/>
                    <a:gd name="T1" fmla="*/ 3 h 48"/>
                    <a:gd name="T2" fmla="*/ 38 w 58"/>
                    <a:gd name="T3" fmla="*/ 36 h 48"/>
                    <a:gd name="T4" fmla="*/ 38 w 58"/>
                    <a:gd name="T5" fmla="*/ 20 h 48"/>
                    <a:gd name="T6" fmla="*/ 57 w 58"/>
                    <a:gd name="T7" fmla="*/ 47 h 48"/>
                    <a:gd name="T8" fmla="*/ 0 w 58"/>
                    <a:gd name="T9" fmla="*/ 47 h 48"/>
                    <a:gd name="T10" fmla="*/ 0 w 58"/>
                    <a:gd name="T11" fmla="*/ 0 h 48"/>
                    <a:gd name="T12" fmla="*/ 22 w 58"/>
                    <a:gd name="T13" fmla="*/ 3 h 48"/>
                    <a:gd name="T14" fmla="*/ 25 w 58"/>
                    <a:gd name="T15" fmla="*/ 3 h 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58" h="48">
                      <a:moveTo>
                        <a:pt x="25" y="3"/>
                      </a:moveTo>
                      <a:lnTo>
                        <a:pt x="38" y="36"/>
                      </a:lnTo>
                      <a:lnTo>
                        <a:pt x="38" y="20"/>
                      </a:lnTo>
                      <a:lnTo>
                        <a:pt x="57" y="47"/>
                      </a:lnTo>
                      <a:lnTo>
                        <a:pt x="0" y="47"/>
                      </a:lnTo>
                      <a:lnTo>
                        <a:pt x="0" y="0"/>
                      </a:lnTo>
                      <a:lnTo>
                        <a:pt x="22" y="3"/>
                      </a:lnTo>
                      <a:lnTo>
                        <a:pt x="25" y="3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7" name="Freeform 62">
                  <a:extLst>
                    <a:ext uri="{FF2B5EF4-FFF2-40B4-BE49-F238E27FC236}">
                      <a16:creationId xmlns:a16="http://schemas.microsoft.com/office/drawing/2014/main" id="{3C4FE7F5-E73D-493A-A094-C01FA3EB41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4" y="3640"/>
                  <a:ext cx="38" cy="20"/>
                </a:xfrm>
                <a:custGeom>
                  <a:avLst/>
                  <a:gdLst>
                    <a:gd name="T0" fmla="*/ 19 w 38"/>
                    <a:gd name="T1" fmla="*/ 19 h 20"/>
                    <a:gd name="T2" fmla="*/ 0 w 38"/>
                    <a:gd name="T3" fmla="*/ 0 h 20"/>
                    <a:gd name="T4" fmla="*/ 37 w 38"/>
                    <a:gd name="T5" fmla="*/ 19 h 20"/>
                    <a:gd name="T6" fmla="*/ 19 w 38"/>
                    <a:gd name="T7" fmla="*/ 19 h 2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8" h="20">
                      <a:moveTo>
                        <a:pt x="19" y="19"/>
                      </a:moveTo>
                      <a:lnTo>
                        <a:pt x="0" y="0"/>
                      </a:lnTo>
                      <a:lnTo>
                        <a:pt x="37" y="19"/>
                      </a:lnTo>
                      <a:lnTo>
                        <a:pt x="19" y="19"/>
                      </a:lnTo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8" name="Freeform 63">
                  <a:extLst>
                    <a:ext uri="{FF2B5EF4-FFF2-40B4-BE49-F238E27FC236}">
                      <a16:creationId xmlns:a16="http://schemas.microsoft.com/office/drawing/2014/main" id="{B856BD79-FE7D-4014-BB29-A9114795F8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23" y="3444"/>
                  <a:ext cx="37" cy="22"/>
                </a:xfrm>
                <a:custGeom>
                  <a:avLst/>
                  <a:gdLst>
                    <a:gd name="T0" fmla="*/ 4 w 37"/>
                    <a:gd name="T1" fmla="*/ 0 h 22"/>
                    <a:gd name="T2" fmla="*/ 24 w 37"/>
                    <a:gd name="T3" fmla="*/ 9 h 22"/>
                    <a:gd name="T4" fmla="*/ 36 w 37"/>
                    <a:gd name="T5" fmla="*/ 16 h 22"/>
                    <a:gd name="T6" fmla="*/ 32 w 37"/>
                    <a:gd name="T7" fmla="*/ 21 h 22"/>
                    <a:gd name="T8" fmla="*/ 20 w 37"/>
                    <a:gd name="T9" fmla="*/ 12 h 22"/>
                    <a:gd name="T10" fmla="*/ 8 w 37"/>
                    <a:gd name="T11" fmla="*/ 9 h 22"/>
                    <a:gd name="T12" fmla="*/ 0 w 37"/>
                    <a:gd name="T13" fmla="*/ 0 h 22"/>
                    <a:gd name="T14" fmla="*/ 4 w 37"/>
                    <a:gd name="T15" fmla="*/ 0 h 22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0" t="0" r="r" b="b"/>
                  <a:pathLst>
                    <a:path w="37" h="22">
                      <a:moveTo>
                        <a:pt x="4" y="0"/>
                      </a:moveTo>
                      <a:lnTo>
                        <a:pt x="24" y="9"/>
                      </a:lnTo>
                      <a:lnTo>
                        <a:pt x="36" y="16"/>
                      </a:lnTo>
                      <a:lnTo>
                        <a:pt x="32" y="21"/>
                      </a:lnTo>
                      <a:lnTo>
                        <a:pt x="20" y="12"/>
                      </a:lnTo>
                      <a:lnTo>
                        <a:pt x="8" y="9"/>
                      </a:lnTo>
                      <a:lnTo>
                        <a:pt x="0" y="0"/>
                      </a:lnTo>
                      <a:lnTo>
                        <a:pt x="4" y="0"/>
                      </a:lnTo>
                    </a:path>
                  </a:pathLst>
                </a:custGeom>
                <a:solidFill>
                  <a:srgbClr val="FFCC99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79" name="Freeform 64">
                  <a:extLst>
                    <a:ext uri="{FF2B5EF4-FFF2-40B4-BE49-F238E27FC236}">
                      <a16:creationId xmlns:a16="http://schemas.microsoft.com/office/drawing/2014/main" id="{18BF7399-7617-4C8E-ADB7-4586A86E19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19" y="3440"/>
                  <a:ext cx="23" cy="16"/>
                </a:xfrm>
                <a:custGeom>
                  <a:avLst/>
                  <a:gdLst>
                    <a:gd name="T0" fmla="*/ 0 w 23"/>
                    <a:gd name="T1" fmla="*/ 0 h 16"/>
                    <a:gd name="T2" fmla="*/ 11 w 23"/>
                    <a:gd name="T3" fmla="*/ 4 h 16"/>
                    <a:gd name="T4" fmla="*/ 22 w 23"/>
                    <a:gd name="T5" fmla="*/ 15 h 16"/>
                    <a:gd name="T6" fmla="*/ 0 w 23"/>
                    <a:gd name="T7" fmla="*/ 0 h 16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3" h="16">
                      <a:moveTo>
                        <a:pt x="0" y="0"/>
                      </a:moveTo>
                      <a:lnTo>
                        <a:pt x="11" y="4"/>
                      </a:lnTo>
                      <a:lnTo>
                        <a:pt x="22" y="15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676767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80" name="Freeform 65">
                  <a:extLst>
                    <a:ext uri="{FF2B5EF4-FFF2-40B4-BE49-F238E27FC236}">
                      <a16:creationId xmlns:a16="http://schemas.microsoft.com/office/drawing/2014/main" id="{16E6C16F-0F5C-4FEF-B3AC-9695783FDF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77" y="3685"/>
                  <a:ext cx="483" cy="59"/>
                </a:xfrm>
                <a:custGeom>
                  <a:avLst/>
                  <a:gdLst>
                    <a:gd name="T0" fmla="*/ 0 w 483"/>
                    <a:gd name="T1" fmla="*/ 58 h 59"/>
                    <a:gd name="T2" fmla="*/ 482 w 483"/>
                    <a:gd name="T3" fmla="*/ 58 h 59"/>
                    <a:gd name="T4" fmla="*/ 482 w 483"/>
                    <a:gd name="T5" fmla="*/ 0 h 59"/>
                    <a:gd name="T6" fmla="*/ 0 w 483"/>
                    <a:gd name="T7" fmla="*/ 0 h 59"/>
                    <a:gd name="T8" fmla="*/ 0 w 483"/>
                    <a:gd name="T9" fmla="*/ 58 h 59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0" t="0" r="r" b="b"/>
                  <a:pathLst>
                    <a:path w="483" h="59">
                      <a:moveTo>
                        <a:pt x="0" y="58"/>
                      </a:moveTo>
                      <a:lnTo>
                        <a:pt x="482" y="58"/>
                      </a:lnTo>
                      <a:lnTo>
                        <a:pt x="482" y="0"/>
                      </a:lnTo>
                      <a:lnTo>
                        <a:pt x="0" y="0"/>
                      </a:lnTo>
                      <a:lnTo>
                        <a:pt x="0" y="58"/>
                      </a:lnTo>
                    </a:path>
                  </a:pathLst>
                </a:custGeom>
                <a:solidFill>
                  <a:srgbClr val="33CC33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81" name="Freeform 66">
                  <a:extLst>
                    <a:ext uri="{FF2B5EF4-FFF2-40B4-BE49-F238E27FC236}">
                      <a16:creationId xmlns:a16="http://schemas.microsoft.com/office/drawing/2014/main" id="{13C67326-E92A-4176-9BDD-7E0FC766F7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9" y="3528"/>
                  <a:ext cx="78" cy="78"/>
                </a:xfrm>
                <a:custGeom>
                  <a:avLst/>
                  <a:gdLst>
                    <a:gd name="T0" fmla="*/ 0 w 78"/>
                    <a:gd name="T1" fmla="*/ 63 h 78"/>
                    <a:gd name="T2" fmla="*/ 3 w 78"/>
                    <a:gd name="T3" fmla="*/ 43 h 78"/>
                    <a:gd name="T4" fmla="*/ 44 w 78"/>
                    <a:gd name="T5" fmla="*/ 18 h 78"/>
                    <a:gd name="T6" fmla="*/ 50 w 78"/>
                    <a:gd name="T7" fmla="*/ 16 h 78"/>
                    <a:gd name="T8" fmla="*/ 71 w 78"/>
                    <a:gd name="T9" fmla="*/ 0 h 78"/>
                    <a:gd name="T10" fmla="*/ 71 w 78"/>
                    <a:gd name="T11" fmla="*/ 8 h 78"/>
                    <a:gd name="T12" fmla="*/ 72 w 78"/>
                    <a:gd name="T13" fmla="*/ 10 h 78"/>
                    <a:gd name="T14" fmla="*/ 77 w 78"/>
                    <a:gd name="T15" fmla="*/ 8 h 78"/>
                    <a:gd name="T16" fmla="*/ 74 w 78"/>
                    <a:gd name="T17" fmla="*/ 22 h 78"/>
                    <a:gd name="T18" fmla="*/ 51 w 78"/>
                    <a:gd name="T19" fmla="*/ 39 h 78"/>
                    <a:gd name="T20" fmla="*/ 51 w 78"/>
                    <a:gd name="T21" fmla="*/ 44 h 78"/>
                    <a:gd name="T22" fmla="*/ 49 w 78"/>
                    <a:gd name="T23" fmla="*/ 49 h 78"/>
                    <a:gd name="T24" fmla="*/ 49 w 78"/>
                    <a:gd name="T25" fmla="*/ 54 h 78"/>
                    <a:gd name="T26" fmla="*/ 43 w 78"/>
                    <a:gd name="T27" fmla="*/ 59 h 78"/>
                    <a:gd name="T28" fmla="*/ 43 w 78"/>
                    <a:gd name="T29" fmla="*/ 39 h 78"/>
                    <a:gd name="T30" fmla="*/ 27 w 78"/>
                    <a:gd name="T31" fmla="*/ 39 h 78"/>
                    <a:gd name="T32" fmla="*/ 27 w 78"/>
                    <a:gd name="T33" fmla="*/ 77 h 78"/>
                    <a:gd name="T34" fmla="*/ 23 w 78"/>
                    <a:gd name="T35" fmla="*/ 76 h 78"/>
                    <a:gd name="T36" fmla="*/ 18 w 78"/>
                    <a:gd name="T37" fmla="*/ 75 h 78"/>
                    <a:gd name="T38" fmla="*/ 16 w 78"/>
                    <a:gd name="T39" fmla="*/ 65 h 78"/>
                    <a:gd name="T40" fmla="*/ 4 w 78"/>
                    <a:gd name="T41" fmla="*/ 65 h 78"/>
                    <a:gd name="T42" fmla="*/ 0 w 78"/>
                    <a:gd name="T43" fmla="*/ 63 h 78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0" t="0" r="r" b="b"/>
                  <a:pathLst>
                    <a:path w="78" h="78">
                      <a:moveTo>
                        <a:pt x="0" y="63"/>
                      </a:moveTo>
                      <a:lnTo>
                        <a:pt x="3" y="43"/>
                      </a:lnTo>
                      <a:lnTo>
                        <a:pt x="44" y="18"/>
                      </a:lnTo>
                      <a:lnTo>
                        <a:pt x="50" y="16"/>
                      </a:lnTo>
                      <a:lnTo>
                        <a:pt x="71" y="0"/>
                      </a:lnTo>
                      <a:lnTo>
                        <a:pt x="71" y="8"/>
                      </a:lnTo>
                      <a:lnTo>
                        <a:pt x="72" y="10"/>
                      </a:lnTo>
                      <a:lnTo>
                        <a:pt x="77" y="8"/>
                      </a:lnTo>
                      <a:lnTo>
                        <a:pt x="74" y="22"/>
                      </a:lnTo>
                      <a:lnTo>
                        <a:pt x="51" y="39"/>
                      </a:lnTo>
                      <a:lnTo>
                        <a:pt x="51" y="44"/>
                      </a:lnTo>
                      <a:lnTo>
                        <a:pt x="49" y="49"/>
                      </a:lnTo>
                      <a:lnTo>
                        <a:pt x="49" y="54"/>
                      </a:lnTo>
                      <a:lnTo>
                        <a:pt x="43" y="59"/>
                      </a:lnTo>
                      <a:lnTo>
                        <a:pt x="43" y="39"/>
                      </a:lnTo>
                      <a:lnTo>
                        <a:pt x="27" y="39"/>
                      </a:lnTo>
                      <a:lnTo>
                        <a:pt x="27" y="77"/>
                      </a:lnTo>
                      <a:lnTo>
                        <a:pt x="23" y="76"/>
                      </a:lnTo>
                      <a:lnTo>
                        <a:pt x="18" y="75"/>
                      </a:lnTo>
                      <a:lnTo>
                        <a:pt x="16" y="65"/>
                      </a:lnTo>
                      <a:lnTo>
                        <a:pt x="4" y="65"/>
                      </a:lnTo>
                      <a:lnTo>
                        <a:pt x="0" y="63"/>
                      </a:lnTo>
                    </a:path>
                  </a:pathLst>
                </a:custGeom>
                <a:solidFill>
                  <a:srgbClr val="EFE8E8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82" name="Freeform 67">
                  <a:extLst>
                    <a:ext uri="{FF2B5EF4-FFF2-40B4-BE49-F238E27FC236}">
                      <a16:creationId xmlns:a16="http://schemas.microsoft.com/office/drawing/2014/main" id="{3A3603AE-91C6-4A5F-9FAF-CCC3A112C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79" y="3522"/>
                  <a:ext cx="78" cy="87"/>
                </a:xfrm>
                <a:custGeom>
                  <a:avLst/>
                  <a:gdLst>
                    <a:gd name="T0" fmla="*/ 0 w 78"/>
                    <a:gd name="T1" fmla="*/ 70 h 87"/>
                    <a:gd name="T2" fmla="*/ 3 w 78"/>
                    <a:gd name="T3" fmla="*/ 49 h 87"/>
                    <a:gd name="T4" fmla="*/ 18 w 78"/>
                    <a:gd name="T5" fmla="*/ 39 h 87"/>
                    <a:gd name="T6" fmla="*/ 22 w 78"/>
                    <a:gd name="T7" fmla="*/ 36 h 87"/>
                    <a:gd name="T8" fmla="*/ 45 w 78"/>
                    <a:gd name="T9" fmla="*/ 20 h 87"/>
                    <a:gd name="T10" fmla="*/ 74 w 78"/>
                    <a:gd name="T11" fmla="*/ 0 h 87"/>
                    <a:gd name="T12" fmla="*/ 74 w 78"/>
                    <a:gd name="T13" fmla="*/ 9 h 87"/>
                    <a:gd name="T14" fmla="*/ 74 w 78"/>
                    <a:gd name="T15" fmla="*/ 11 h 87"/>
                    <a:gd name="T16" fmla="*/ 77 w 78"/>
                    <a:gd name="T17" fmla="*/ 25 h 87"/>
                    <a:gd name="T18" fmla="*/ 53 w 78"/>
                    <a:gd name="T19" fmla="*/ 43 h 87"/>
                    <a:gd name="T20" fmla="*/ 53 w 78"/>
                    <a:gd name="T21" fmla="*/ 49 h 87"/>
                    <a:gd name="T22" fmla="*/ 50 w 78"/>
                    <a:gd name="T23" fmla="*/ 54 h 87"/>
                    <a:gd name="T24" fmla="*/ 51 w 78"/>
                    <a:gd name="T25" fmla="*/ 60 h 87"/>
                    <a:gd name="T26" fmla="*/ 44 w 78"/>
                    <a:gd name="T27" fmla="*/ 66 h 87"/>
                    <a:gd name="T28" fmla="*/ 44 w 78"/>
                    <a:gd name="T29" fmla="*/ 43 h 87"/>
                    <a:gd name="T30" fmla="*/ 28 w 78"/>
                    <a:gd name="T31" fmla="*/ 43 h 87"/>
                    <a:gd name="T32" fmla="*/ 28 w 78"/>
                    <a:gd name="T33" fmla="*/ 86 h 87"/>
                    <a:gd name="T34" fmla="*/ 19 w 78"/>
                    <a:gd name="T35" fmla="*/ 84 h 87"/>
                    <a:gd name="T36" fmla="*/ 16 w 78"/>
                    <a:gd name="T37" fmla="*/ 72 h 87"/>
                    <a:gd name="T38" fmla="*/ 4 w 78"/>
                    <a:gd name="T39" fmla="*/ 72 h 87"/>
                    <a:gd name="T40" fmla="*/ 0 w 78"/>
                    <a:gd name="T41" fmla="*/ 70 h 87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</a:gdLst>
                  <a:ahLst/>
                  <a:cxnLst>
                    <a:cxn ang="T42">
                      <a:pos x="T0" y="T1"/>
                    </a:cxn>
                    <a:cxn ang="T43">
                      <a:pos x="T2" y="T3"/>
                    </a:cxn>
                    <a:cxn ang="T44">
                      <a:pos x="T4" y="T5"/>
                    </a:cxn>
                    <a:cxn ang="T45">
                      <a:pos x="T6" y="T7"/>
                    </a:cxn>
                    <a:cxn ang="T46">
                      <a:pos x="T8" y="T9"/>
                    </a:cxn>
                    <a:cxn ang="T47">
                      <a:pos x="T10" y="T11"/>
                    </a:cxn>
                    <a:cxn ang="T48">
                      <a:pos x="T12" y="T13"/>
                    </a:cxn>
                    <a:cxn ang="T49">
                      <a:pos x="T14" y="T15"/>
                    </a:cxn>
                    <a:cxn ang="T50">
                      <a:pos x="T16" y="T17"/>
                    </a:cxn>
                    <a:cxn ang="T51">
                      <a:pos x="T18" y="T19"/>
                    </a:cxn>
                    <a:cxn ang="T52">
                      <a:pos x="T20" y="T21"/>
                    </a:cxn>
                    <a:cxn ang="T53">
                      <a:pos x="T22" y="T23"/>
                    </a:cxn>
                    <a:cxn ang="T54">
                      <a:pos x="T24" y="T25"/>
                    </a:cxn>
                    <a:cxn ang="T55">
                      <a:pos x="T26" y="T27"/>
                    </a:cxn>
                    <a:cxn ang="T56">
                      <a:pos x="T28" y="T29"/>
                    </a:cxn>
                    <a:cxn ang="T57">
                      <a:pos x="T30" y="T31"/>
                    </a:cxn>
                    <a:cxn ang="T58">
                      <a:pos x="T32" y="T33"/>
                    </a:cxn>
                    <a:cxn ang="T59">
                      <a:pos x="T34" y="T35"/>
                    </a:cxn>
                    <a:cxn ang="T60">
                      <a:pos x="T36" y="T37"/>
                    </a:cxn>
                    <a:cxn ang="T61">
                      <a:pos x="T38" y="T39"/>
                    </a:cxn>
                    <a:cxn ang="T62">
                      <a:pos x="T40" y="T41"/>
                    </a:cxn>
                  </a:cxnLst>
                  <a:rect l="0" t="0" r="r" b="b"/>
                  <a:pathLst>
                    <a:path w="78" h="87">
                      <a:moveTo>
                        <a:pt x="0" y="70"/>
                      </a:moveTo>
                      <a:lnTo>
                        <a:pt x="3" y="49"/>
                      </a:lnTo>
                      <a:lnTo>
                        <a:pt x="18" y="39"/>
                      </a:lnTo>
                      <a:lnTo>
                        <a:pt x="22" y="36"/>
                      </a:lnTo>
                      <a:lnTo>
                        <a:pt x="45" y="20"/>
                      </a:lnTo>
                      <a:lnTo>
                        <a:pt x="74" y="0"/>
                      </a:lnTo>
                      <a:lnTo>
                        <a:pt x="74" y="9"/>
                      </a:lnTo>
                      <a:lnTo>
                        <a:pt x="74" y="11"/>
                      </a:lnTo>
                      <a:lnTo>
                        <a:pt x="77" y="25"/>
                      </a:lnTo>
                      <a:lnTo>
                        <a:pt x="53" y="43"/>
                      </a:lnTo>
                      <a:lnTo>
                        <a:pt x="53" y="49"/>
                      </a:lnTo>
                      <a:lnTo>
                        <a:pt x="50" y="54"/>
                      </a:lnTo>
                      <a:lnTo>
                        <a:pt x="51" y="60"/>
                      </a:lnTo>
                      <a:lnTo>
                        <a:pt x="44" y="66"/>
                      </a:lnTo>
                      <a:lnTo>
                        <a:pt x="44" y="43"/>
                      </a:lnTo>
                      <a:lnTo>
                        <a:pt x="28" y="43"/>
                      </a:lnTo>
                      <a:lnTo>
                        <a:pt x="28" y="86"/>
                      </a:lnTo>
                      <a:lnTo>
                        <a:pt x="19" y="84"/>
                      </a:lnTo>
                      <a:lnTo>
                        <a:pt x="16" y="72"/>
                      </a:lnTo>
                      <a:lnTo>
                        <a:pt x="4" y="72"/>
                      </a:lnTo>
                      <a:lnTo>
                        <a:pt x="0" y="70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342083" name="Group 68">
                  <a:extLst>
                    <a:ext uri="{FF2B5EF4-FFF2-40B4-BE49-F238E27FC236}">
                      <a16:creationId xmlns:a16="http://schemas.microsoft.com/office/drawing/2014/main" id="{79C3F0D3-0615-4CAC-841A-26ECA474B20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1202" y="3630"/>
                  <a:ext cx="184" cy="54"/>
                  <a:chOff x="1202" y="3630"/>
                  <a:chExt cx="184" cy="54"/>
                </a:xfrm>
              </p:grpSpPr>
              <p:sp>
                <p:nvSpPr>
                  <p:cNvPr id="342084" name="Rectangle 69">
                    <a:extLst>
                      <a:ext uri="{FF2B5EF4-FFF2-40B4-BE49-F238E27FC236}">
                        <a16:creationId xmlns:a16="http://schemas.microsoft.com/office/drawing/2014/main" id="{FC4D7997-58EC-4085-9D31-6A71BA5DD1E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315" y="3630"/>
                    <a:ext cx="37" cy="31"/>
                  </a:xfrm>
                  <a:prstGeom prst="rect">
                    <a:avLst/>
                  </a:prstGeom>
                  <a:solidFill>
                    <a:srgbClr val="037C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2085" name="Rectangle 70">
                    <a:extLst>
                      <a:ext uri="{FF2B5EF4-FFF2-40B4-BE49-F238E27FC236}">
                        <a16:creationId xmlns:a16="http://schemas.microsoft.com/office/drawing/2014/main" id="{EABDAB86-5528-4E58-83F1-6F805E63B9B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202" y="3660"/>
                    <a:ext cx="184" cy="24"/>
                  </a:xfrm>
                  <a:prstGeom prst="rect">
                    <a:avLst/>
                  </a:prstGeom>
                  <a:solidFill>
                    <a:srgbClr val="037C03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eaLnBrk="1" hangingPunct="1"/>
                    <a:endParaRPr lang="en-US" altLang="en-US" sz="1800"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342086" name="Line 71">
                    <a:extLst>
                      <a:ext uri="{FF2B5EF4-FFF2-40B4-BE49-F238E27FC236}">
                        <a16:creationId xmlns:a16="http://schemas.microsoft.com/office/drawing/2014/main" id="{A345A34A-57F5-469D-8949-E571FCA1E8F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6" y="3684"/>
                    <a:ext cx="158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087" name="Line 72">
                    <a:extLst>
                      <a:ext uri="{FF2B5EF4-FFF2-40B4-BE49-F238E27FC236}">
                        <a16:creationId xmlns:a16="http://schemas.microsoft.com/office/drawing/2014/main" id="{6363BE51-92A8-4814-8D7E-8AE93580F1BD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6" y="3673"/>
                    <a:ext cx="158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088" name="Line 73">
                    <a:extLst>
                      <a:ext uri="{FF2B5EF4-FFF2-40B4-BE49-F238E27FC236}">
                        <a16:creationId xmlns:a16="http://schemas.microsoft.com/office/drawing/2014/main" id="{CC55F6B0-E7E1-451B-B6AD-CE55F86888A1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216" y="3662"/>
                    <a:ext cx="158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089" name="Line 74">
                    <a:extLst>
                      <a:ext uri="{FF2B5EF4-FFF2-40B4-BE49-F238E27FC236}">
                        <a16:creationId xmlns:a16="http://schemas.microsoft.com/office/drawing/2014/main" id="{4167FBA3-05BD-43E2-8DBA-40C450C3975A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29" y="3651"/>
                    <a:ext cx="11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090" name="Line 75">
                    <a:extLst>
                      <a:ext uri="{FF2B5EF4-FFF2-40B4-BE49-F238E27FC236}">
                        <a16:creationId xmlns:a16="http://schemas.microsoft.com/office/drawing/2014/main" id="{14D17F52-9CE1-43DE-854D-590B0CB48874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29" y="3642"/>
                    <a:ext cx="11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  <p:sp>
                <p:nvSpPr>
                  <p:cNvPr id="342091" name="Line 76">
                    <a:extLst>
                      <a:ext uri="{FF2B5EF4-FFF2-40B4-BE49-F238E27FC236}">
                        <a16:creationId xmlns:a16="http://schemas.microsoft.com/office/drawing/2014/main" id="{D47E788D-FD52-4A0A-92AA-380DAE516A45}"/>
                      </a:ext>
                    </a:extLst>
                  </p:cNvPr>
                  <p:cNvSpPr>
                    <a:spLocks noChangeShapeType="1"/>
                  </p:cNvSpPr>
                  <p:nvPr/>
                </p:nvSpPr>
                <p:spPr bwMode="auto">
                  <a:xfrm>
                    <a:off x="1329" y="3632"/>
                    <a:ext cx="11" cy="0"/>
                  </a:xfrm>
                  <a:prstGeom prst="line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  <a:ext uri="{91240B29-F687-4F45-9708-019B960494DF}">
                      <a14:hiddenLine xmlns:a14="http://schemas.microsoft.com/office/drawing/2010/main" w="12700">
                        <a:solidFill>
                          <a:schemeClr val="tx2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anchor="ctr"/>
                  <a:lstStyle/>
                  <a:p>
                    <a:endParaRPr lang="en-US"/>
                  </a:p>
                </p:txBody>
              </p:sp>
            </p:grpSp>
            <p:sp>
              <p:nvSpPr>
                <p:cNvPr id="342092" name="Freeform 77">
                  <a:extLst>
                    <a:ext uri="{FF2B5EF4-FFF2-40B4-BE49-F238E27FC236}">
                      <a16:creationId xmlns:a16="http://schemas.microsoft.com/office/drawing/2014/main" id="{3E75F201-2CE8-412D-A08A-8E71A1696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0" y="3571"/>
                  <a:ext cx="36" cy="15"/>
                </a:xfrm>
                <a:custGeom>
                  <a:avLst/>
                  <a:gdLst>
                    <a:gd name="T0" fmla="*/ 0 w 36"/>
                    <a:gd name="T1" fmla="*/ 0 h 15"/>
                    <a:gd name="T2" fmla="*/ 0 w 36"/>
                    <a:gd name="T3" fmla="*/ 14 h 15"/>
                    <a:gd name="T4" fmla="*/ 35 w 36"/>
                    <a:gd name="T5" fmla="*/ 14 h 15"/>
                    <a:gd name="T6" fmla="*/ 35 w 36"/>
                    <a:gd name="T7" fmla="*/ 1 h 15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6" h="15">
                      <a:moveTo>
                        <a:pt x="0" y="0"/>
                      </a:moveTo>
                      <a:lnTo>
                        <a:pt x="0" y="14"/>
                      </a:lnTo>
                      <a:lnTo>
                        <a:pt x="35" y="14"/>
                      </a:lnTo>
                      <a:lnTo>
                        <a:pt x="35" y="1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342093" name="Freeform 78">
                  <a:extLst>
                    <a:ext uri="{FF2B5EF4-FFF2-40B4-BE49-F238E27FC236}">
                      <a16:creationId xmlns:a16="http://schemas.microsoft.com/office/drawing/2014/main" id="{AAF095AF-1ED0-442B-A71C-715921DABD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0" y="3609"/>
                  <a:ext cx="36" cy="14"/>
                </a:xfrm>
                <a:custGeom>
                  <a:avLst/>
                  <a:gdLst>
                    <a:gd name="T0" fmla="*/ 0 w 36"/>
                    <a:gd name="T1" fmla="*/ 0 h 14"/>
                    <a:gd name="T2" fmla="*/ 0 w 36"/>
                    <a:gd name="T3" fmla="*/ 13 h 14"/>
                    <a:gd name="T4" fmla="*/ 35 w 36"/>
                    <a:gd name="T5" fmla="*/ 13 h 14"/>
                    <a:gd name="T6" fmla="*/ 35 w 36"/>
                    <a:gd name="T7" fmla="*/ 1 h 14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36" h="14">
                      <a:moveTo>
                        <a:pt x="0" y="0"/>
                      </a:moveTo>
                      <a:lnTo>
                        <a:pt x="0" y="13"/>
                      </a:lnTo>
                      <a:lnTo>
                        <a:pt x="35" y="13"/>
                      </a:lnTo>
                      <a:lnTo>
                        <a:pt x="35" y="1"/>
                      </a:lnTo>
                    </a:path>
                  </a:pathLst>
                </a:cu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 cap="rnd" cmpd="sng">
                      <a:solidFill>
                        <a:schemeClr val="tx2"/>
                      </a:solidFill>
                      <a:prstDash val="solid"/>
                      <a:round/>
                      <a:headEnd type="none" w="med" len="med"/>
                      <a:tailEnd type="none" w="med" len="med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pic>
            <p:nvPicPr>
              <p:cNvPr id="342094" name="Picture 79" descr="Picture31">
                <a:extLst>
                  <a:ext uri="{FF2B5EF4-FFF2-40B4-BE49-F238E27FC236}">
                    <a16:creationId xmlns:a16="http://schemas.microsoft.com/office/drawing/2014/main" id="{9F5C9FE1-EFFA-408E-B05B-35F1F54D6B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24" y="1584"/>
                <a:ext cx="1717" cy="133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42095" name="Text Box 80">
              <a:extLst>
                <a:ext uri="{FF2B5EF4-FFF2-40B4-BE49-F238E27FC236}">
                  <a16:creationId xmlns:a16="http://schemas.microsoft.com/office/drawing/2014/main" id="{9EBB9ED4-C055-4561-9FFA-19F6944DD49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12" y="2160"/>
              <a:ext cx="838" cy="253"/>
            </a:xfrm>
            <a:prstGeom prst="rect">
              <a:avLst/>
            </a:prstGeom>
            <a:gradFill rotWithShape="1">
              <a:gsLst>
                <a:gs pos="0">
                  <a:srgbClr val="FFFFFF"/>
                </a:gs>
                <a:gs pos="100000">
                  <a:srgbClr val="CCFF66"/>
                </a:gs>
              </a:gsLst>
              <a:lin ang="0" scaled="1"/>
            </a:gradFill>
            <a:ln>
              <a:noFill/>
            </a:ln>
            <a:effectLst>
              <a:outerShdw dist="107763" dir="18900000" algn="ctr" rotWithShape="0">
                <a:schemeClr val="bg2"/>
              </a:out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defTabSz="7620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defTabSz="762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ct val="90000"/>
                </a:lnSpc>
              </a:pPr>
              <a:r>
                <a:rPr lang="en-US" altLang="en-US" sz="1400" b="1">
                  <a:solidFill>
                    <a:srgbClr val="000000"/>
                  </a:solidFill>
                  <a:cs typeface="Arial" panose="020B0604020202020204" pitchFamily="34" charset="0"/>
                </a:rPr>
                <a:t>4.  Đặt giữ thiết bị</a:t>
              </a:r>
              <a:endParaRPr lang="en-GB" altLang="en-US" sz="1400" b="1">
                <a:solidFill>
                  <a:srgbClr val="000000"/>
                </a:solidFill>
                <a:cs typeface="Arial" panose="020B0604020202020204" pitchFamily="34" charset="0"/>
              </a:endParaRP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6760B19-E65A-4CD7-AAE2-076543C575E1}"/>
              </a:ext>
            </a:extLst>
          </p:cNvPr>
          <p:cNvSpPr txBox="1">
            <a:spLocks noGrp="1"/>
          </p:cNvSpPr>
          <p:nvPr/>
        </p:nvSpPr>
        <p:spPr bwMode="auto">
          <a:xfrm>
            <a:off x="3124200" y="6407679"/>
            <a:ext cx="2895600" cy="31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0" hangingPunct="0">
              <a:defRPr/>
            </a:pPr>
            <a:r>
              <a:rPr lang="en-US" sz="1400" dirty="0" err="1"/>
              <a:t>Tài</a:t>
            </a:r>
            <a:r>
              <a:rPr lang="en-US" sz="1400" dirty="0"/>
              <a:t> </a:t>
            </a:r>
            <a:r>
              <a:rPr lang="en-US" sz="1400" dirty="0" err="1"/>
              <a:t>liệu</a:t>
            </a:r>
            <a:r>
              <a:rPr lang="en-US" sz="1400" dirty="0"/>
              <a:t> </a:t>
            </a:r>
            <a:r>
              <a:rPr lang="en-US" sz="1400" dirty="0" err="1"/>
              <a:t>nội</a:t>
            </a:r>
            <a:r>
              <a:rPr lang="en-US" sz="1400" dirty="0"/>
              <a:t> </a:t>
            </a:r>
            <a:r>
              <a:rPr lang="en-US" sz="1400" dirty="0" err="1"/>
              <a:t>bộ</a:t>
            </a:r>
            <a:endParaRPr lang="en-US" sz="140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626B334-654C-431F-BC60-39FE1722FCB8}"/>
              </a:ext>
            </a:extLst>
          </p:cNvPr>
          <p:cNvSpPr txBox="1">
            <a:spLocks noGrp="1"/>
          </p:cNvSpPr>
          <p:nvPr/>
        </p:nvSpPr>
        <p:spPr bwMode="auto">
          <a:xfrm>
            <a:off x="8153400" y="6409007"/>
            <a:ext cx="381000" cy="31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fld id="{6B0500D0-928E-41CF-8D34-53DC9BF788B2}" type="slidenum">
              <a:rPr lang="en-US" altLang="en-US" sz="1400">
                <a:cs typeface="Arial" panose="020B0604020202020204" pitchFamily="34" charset="0"/>
              </a:rPr>
              <a:pPr algn="r"/>
              <a:t>11</a:t>
            </a:fld>
            <a:endParaRPr lang="en-US" altLang="en-US" sz="1400" dirty="0"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itle 194"/>
          <p:cNvSpPr>
            <a:spLocks noGrp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 altLang="en-US" sz="2800" dirty="0"/>
              <a:t>N</a:t>
            </a:r>
            <a:r>
              <a:rPr lang="vi-VN" altLang="en-US" sz="2800" dirty="0"/>
              <a:t>ghiệp </a:t>
            </a:r>
            <a:r>
              <a:rPr lang="en-US" altLang="en-US" sz="2800" dirty="0"/>
              <a:t>V</a:t>
            </a:r>
            <a:r>
              <a:rPr lang="vi-VN" altLang="en-US" sz="2800" dirty="0"/>
              <a:t>ụ </a:t>
            </a:r>
            <a:r>
              <a:rPr lang="en-US" altLang="en-US" sz="2800" dirty="0" err="1"/>
              <a:t>Sản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xuất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phân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quan</a:t>
            </a: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/>
              <a:t>2015. Deloitte Consulting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12</a:t>
            </a:fld>
            <a:endParaRPr lang="en-GB" dirty="0"/>
          </a:p>
        </p:txBody>
      </p:sp>
      <p:sp>
        <p:nvSpPr>
          <p:cNvPr id="8" name="Text Box 649"/>
          <p:cNvSpPr txBox="1">
            <a:spLocks noChangeArrowheads="1"/>
          </p:cNvSpPr>
          <p:nvPr/>
        </p:nvSpPr>
        <p:spPr bwMode="auto">
          <a:xfrm>
            <a:off x="7785101" y="3416300"/>
            <a:ext cx="1358900" cy="514253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</p:spPr>
        <p:txBody>
          <a:bodyPr wrap="square" lIns="54000" tIns="10800" rIns="54000" bIns="10800">
            <a:spAutoFit/>
          </a:bodyPr>
          <a:lstStyle/>
          <a:p>
            <a:pPr defTabSz="354013"/>
            <a:r>
              <a:rPr lang="en-US" sz="1600" b="1" dirty="0">
                <a:solidFill>
                  <a:schemeClr val="bg2"/>
                </a:solidFill>
              </a:rPr>
              <a:t>Enterprise </a:t>
            </a:r>
            <a:r>
              <a:rPr lang="en-US" sz="1600" b="1" dirty="0"/>
              <a:t>Controlling</a:t>
            </a:r>
          </a:p>
        </p:txBody>
      </p:sp>
      <p:grpSp>
        <p:nvGrpSpPr>
          <p:cNvPr id="9" name="Group 3"/>
          <p:cNvGrpSpPr>
            <a:grpSpLocks/>
          </p:cNvGrpSpPr>
          <p:nvPr/>
        </p:nvGrpSpPr>
        <p:grpSpPr bwMode="auto">
          <a:xfrm>
            <a:off x="2255838" y="4505325"/>
            <a:ext cx="5127625" cy="381000"/>
            <a:chOff x="1398" y="3067"/>
            <a:chExt cx="3230" cy="240"/>
          </a:xfrm>
        </p:grpSpPr>
        <p:sp>
          <p:nvSpPr>
            <p:cNvPr id="10" name="Freeform 4"/>
            <p:cNvSpPr>
              <a:spLocks/>
            </p:cNvSpPr>
            <p:nvPr/>
          </p:nvSpPr>
          <p:spPr bwMode="auto">
            <a:xfrm>
              <a:off x="1398" y="3067"/>
              <a:ext cx="3230" cy="24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3163" y="240"/>
                </a:cxn>
                <a:cxn ang="0">
                  <a:pos x="3230" y="181"/>
                </a:cxn>
                <a:cxn ang="0">
                  <a:pos x="3230" y="0"/>
                </a:cxn>
                <a:cxn ang="0">
                  <a:pos x="67" y="0"/>
                </a:cxn>
              </a:cxnLst>
              <a:rect l="0" t="0" r="r" b="b"/>
              <a:pathLst>
                <a:path w="3230" h="240">
                  <a:moveTo>
                    <a:pt x="67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3163" y="240"/>
                  </a:lnTo>
                  <a:lnTo>
                    <a:pt x="3230" y="181"/>
                  </a:lnTo>
                  <a:lnTo>
                    <a:pt x="3230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" name="Freeform 5"/>
            <p:cNvSpPr>
              <a:spLocks/>
            </p:cNvSpPr>
            <p:nvPr/>
          </p:nvSpPr>
          <p:spPr bwMode="auto">
            <a:xfrm>
              <a:off x="1398" y="3067"/>
              <a:ext cx="3230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3163" y="59"/>
                </a:cxn>
                <a:cxn ang="0">
                  <a:pos x="3230" y="0"/>
                </a:cxn>
                <a:cxn ang="0">
                  <a:pos x="67" y="0"/>
                </a:cxn>
                <a:cxn ang="0">
                  <a:pos x="0" y="59"/>
                </a:cxn>
              </a:cxnLst>
              <a:rect l="0" t="0" r="r" b="b"/>
              <a:pathLst>
                <a:path w="3230" h="59">
                  <a:moveTo>
                    <a:pt x="0" y="59"/>
                  </a:moveTo>
                  <a:lnTo>
                    <a:pt x="3163" y="59"/>
                  </a:lnTo>
                  <a:lnTo>
                    <a:pt x="3230" y="0"/>
                  </a:lnTo>
                  <a:lnTo>
                    <a:pt x="67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4561" y="3067"/>
              <a:ext cx="67" cy="24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67" y="0"/>
                </a:cxn>
                <a:cxn ang="0">
                  <a:pos x="67" y="181"/>
                </a:cxn>
                <a:cxn ang="0">
                  <a:pos x="0" y="240"/>
                </a:cxn>
                <a:cxn ang="0">
                  <a:pos x="0" y="59"/>
                </a:cxn>
              </a:cxnLst>
              <a:rect l="0" t="0" r="r" b="b"/>
              <a:pathLst>
                <a:path w="67" h="240">
                  <a:moveTo>
                    <a:pt x="0" y="59"/>
                  </a:moveTo>
                  <a:lnTo>
                    <a:pt x="67" y="0"/>
                  </a:lnTo>
                  <a:lnTo>
                    <a:pt x="67" y="181"/>
                  </a:lnTo>
                  <a:lnTo>
                    <a:pt x="0" y="24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7575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398" y="3067"/>
              <a:ext cx="3230" cy="24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3163" y="240"/>
                </a:cxn>
                <a:cxn ang="0">
                  <a:pos x="3230" y="181"/>
                </a:cxn>
                <a:cxn ang="0">
                  <a:pos x="3230" y="0"/>
                </a:cxn>
                <a:cxn ang="0">
                  <a:pos x="67" y="0"/>
                </a:cxn>
              </a:cxnLst>
              <a:rect l="0" t="0" r="r" b="b"/>
              <a:pathLst>
                <a:path w="3230" h="240">
                  <a:moveTo>
                    <a:pt x="67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3163" y="240"/>
                  </a:lnTo>
                  <a:lnTo>
                    <a:pt x="3230" y="181"/>
                  </a:lnTo>
                  <a:lnTo>
                    <a:pt x="3230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398" y="3067"/>
              <a:ext cx="3230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3163" y="59"/>
                </a:cxn>
                <a:cxn ang="0">
                  <a:pos x="3230" y="0"/>
                </a:cxn>
              </a:cxnLst>
              <a:rect l="0" t="0" r="r" b="b"/>
              <a:pathLst>
                <a:path w="3230" h="59">
                  <a:moveTo>
                    <a:pt x="0" y="59"/>
                  </a:moveTo>
                  <a:lnTo>
                    <a:pt x="3163" y="59"/>
                  </a:lnTo>
                  <a:lnTo>
                    <a:pt x="3230" y="0"/>
                  </a:lnTo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Line 9"/>
            <p:cNvSpPr>
              <a:spLocks noChangeShapeType="1"/>
            </p:cNvSpPr>
            <p:nvPr/>
          </p:nvSpPr>
          <p:spPr bwMode="auto">
            <a:xfrm>
              <a:off x="4561" y="3126"/>
              <a:ext cx="1" cy="181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4002088" y="4591050"/>
            <a:ext cx="9302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2266950" y="4651375"/>
            <a:ext cx="495617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Capacity Planning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18" name="Group 12"/>
          <p:cNvGrpSpPr>
            <a:grpSpLocks/>
          </p:cNvGrpSpPr>
          <p:nvPr/>
        </p:nvGrpSpPr>
        <p:grpSpPr bwMode="auto">
          <a:xfrm>
            <a:off x="4238625" y="3973513"/>
            <a:ext cx="2530475" cy="382587"/>
            <a:chOff x="2647" y="2732"/>
            <a:chExt cx="1594" cy="241"/>
          </a:xfrm>
        </p:grpSpPr>
        <p:sp>
          <p:nvSpPr>
            <p:cNvPr id="19" name="Freeform 13"/>
            <p:cNvSpPr>
              <a:spLocks/>
            </p:cNvSpPr>
            <p:nvPr/>
          </p:nvSpPr>
          <p:spPr bwMode="auto">
            <a:xfrm>
              <a:off x="2647" y="2732"/>
              <a:ext cx="1594" cy="241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60"/>
                </a:cxn>
                <a:cxn ang="0">
                  <a:pos x="0" y="241"/>
                </a:cxn>
                <a:cxn ang="0">
                  <a:pos x="1526" y="241"/>
                </a:cxn>
                <a:cxn ang="0">
                  <a:pos x="1594" y="181"/>
                </a:cxn>
                <a:cxn ang="0">
                  <a:pos x="1594" y="0"/>
                </a:cxn>
                <a:cxn ang="0">
                  <a:pos x="67" y="0"/>
                </a:cxn>
              </a:cxnLst>
              <a:rect l="0" t="0" r="r" b="b"/>
              <a:pathLst>
                <a:path w="1594" h="241">
                  <a:moveTo>
                    <a:pt x="67" y="0"/>
                  </a:moveTo>
                  <a:lnTo>
                    <a:pt x="0" y="60"/>
                  </a:lnTo>
                  <a:lnTo>
                    <a:pt x="0" y="241"/>
                  </a:lnTo>
                  <a:lnTo>
                    <a:pt x="1526" y="241"/>
                  </a:lnTo>
                  <a:lnTo>
                    <a:pt x="1594" y="181"/>
                  </a:lnTo>
                  <a:lnTo>
                    <a:pt x="159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4"/>
            <p:cNvSpPr>
              <a:spLocks/>
            </p:cNvSpPr>
            <p:nvPr/>
          </p:nvSpPr>
          <p:spPr bwMode="auto">
            <a:xfrm>
              <a:off x="2647" y="2732"/>
              <a:ext cx="1594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526" y="60"/>
                </a:cxn>
                <a:cxn ang="0">
                  <a:pos x="1594" y="0"/>
                </a:cxn>
                <a:cxn ang="0">
                  <a:pos x="67" y="0"/>
                </a:cxn>
                <a:cxn ang="0">
                  <a:pos x="0" y="60"/>
                </a:cxn>
              </a:cxnLst>
              <a:rect l="0" t="0" r="r" b="b"/>
              <a:pathLst>
                <a:path w="1594" h="60">
                  <a:moveTo>
                    <a:pt x="0" y="60"/>
                  </a:moveTo>
                  <a:lnTo>
                    <a:pt x="1526" y="60"/>
                  </a:lnTo>
                  <a:lnTo>
                    <a:pt x="1594" y="0"/>
                  </a:lnTo>
                  <a:lnTo>
                    <a:pt x="67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4173" y="2732"/>
              <a:ext cx="68" cy="241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68" y="0"/>
                </a:cxn>
                <a:cxn ang="0">
                  <a:pos x="68" y="181"/>
                </a:cxn>
                <a:cxn ang="0">
                  <a:pos x="0" y="241"/>
                </a:cxn>
                <a:cxn ang="0">
                  <a:pos x="0" y="60"/>
                </a:cxn>
              </a:cxnLst>
              <a:rect l="0" t="0" r="r" b="b"/>
              <a:pathLst>
                <a:path w="68" h="241">
                  <a:moveTo>
                    <a:pt x="0" y="60"/>
                  </a:moveTo>
                  <a:lnTo>
                    <a:pt x="68" y="0"/>
                  </a:lnTo>
                  <a:lnTo>
                    <a:pt x="68" y="181"/>
                  </a:lnTo>
                  <a:lnTo>
                    <a:pt x="0" y="24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7575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6"/>
            <p:cNvSpPr>
              <a:spLocks/>
            </p:cNvSpPr>
            <p:nvPr/>
          </p:nvSpPr>
          <p:spPr bwMode="auto">
            <a:xfrm>
              <a:off x="2647" y="2732"/>
              <a:ext cx="1594" cy="241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60"/>
                </a:cxn>
                <a:cxn ang="0">
                  <a:pos x="0" y="241"/>
                </a:cxn>
                <a:cxn ang="0">
                  <a:pos x="1526" y="241"/>
                </a:cxn>
                <a:cxn ang="0">
                  <a:pos x="1594" y="181"/>
                </a:cxn>
                <a:cxn ang="0">
                  <a:pos x="1594" y="0"/>
                </a:cxn>
                <a:cxn ang="0">
                  <a:pos x="67" y="0"/>
                </a:cxn>
              </a:cxnLst>
              <a:rect l="0" t="0" r="r" b="b"/>
              <a:pathLst>
                <a:path w="1594" h="241">
                  <a:moveTo>
                    <a:pt x="67" y="0"/>
                  </a:moveTo>
                  <a:lnTo>
                    <a:pt x="0" y="60"/>
                  </a:lnTo>
                  <a:lnTo>
                    <a:pt x="0" y="241"/>
                  </a:lnTo>
                  <a:lnTo>
                    <a:pt x="1526" y="241"/>
                  </a:lnTo>
                  <a:lnTo>
                    <a:pt x="1594" y="181"/>
                  </a:lnTo>
                  <a:lnTo>
                    <a:pt x="1594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7"/>
            <p:cNvSpPr>
              <a:spLocks/>
            </p:cNvSpPr>
            <p:nvPr/>
          </p:nvSpPr>
          <p:spPr bwMode="auto">
            <a:xfrm>
              <a:off x="2647" y="2732"/>
              <a:ext cx="1594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526" y="60"/>
                </a:cxn>
                <a:cxn ang="0">
                  <a:pos x="1594" y="0"/>
                </a:cxn>
              </a:cxnLst>
              <a:rect l="0" t="0" r="r" b="b"/>
              <a:pathLst>
                <a:path w="1594" h="60">
                  <a:moveTo>
                    <a:pt x="0" y="60"/>
                  </a:moveTo>
                  <a:lnTo>
                    <a:pt x="1526" y="60"/>
                  </a:lnTo>
                  <a:lnTo>
                    <a:pt x="1594" y="0"/>
                  </a:lnTo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8"/>
            <p:cNvSpPr>
              <a:spLocks noChangeShapeType="1"/>
            </p:cNvSpPr>
            <p:nvPr/>
          </p:nvSpPr>
          <p:spPr bwMode="auto">
            <a:xfrm>
              <a:off x="4173" y="2792"/>
              <a:ext cx="1" cy="181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5" name="Rectangle 19"/>
          <p:cNvSpPr>
            <a:spLocks noChangeArrowheads="1"/>
          </p:cNvSpPr>
          <p:nvPr/>
        </p:nvSpPr>
        <p:spPr bwMode="auto">
          <a:xfrm>
            <a:off x="5043488" y="4059238"/>
            <a:ext cx="990600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6" name="Rectangle 20"/>
          <p:cNvSpPr>
            <a:spLocks noChangeArrowheads="1"/>
          </p:cNvSpPr>
          <p:nvPr/>
        </p:nvSpPr>
        <p:spPr bwMode="auto">
          <a:xfrm>
            <a:off x="4943475" y="4110038"/>
            <a:ext cx="74612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Inventory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27" name="Group 21"/>
          <p:cNvGrpSpPr>
            <a:grpSpLocks/>
          </p:cNvGrpSpPr>
          <p:nvPr/>
        </p:nvGrpSpPr>
        <p:grpSpPr bwMode="auto">
          <a:xfrm>
            <a:off x="6607175" y="3973513"/>
            <a:ext cx="1731963" cy="382587"/>
            <a:chOff x="4139" y="2732"/>
            <a:chExt cx="1091" cy="241"/>
          </a:xfrm>
        </p:grpSpPr>
        <p:sp>
          <p:nvSpPr>
            <p:cNvPr id="28" name="Freeform 22"/>
            <p:cNvSpPr>
              <a:spLocks/>
            </p:cNvSpPr>
            <p:nvPr/>
          </p:nvSpPr>
          <p:spPr bwMode="auto">
            <a:xfrm>
              <a:off x="4139" y="2732"/>
              <a:ext cx="1091" cy="241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0" y="60"/>
                </a:cxn>
                <a:cxn ang="0">
                  <a:pos x="0" y="241"/>
                </a:cxn>
                <a:cxn ang="0">
                  <a:pos x="1023" y="241"/>
                </a:cxn>
                <a:cxn ang="0">
                  <a:pos x="1091" y="181"/>
                </a:cxn>
                <a:cxn ang="0">
                  <a:pos x="1091" y="0"/>
                </a:cxn>
                <a:cxn ang="0">
                  <a:pos x="65" y="0"/>
                </a:cxn>
              </a:cxnLst>
              <a:rect l="0" t="0" r="r" b="b"/>
              <a:pathLst>
                <a:path w="1091" h="241">
                  <a:moveTo>
                    <a:pt x="65" y="0"/>
                  </a:moveTo>
                  <a:lnTo>
                    <a:pt x="0" y="60"/>
                  </a:lnTo>
                  <a:lnTo>
                    <a:pt x="0" y="241"/>
                  </a:lnTo>
                  <a:lnTo>
                    <a:pt x="1023" y="241"/>
                  </a:lnTo>
                  <a:lnTo>
                    <a:pt x="1091" y="181"/>
                  </a:lnTo>
                  <a:lnTo>
                    <a:pt x="1091" y="0"/>
                  </a:lnTo>
                  <a:lnTo>
                    <a:pt x="65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Freeform 23"/>
            <p:cNvSpPr>
              <a:spLocks/>
            </p:cNvSpPr>
            <p:nvPr/>
          </p:nvSpPr>
          <p:spPr bwMode="auto">
            <a:xfrm>
              <a:off x="4139" y="2732"/>
              <a:ext cx="1091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023" y="60"/>
                </a:cxn>
                <a:cxn ang="0">
                  <a:pos x="1091" y="0"/>
                </a:cxn>
                <a:cxn ang="0">
                  <a:pos x="65" y="0"/>
                </a:cxn>
                <a:cxn ang="0">
                  <a:pos x="0" y="60"/>
                </a:cxn>
              </a:cxnLst>
              <a:rect l="0" t="0" r="r" b="b"/>
              <a:pathLst>
                <a:path w="1091" h="60">
                  <a:moveTo>
                    <a:pt x="0" y="60"/>
                  </a:moveTo>
                  <a:lnTo>
                    <a:pt x="1023" y="60"/>
                  </a:lnTo>
                  <a:lnTo>
                    <a:pt x="1091" y="0"/>
                  </a:lnTo>
                  <a:lnTo>
                    <a:pt x="65" y="0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4"/>
            <p:cNvSpPr>
              <a:spLocks/>
            </p:cNvSpPr>
            <p:nvPr/>
          </p:nvSpPr>
          <p:spPr bwMode="auto">
            <a:xfrm>
              <a:off x="5162" y="2732"/>
              <a:ext cx="68" cy="241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68" y="0"/>
                </a:cxn>
                <a:cxn ang="0">
                  <a:pos x="68" y="181"/>
                </a:cxn>
                <a:cxn ang="0">
                  <a:pos x="0" y="241"/>
                </a:cxn>
                <a:cxn ang="0">
                  <a:pos x="0" y="60"/>
                </a:cxn>
              </a:cxnLst>
              <a:rect l="0" t="0" r="r" b="b"/>
              <a:pathLst>
                <a:path w="68" h="241">
                  <a:moveTo>
                    <a:pt x="0" y="60"/>
                  </a:moveTo>
                  <a:lnTo>
                    <a:pt x="68" y="0"/>
                  </a:lnTo>
                  <a:lnTo>
                    <a:pt x="68" y="181"/>
                  </a:lnTo>
                  <a:lnTo>
                    <a:pt x="0" y="241"/>
                  </a:lnTo>
                  <a:lnTo>
                    <a:pt x="0" y="60"/>
                  </a:lnTo>
                  <a:close/>
                </a:path>
              </a:pathLst>
            </a:custGeom>
            <a:solidFill>
              <a:srgbClr val="7575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5"/>
            <p:cNvSpPr>
              <a:spLocks/>
            </p:cNvSpPr>
            <p:nvPr/>
          </p:nvSpPr>
          <p:spPr bwMode="auto">
            <a:xfrm>
              <a:off x="4139" y="2732"/>
              <a:ext cx="1091" cy="241"/>
            </a:xfrm>
            <a:custGeom>
              <a:avLst/>
              <a:gdLst/>
              <a:ahLst/>
              <a:cxnLst>
                <a:cxn ang="0">
                  <a:pos x="65" y="0"/>
                </a:cxn>
                <a:cxn ang="0">
                  <a:pos x="0" y="60"/>
                </a:cxn>
                <a:cxn ang="0">
                  <a:pos x="0" y="241"/>
                </a:cxn>
                <a:cxn ang="0">
                  <a:pos x="1023" y="241"/>
                </a:cxn>
                <a:cxn ang="0">
                  <a:pos x="1091" y="181"/>
                </a:cxn>
                <a:cxn ang="0">
                  <a:pos x="1091" y="0"/>
                </a:cxn>
                <a:cxn ang="0">
                  <a:pos x="65" y="0"/>
                </a:cxn>
              </a:cxnLst>
              <a:rect l="0" t="0" r="r" b="b"/>
              <a:pathLst>
                <a:path w="1091" h="241">
                  <a:moveTo>
                    <a:pt x="65" y="0"/>
                  </a:moveTo>
                  <a:lnTo>
                    <a:pt x="0" y="60"/>
                  </a:lnTo>
                  <a:lnTo>
                    <a:pt x="0" y="241"/>
                  </a:lnTo>
                  <a:lnTo>
                    <a:pt x="1023" y="241"/>
                  </a:lnTo>
                  <a:lnTo>
                    <a:pt x="1091" y="181"/>
                  </a:lnTo>
                  <a:lnTo>
                    <a:pt x="1091" y="0"/>
                  </a:lnTo>
                  <a:lnTo>
                    <a:pt x="65" y="0"/>
                  </a:lnTo>
                  <a:close/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6"/>
            <p:cNvSpPr>
              <a:spLocks/>
            </p:cNvSpPr>
            <p:nvPr/>
          </p:nvSpPr>
          <p:spPr bwMode="auto">
            <a:xfrm>
              <a:off x="4139" y="2732"/>
              <a:ext cx="1091" cy="60"/>
            </a:xfrm>
            <a:custGeom>
              <a:avLst/>
              <a:gdLst/>
              <a:ahLst/>
              <a:cxnLst>
                <a:cxn ang="0">
                  <a:pos x="0" y="60"/>
                </a:cxn>
                <a:cxn ang="0">
                  <a:pos x="1023" y="60"/>
                </a:cxn>
                <a:cxn ang="0">
                  <a:pos x="1091" y="0"/>
                </a:cxn>
              </a:cxnLst>
              <a:rect l="0" t="0" r="r" b="b"/>
              <a:pathLst>
                <a:path w="1091" h="60">
                  <a:moveTo>
                    <a:pt x="0" y="60"/>
                  </a:moveTo>
                  <a:lnTo>
                    <a:pt x="1023" y="60"/>
                  </a:lnTo>
                  <a:lnTo>
                    <a:pt x="1091" y="0"/>
                  </a:lnTo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Line 27"/>
            <p:cNvSpPr>
              <a:spLocks noChangeShapeType="1"/>
            </p:cNvSpPr>
            <p:nvPr/>
          </p:nvSpPr>
          <p:spPr bwMode="auto">
            <a:xfrm>
              <a:off x="5162" y="2792"/>
              <a:ext cx="1" cy="181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4" name="Rectangle 28"/>
          <p:cNvSpPr>
            <a:spLocks noChangeArrowheads="1"/>
          </p:cNvSpPr>
          <p:nvPr/>
        </p:nvSpPr>
        <p:spPr bwMode="auto">
          <a:xfrm>
            <a:off x="6996113" y="4059238"/>
            <a:ext cx="84613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35" name="Rectangle 29"/>
          <p:cNvSpPr>
            <a:spLocks noChangeArrowheads="1"/>
          </p:cNvSpPr>
          <p:nvPr/>
        </p:nvSpPr>
        <p:spPr bwMode="auto">
          <a:xfrm>
            <a:off x="7142163" y="4117975"/>
            <a:ext cx="61753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Costing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36" name="Group 30"/>
          <p:cNvGrpSpPr>
            <a:grpSpLocks/>
          </p:cNvGrpSpPr>
          <p:nvPr/>
        </p:nvGrpSpPr>
        <p:grpSpPr bwMode="auto">
          <a:xfrm>
            <a:off x="639763" y="5065713"/>
            <a:ext cx="7920037" cy="354012"/>
            <a:chOff x="380" y="3420"/>
            <a:chExt cx="4989" cy="223"/>
          </a:xfrm>
        </p:grpSpPr>
        <p:sp>
          <p:nvSpPr>
            <p:cNvPr id="37" name="Freeform 31"/>
            <p:cNvSpPr>
              <a:spLocks/>
            </p:cNvSpPr>
            <p:nvPr/>
          </p:nvSpPr>
          <p:spPr bwMode="auto">
            <a:xfrm>
              <a:off x="380" y="3420"/>
              <a:ext cx="4989" cy="223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0" y="56"/>
                </a:cxn>
                <a:cxn ang="0">
                  <a:pos x="0" y="223"/>
                </a:cxn>
                <a:cxn ang="0">
                  <a:pos x="4927" y="223"/>
                </a:cxn>
                <a:cxn ang="0">
                  <a:pos x="4989" y="167"/>
                </a:cxn>
                <a:cxn ang="0">
                  <a:pos x="4989" y="0"/>
                </a:cxn>
                <a:cxn ang="0">
                  <a:pos x="61" y="0"/>
                </a:cxn>
              </a:cxnLst>
              <a:rect l="0" t="0" r="r" b="b"/>
              <a:pathLst>
                <a:path w="4989" h="223">
                  <a:moveTo>
                    <a:pt x="61" y="0"/>
                  </a:moveTo>
                  <a:lnTo>
                    <a:pt x="0" y="56"/>
                  </a:lnTo>
                  <a:lnTo>
                    <a:pt x="0" y="223"/>
                  </a:lnTo>
                  <a:lnTo>
                    <a:pt x="4927" y="223"/>
                  </a:lnTo>
                  <a:lnTo>
                    <a:pt x="4989" y="167"/>
                  </a:lnTo>
                  <a:lnTo>
                    <a:pt x="4989" y="0"/>
                  </a:lnTo>
                  <a:lnTo>
                    <a:pt x="61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380" y="3420"/>
              <a:ext cx="4989" cy="56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4927" y="56"/>
                </a:cxn>
                <a:cxn ang="0">
                  <a:pos x="4989" y="0"/>
                </a:cxn>
                <a:cxn ang="0">
                  <a:pos x="61" y="0"/>
                </a:cxn>
                <a:cxn ang="0">
                  <a:pos x="0" y="56"/>
                </a:cxn>
              </a:cxnLst>
              <a:rect l="0" t="0" r="r" b="b"/>
              <a:pathLst>
                <a:path w="4989" h="56">
                  <a:moveTo>
                    <a:pt x="0" y="56"/>
                  </a:moveTo>
                  <a:lnTo>
                    <a:pt x="4927" y="56"/>
                  </a:lnTo>
                  <a:lnTo>
                    <a:pt x="4989" y="0"/>
                  </a:lnTo>
                  <a:lnTo>
                    <a:pt x="61" y="0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3"/>
            <p:cNvSpPr>
              <a:spLocks/>
            </p:cNvSpPr>
            <p:nvPr/>
          </p:nvSpPr>
          <p:spPr bwMode="auto">
            <a:xfrm>
              <a:off x="5307" y="3420"/>
              <a:ext cx="62" cy="223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62" y="0"/>
                </a:cxn>
                <a:cxn ang="0">
                  <a:pos x="62" y="167"/>
                </a:cxn>
                <a:cxn ang="0">
                  <a:pos x="0" y="223"/>
                </a:cxn>
                <a:cxn ang="0">
                  <a:pos x="0" y="56"/>
                </a:cxn>
              </a:cxnLst>
              <a:rect l="0" t="0" r="r" b="b"/>
              <a:pathLst>
                <a:path w="62" h="223">
                  <a:moveTo>
                    <a:pt x="0" y="56"/>
                  </a:moveTo>
                  <a:lnTo>
                    <a:pt x="62" y="0"/>
                  </a:lnTo>
                  <a:lnTo>
                    <a:pt x="62" y="167"/>
                  </a:lnTo>
                  <a:lnTo>
                    <a:pt x="0" y="223"/>
                  </a:lnTo>
                  <a:lnTo>
                    <a:pt x="0" y="56"/>
                  </a:lnTo>
                  <a:close/>
                </a:path>
              </a:pathLst>
            </a:custGeom>
            <a:solidFill>
              <a:srgbClr val="7575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0" name="Freeform 34"/>
            <p:cNvSpPr>
              <a:spLocks/>
            </p:cNvSpPr>
            <p:nvPr/>
          </p:nvSpPr>
          <p:spPr bwMode="auto">
            <a:xfrm>
              <a:off x="380" y="3420"/>
              <a:ext cx="4989" cy="223"/>
            </a:xfrm>
            <a:custGeom>
              <a:avLst/>
              <a:gdLst/>
              <a:ahLst/>
              <a:cxnLst>
                <a:cxn ang="0">
                  <a:pos x="61" y="0"/>
                </a:cxn>
                <a:cxn ang="0">
                  <a:pos x="0" y="56"/>
                </a:cxn>
                <a:cxn ang="0">
                  <a:pos x="0" y="223"/>
                </a:cxn>
                <a:cxn ang="0">
                  <a:pos x="4927" y="223"/>
                </a:cxn>
                <a:cxn ang="0">
                  <a:pos x="4989" y="167"/>
                </a:cxn>
                <a:cxn ang="0">
                  <a:pos x="4989" y="0"/>
                </a:cxn>
                <a:cxn ang="0">
                  <a:pos x="61" y="0"/>
                </a:cxn>
              </a:cxnLst>
              <a:rect l="0" t="0" r="r" b="b"/>
              <a:pathLst>
                <a:path w="4989" h="223">
                  <a:moveTo>
                    <a:pt x="61" y="0"/>
                  </a:moveTo>
                  <a:lnTo>
                    <a:pt x="0" y="56"/>
                  </a:lnTo>
                  <a:lnTo>
                    <a:pt x="0" y="223"/>
                  </a:lnTo>
                  <a:lnTo>
                    <a:pt x="4927" y="223"/>
                  </a:lnTo>
                  <a:lnTo>
                    <a:pt x="4989" y="167"/>
                  </a:lnTo>
                  <a:lnTo>
                    <a:pt x="4989" y="0"/>
                  </a:lnTo>
                  <a:lnTo>
                    <a:pt x="61" y="0"/>
                  </a:lnTo>
                  <a:close/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1" name="Freeform 35"/>
            <p:cNvSpPr>
              <a:spLocks/>
            </p:cNvSpPr>
            <p:nvPr/>
          </p:nvSpPr>
          <p:spPr bwMode="auto">
            <a:xfrm>
              <a:off x="380" y="3420"/>
              <a:ext cx="4989" cy="56"/>
            </a:xfrm>
            <a:custGeom>
              <a:avLst/>
              <a:gdLst/>
              <a:ahLst/>
              <a:cxnLst>
                <a:cxn ang="0">
                  <a:pos x="0" y="56"/>
                </a:cxn>
                <a:cxn ang="0">
                  <a:pos x="4927" y="56"/>
                </a:cxn>
                <a:cxn ang="0">
                  <a:pos x="4989" y="0"/>
                </a:cxn>
              </a:cxnLst>
              <a:rect l="0" t="0" r="r" b="b"/>
              <a:pathLst>
                <a:path w="4989" h="56">
                  <a:moveTo>
                    <a:pt x="0" y="56"/>
                  </a:moveTo>
                  <a:lnTo>
                    <a:pt x="4927" y="56"/>
                  </a:lnTo>
                  <a:lnTo>
                    <a:pt x="4989" y="0"/>
                  </a:lnTo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Line 36"/>
            <p:cNvSpPr>
              <a:spLocks noChangeShapeType="1"/>
            </p:cNvSpPr>
            <p:nvPr/>
          </p:nvSpPr>
          <p:spPr bwMode="auto">
            <a:xfrm>
              <a:off x="5307" y="3476"/>
              <a:ext cx="1" cy="167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43" name="Rectangle 37"/>
          <p:cNvSpPr>
            <a:spLocks noChangeArrowheads="1"/>
          </p:cNvSpPr>
          <p:nvPr/>
        </p:nvSpPr>
        <p:spPr bwMode="auto">
          <a:xfrm>
            <a:off x="3440113" y="5189538"/>
            <a:ext cx="2224087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44" name="Rectangle 38"/>
          <p:cNvSpPr>
            <a:spLocks noChangeArrowheads="1"/>
          </p:cNvSpPr>
          <p:nvPr/>
        </p:nvSpPr>
        <p:spPr bwMode="auto">
          <a:xfrm>
            <a:off x="671513" y="5194300"/>
            <a:ext cx="772001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Production Master Data (e.g. BOM, Routing, Work Center)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45" name="Group 39"/>
          <p:cNvGrpSpPr>
            <a:grpSpLocks/>
          </p:cNvGrpSpPr>
          <p:nvPr/>
        </p:nvGrpSpPr>
        <p:grpSpPr bwMode="auto">
          <a:xfrm>
            <a:off x="611188" y="5632450"/>
            <a:ext cx="7975600" cy="381000"/>
            <a:chOff x="362" y="3777"/>
            <a:chExt cx="5024" cy="240"/>
          </a:xfrm>
        </p:grpSpPr>
        <p:sp>
          <p:nvSpPr>
            <p:cNvPr id="46" name="Freeform 40"/>
            <p:cNvSpPr>
              <a:spLocks/>
            </p:cNvSpPr>
            <p:nvPr/>
          </p:nvSpPr>
          <p:spPr bwMode="auto">
            <a:xfrm>
              <a:off x="362" y="3777"/>
              <a:ext cx="5024" cy="24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4958" y="240"/>
                </a:cxn>
                <a:cxn ang="0">
                  <a:pos x="5024" y="181"/>
                </a:cxn>
                <a:cxn ang="0">
                  <a:pos x="5024" y="0"/>
                </a:cxn>
                <a:cxn ang="0">
                  <a:pos x="68" y="0"/>
                </a:cxn>
              </a:cxnLst>
              <a:rect l="0" t="0" r="r" b="b"/>
              <a:pathLst>
                <a:path w="5024" h="240">
                  <a:moveTo>
                    <a:pt x="68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4958" y="240"/>
                  </a:lnTo>
                  <a:lnTo>
                    <a:pt x="5024" y="181"/>
                  </a:lnTo>
                  <a:lnTo>
                    <a:pt x="5024" y="0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rgbClr val="919191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41"/>
            <p:cNvSpPr>
              <a:spLocks/>
            </p:cNvSpPr>
            <p:nvPr/>
          </p:nvSpPr>
          <p:spPr bwMode="auto">
            <a:xfrm>
              <a:off x="362" y="3777"/>
              <a:ext cx="5024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958" y="59"/>
                </a:cxn>
                <a:cxn ang="0">
                  <a:pos x="5024" y="0"/>
                </a:cxn>
                <a:cxn ang="0">
                  <a:pos x="68" y="0"/>
                </a:cxn>
                <a:cxn ang="0">
                  <a:pos x="0" y="59"/>
                </a:cxn>
              </a:cxnLst>
              <a:rect l="0" t="0" r="r" b="b"/>
              <a:pathLst>
                <a:path w="5024" h="59">
                  <a:moveTo>
                    <a:pt x="0" y="59"/>
                  </a:moveTo>
                  <a:lnTo>
                    <a:pt x="4958" y="59"/>
                  </a:lnTo>
                  <a:lnTo>
                    <a:pt x="5024" y="0"/>
                  </a:lnTo>
                  <a:lnTo>
                    <a:pt x="68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A7A7A7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42"/>
            <p:cNvSpPr>
              <a:spLocks/>
            </p:cNvSpPr>
            <p:nvPr/>
          </p:nvSpPr>
          <p:spPr bwMode="auto">
            <a:xfrm>
              <a:off x="5320" y="3777"/>
              <a:ext cx="66" cy="24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66" y="0"/>
                </a:cxn>
                <a:cxn ang="0">
                  <a:pos x="66" y="181"/>
                </a:cxn>
                <a:cxn ang="0">
                  <a:pos x="0" y="240"/>
                </a:cxn>
                <a:cxn ang="0">
                  <a:pos x="0" y="59"/>
                </a:cxn>
              </a:cxnLst>
              <a:rect l="0" t="0" r="r" b="b"/>
              <a:pathLst>
                <a:path w="66" h="240">
                  <a:moveTo>
                    <a:pt x="0" y="59"/>
                  </a:moveTo>
                  <a:lnTo>
                    <a:pt x="66" y="0"/>
                  </a:lnTo>
                  <a:lnTo>
                    <a:pt x="66" y="181"/>
                  </a:lnTo>
                  <a:lnTo>
                    <a:pt x="0" y="24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757575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43"/>
            <p:cNvSpPr>
              <a:spLocks/>
            </p:cNvSpPr>
            <p:nvPr/>
          </p:nvSpPr>
          <p:spPr bwMode="auto">
            <a:xfrm>
              <a:off x="362" y="3777"/>
              <a:ext cx="5024" cy="240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4958" y="240"/>
                </a:cxn>
                <a:cxn ang="0">
                  <a:pos x="5024" y="181"/>
                </a:cxn>
                <a:cxn ang="0">
                  <a:pos x="5024" y="0"/>
                </a:cxn>
                <a:cxn ang="0">
                  <a:pos x="68" y="0"/>
                </a:cxn>
              </a:cxnLst>
              <a:rect l="0" t="0" r="r" b="b"/>
              <a:pathLst>
                <a:path w="5024" h="240">
                  <a:moveTo>
                    <a:pt x="68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4958" y="240"/>
                  </a:lnTo>
                  <a:lnTo>
                    <a:pt x="5024" y="181"/>
                  </a:lnTo>
                  <a:lnTo>
                    <a:pt x="5024" y="0"/>
                  </a:lnTo>
                  <a:lnTo>
                    <a:pt x="68" y="0"/>
                  </a:lnTo>
                  <a:close/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4"/>
            <p:cNvSpPr>
              <a:spLocks/>
            </p:cNvSpPr>
            <p:nvPr/>
          </p:nvSpPr>
          <p:spPr bwMode="auto">
            <a:xfrm>
              <a:off x="362" y="3777"/>
              <a:ext cx="5024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4958" y="59"/>
                </a:cxn>
                <a:cxn ang="0">
                  <a:pos x="5024" y="0"/>
                </a:cxn>
              </a:cxnLst>
              <a:rect l="0" t="0" r="r" b="b"/>
              <a:pathLst>
                <a:path w="5024" h="59">
                  <a:moveTo>
                    <a:pt x="0" y="59"/>
                  </a:moveTo>
                  <a:lnTo>
                    <a:pt x="4958" y="59"/>
                  </a:lnTo>
                  <a:lnTo>
                    <a:pt x="5024" y="0"/>
                  </a:lnTo>
                </a:path>
              </a:pathLst>
            </a:custGeom>
            <a:noFill/>
            <a:ln w="12700">
              <a:solidFill>
                <a:srgbClr val="FAFD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Line 45"/>
            <p:cNvSpPr>
              <a:spLocks noChangeShapeType="1"/>
            </p:cNvSpPr>
            <p:nvPr/>
          </p:nvSpPr>
          <p:spPr bwMode="auto">
            <a:xfrm>
              <a:off x="5320" y="3836"/>
              <a:ext cx="1" cy="181"/>
            </a:xfrm>
            <a:prstGeom prst="line">
              <a:avLst/>
            </a:prstGeom>
            <a:noFill/>
            <a:ln w="12700">
              <a:solidFill>
                <a:srgbClr val="FAFD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2" name="Rectangle 46"/>
          <p:cNvSpPr>
            <a:spLocks noChangeArrowheads="1"/>
          </p:cNvSpPr>
          <p:nvPr/>
        </p:nvSpPr>
        <p:spPr bwMode="auto">
          <a:xfrm>
            <a:off x="3325813" y="5718175"/>
            <a:ext cx="2212975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53" name="Rectangle 47"/>
          <p:cNvSpPr>
            <a:spLocks noChangeArrowheads="1"/>
          </p:cNvSpPr>
          <p:nvPr/>
        </p:nvSpPr>
        <p:spPr bwMode="auto">
          <a:xfrm>
            <a:off x="638175" y="5781675"/>
            <a:ext cx="780256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/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Reporting and Analysis (e.g. Logistics Information System, Order Information System)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54" name="Group 48"/>
          <p:cNvGrpSpPr>
            <a:grpSpLocks/>
          </p:cNvGrpSpPr>
          <p:nvPr/>
        </p:nvGrpSpPr>
        <p:grpSpPr bwMode="auto">
          <a:xfrm>
            <a:off x="4202113" y="1549400"/>
            <a:ext cx="1897062" cy="425450"/>
            <a:chOff x="2647" y="1224"/>
            <a:chExt cx="1195" cy="268"/>
          </a:xfrm>
        </p:grpSpPr>
        <p:grpSp>
          <p:nvGrpSpPr>
            <p:cNvPr id="55" name="Group 49"/>
            <p:cNvGrpSpPr>
              <a:grpSpLocks/>
            </p:cNvGrpSpPr>
            <p:nvPr/>
          </p:nvGrpSpPr>
          <p:grpSpPr bwMode="auto">
            <a:xfrm>
              <a:off x="2647" y="1224"/>
              <a:ext cx="1195" cy="250"/>
              <a:chOff x="2624" y="1205"/>
              <a:chExt cx="1195" cy="250"/>
            </a:xfrm>
          </p:grpSpPr>
          <p:sp>
            <p:nvSpPr>
              <p:cNvPr id="58" name="Freeform 50"/>
              <p:cNvSpPr>
                <a:spLocks/>
              </p:cNvSpPr>
              <p:nvPr/>
            </p:nvSpPr>
            <p:spPr bwMode="auto">
              <a:xfrm>
                <a:off x="2624" y="1205"/>
                <a:ext cx="1195" cy="250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62"/>
                  </a:cxn>
                  <a:cxn ang="0">
                    <a:pos x="0" y="250"/>
                  </a:cxn>
                  <a:cxn ang="0">
                    <a:pos x="1125" y="250"/>
                  </a:cxn>
                  <a:cxn ang="0">
                    <a:pos x="1195" y="188"/>
                  </a:cxn>
                  <a:cxn ang="0">
                    <a:pos x="1195" y="0"/>
                  </a:cxn>
                  <a:cxn ang="0">
                    <a:pos x="69" y="0"/>
                  </a:cxn>
                </a:cxnLst>
                <a:rect l="0" t="0" r="r" b="b"/>
                <a:pathLst>
                  <a:path w="1195" h="250">
                    <a:moveTo>
                      <a:pt x="69" y="0"/>
                    </a:moveTo>
                    <a:lnTo>
                      <a:pt x="0" y="62"/>
                    </a:lnTo>
                    <a:lnTo>
                      <a:pt x="0" y="250"/>
                    </a:lnTo>
                    <a:lnTo>
                      <a:pt x="1125" y="250"/>
                    </a:lnTo>
                    <a:lnTo>
                      <a:pt x="1195" y="188"/>
                    </a:lnTo>
                    <a:lnTo>
                      <a:pt x="1195" y="0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rgbClr val="0019D1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9" name="Freeform 51"/>
              <p:cNvSpPr>
                <a:spLocks/>
              </p:cNvSpPr>
              <p:nvPr/>
            </p:nvSpPr>
            <p:spPr bwMode="auto">
              <a:xfrm>
                <a:off x="2624" y="1205"/>
                <a:ext cx="1195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1125" y="62"/>
                  </a:cxn>
                  <a:cxn ang="0">
                    <a:pos x="1195" y="0"/>
                  </a:cxn>
                  <a:cxn ang="0">
                    <a:pos x="69" y="0"/>
                  </a:cxn>
                  <a:cxn ang="0">
                    <a:pos x="0" y="62"/>
                  </a:cxn>
                </a:cxnLst>
                <a:rect l="0" t="0" r="r" b="b"/>
                <a:pathLst>
                  <a:path w="1195" h="62">
                    <a:moveTo>
                      <a:pt x="0" y="62"/>
                    </a:moveTo>
                    <a:lnTo>
                      <a:pt x="1125" y="62"/>
                    </a:lnTo>
                    <a:lnTo>
                      <a:pt x="1195" y="0"/>
                    </a:lnTo>
                    <a:lnTo>
                      <a:pt x="69" y="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3246DA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0" name="Freeform 52"/>
              <p:cNvSpPr>
                <a:spLocks/>
              </p:cNvSpPr>
              <p:nvPr/>
            </p:nvSpPr>
            <p:spPr bwMode="auto">
              <a:xfrm>
                <a:off x="3749" y="1205"/>
                <a:ext cx="70" cy="250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70" y="0"/>
                  </a:cxn>
                  <a:cxn ang="0">
                    <a:pos x="70" y="188"/>
                  </a:cxn>
                  <a:cxn ang="0">
                    <a:pos x="0" y="250"/>
                  </a:cxn>
                  <a:cxn ang="0">
                    <a:pos x="0" y="62"/>
                  </a:cxn>
                </a:cxnLst>
                <a:rect l="0" t="0" r="r" b="b"/>
                <a:pathLst>
                  <a:path w="70" h="250">
                    <a:moveTo>
                      <a:pt x="0" y="62"/>
                    </a:moveTo>
                    <a:lnTo>
                      <a:pt x="70" y="0"/>
                    </a:lnTo>
                    <a:lnTo>
                      <a:pt x="70" y="188"/>
                    </a:lnTo>
                    <a:lnTo>
                      <a:pt x="0" y="250"/>
                    </a:lnTo>
                    <a:lnTo>
                      <a:pt x="0" y="62"/>
                    </a:lnTo>
                    <a:close/>
                  </a:path>
                </a:pathLst>
              </a:custGeom>
              <a:solidFill>
                <a:srgbClr val="0014A8"/>
              </a:soli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1" name="Freeform 53"/>
              <p:cNvSpPr>
                <a:spLocks/>
              </p:cNvSpPr>
              <p:nvPr/>
            </p:nvSpPr>
            <p:spPr bwMode="auto">
              <a:xfrm>
                <a:off x="2624" y="1205"/>
                <a:ext cx="1195" cy="250"/>
              </a:xfrm>
              <a:custGeom>
                <a:avLst/>
                <a:gdLst/>
                <a:ahLst/>
                <a:cxnLst>
                  <a:cxn ang="0">
                    <a:pos x="69" y="0"/>
                  </a:cxn>
                  <a:cxn ang="0">
                    <a:pos x="0" y="62"/>
                  </a:cxn>
                  <a:cxn ang="0">
                    <a:pos x="0" y="250"/>
                  </a:cxn>
                  <a:cxn ang="0">
                    <a:pos x="1125" y="250"/>
                  </a:cxn>
                  <a:cxn ang="0">
                    <a:pos x="1195" y="188"/>
                  </a:cxn>
                  <a:cxn ang="0">
                    <a:pos x="1195" y="0"/>
                  </a:cxn>
                  <a:cxn ang="0">
                    <a:pos x="69" y="0"/>
                  </a:cxn>
                </a:cxnLst>
                <a:rect l="0" t="0" r="r" b="b"/>
                <a:pathLst>
                  <a:path w="1195" h="250">
                    <a:moveTo>
                      <a:pt x="69" y="0"/>
                    </a:moveTo>
                    <a:lnTo>
                      <a:pt x="0" y="62"/>
                    </a:lnTo>
                    <a:lnTo>
                      <a:pt x="0" y="250"/>
                    </a:lnTo>
                    <a:lnTo>
                      <a:pt x="1125" y="250"/>
                    </a:lnTo>
                    <a:lnTo>
                      <a:pt x="1195" y="188"/>
                    </a:lnTo>
                    <a:lnTo>
                      <a:pt x="1195" y="0"/>
                    </a:lnTo>
                    <a:lnTo>
                      <a:pt x="69" y="0"/>
                    </a:lnTo>
                    <a:close/>
                  </a:path>
                </a:pathLst>
              </a:custGeom>
              <a:noFill/>
              <a:ln w="12700">
                <a:solidFill>
                  <a:srgbClr val="FAFD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" name="Freeform 54"/>
              <p:cNvSpPr>
                <a:spLocks/>
              </p:cNvSpPr>
              <p:nvPr/>
            </p:nvSpPr>
            <p:spPr bwMode="auto">
              <a:xfrm>
                <a:off x="2624" y="1205"/>
                <a:ext cx="1195" cy="62"/>
              </a:xfrm>
              <a:custGeom>
                <a:avLst/>
                <a:gdLst/>
                <a:ahLst/>
                <a:cxnLst>
                  <a:cxn ang="0">
                    <a:pos x="0" y="62"/>
                  </a:cxn>
                  <a:cxn ang="0">
                    <a:pos x="1125" y="62"/>
                  </a:cxn>
                  <a:cxn ang="0">
                    <a:pos x="1195" y="0"/>
                  </a:cxn>
                </a:cxnLst>
                <a:rect l="0" t="0" r="r" b="b"/>
                <a:pathLst>
                  <a:path w="1195" h="62">
                    <a:moveTo>
                      <a:pt x="0" y="62"/>
                    </a:moveTo>
                    <a:lnTo>
                      <a:pt x="1125" y="62"/>
                    </a:lnTo>
                    <a:lnTo>
                      <a:pt x="1195" y="0"/>
                    </a:lnTo>
                  </a:path>
                </a:pathLst>
              </a:custGeom>
              <a:noFill/>
              <a:ln w="12700">
                <a:solidFill>
                  <a:srgbClr val="FAFD00"/>
                </a:solidFill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3" name="Line 55"/>
              <p:cNvSpPr>
                <a:spLocks noChangeShapeType="1"/>
              </p:cNvSpPr>
              <p:nvPr/>
            </p:nvSpPr>
            <p:spPr bwMode="auto">
              <a:xfrm>
                <a:off x="3749" y="1267"/>
                <a:ext cx="1" cy="188"/>
              </a:xfrm>
              <a:prstGeom prst="line">
                <a:avLst/>
              </a:prstGeom>
              <a:noFill/>
              <a:ln w="12700">
                <a:solidFill>
                  <a:srgbClr val="FAFD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2724" y="1290"/>
              <a:ext cx="989" cy="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Rectangle 57"/>
            <p:cNvSpPr>
              <a:spLocks noChangeArrowheads="1"/>
            </p:cNvSpPr>
            <p:nvPr/>
          </p:nvSpPr>
          <p:spPr bwMode="auto">
            <a:xfrm>
              <a:off x="2824" y="1302"/>
              <a:ext cx="840" cy="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ja-JP" sz="17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Procurement</a:t>
              </a:r>
              <a:endParaRPr lang="en-US" altLang="ja-JP">
                <a:ea typeface="MS PGothic" pitchFamily="34" charset="-128"/>
              </a:endParaRPr>
            </a:p>
          </p:txBody>
        </p:sp>
      </p:grpSp>
      <p:grpSp>
        <p:nvGrpSpPr>
          <p:cNvPr id="64" name="Group 58"/>
          <p:cNvGrpSpPr>
            <a:grpSpLocks/>
          </p:cNvGrpSpPr>
          <p:nvPr/>
        </p:nvGrpSpPr>
        <p:grpSpPr bwMode="auto">
          <a:xfrm>
            <a:off x="346075" y="2479675"/>
            <a:ext cx="1260475" cy="466725"/>
            <a:chOff x="195" y="1791"/>
            <a:chExt cx="794" cy="294"/>
          </a:xfrm>
        </p:grpSpPr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195" y="1791"/>
              <a:ext cx="794" cy="294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0" y="73"/>
                </a:cxn>
                <a:cxn ang="0">
                  <a:pos x="0" y="294"/>
                </a:cxn>
                <a:cxn ang="0">
                  <a:pos x="713" y="294"/>
                </a:cxn>
                <a:cxn ang="0">
                  <a:pos x="794" y="221"/>
                </a:cxn>
                <a:cxn ang="0">
                  <a:pos x="794" y="0"/>
                </a:cxn>
                <a:cxn ang="0">
                  <a:pos x="81" y="0"/>
                </a:cxn>
              </a:cxnLst>
              <a:rect l="0" t="0" r="r" b="b"/>
              <a:pathLst>
                <a:path w="794" h="294">
                  <a:moveTo>
                    <a:pt x="81" y="0"/>
                  </a:moveTo>
                  <a:lnTo>
                    <a:pt x="0" y="73"/>
                  </a:lnTo>
                  <a:lnTo>
                    <a:pt x="0" y="294"/>
                  </a:lnTo>
                  <a:lnTo>
                    <a:pt x="713" y="294"/>
                  </a:lnTo>
                  <a:lnTo>
                    <a:pt x="794" y="221"/>
                  </a:lnTo>
                  <a:lnTo>
                    <a:pt x="794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60"/>
            <p:cNvSpPr>
              <a:spLocks/>
            </p:cNvSpPr>
            <p:nvPr/>
          </p:nvSpPr>
          <p:spPr bwMode="auto">
            <a:xfrm>
              <a:off x="195" y="1791"/>
              <a:ext cx="794" cy="73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713" y="73"/>
                </a:cxn>
                <a:cxn ang="0">
                  <a:pos x="794" y="0"/>
                </a:cxn>
                <a:cxn ang="0">
                  <a:pos x="81" y="0"/>
                </a:cxn>
                <a:cxn ang="0">
                  <a:pos x="0" y="73"/>
                </a:cxn>
              </a:cxnLst>
              <a:rect l="0" t="0" r="r" b="b"/>
              <a:pathLst>
                <a:path w="794" h="73">
                  <a:moveTo>
                    <a:pt x="0" y="73"/>
                  </a:moveTo>
                  <a:lnTo>
                    <a:pt x="713" y="73"/>
                  </a:lnTo>
                  <a:lnTo>
                    <a:pt x="794" y="0"/>
                  </a:lnTo>
                  <a:lnTo>
                    <a:pt x="81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Freeform 61"/>
            <p:cNvSpPr>
              <a:spLocks/>
            </p:cNvSpPr>
            <p:nvPr/>
          </p:nvSpPr>
          <p:spPr bwMode="auto">
            <a:xfrm>
              <a:off x="908" y="1791"/>
              <a:ext cx="81" cy="294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81" y="0"/>
                </a:cxn>
                <a:cxn ang="0">
                  <a:pos x="81" y="221"/>
                </a:cxn>
                <a:cxn ang="0">
                  <a:pos x="0" y="294"/>
                </a:cxn>
                <a:cxn ang="0">
                  <a:pos x="0" y="73"/>
                </a:cxn>
              </a:cxnLst>
              <a:rect l="0" t="0" r="r" b="b"/>
              <a:pathLst>
                <a:path w="81" h="294">
                  <a:moveTo>
                    <a:pt x="0" y="73"/>
                  </a:moveTo>
                  <a:lnTo>
                    <a:pt x="81" y="0"/>
                  </a:lnTo>
                  <a:lnTo>
                    <a:pt x="81" y="221"/>
                  </a:lnTo>
                  <a:lnTo>
                    <a:pt x="0" y="29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Freeform 62"/>
            <p:cNvSpPr>
              <a:spLocks/>
            </p:cNvSpPr>
            <p:nvPr/>
          </p:nvSpPr>
          <p:spPr bwMode="auto">
            <a:xfrm>
              <a:off x="195" y="1791"/>
              <a:ext cx="794" cy="294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0" y="73"/>
                </a:cxn>
                <a:cxn ang="0">
                  <a:pos x="0" y="294"/>
                </a:cxn>
                <a:cxn ang="0">
                  <a:pos x="713" y="294"/>
                </a:cxn>
                <a:cxn ang="0">
                  <a:pos x="794" y="221"/>
                </a:cxn>
                <a:cxn ang="0">
                  <a:pos x="794" y="0"/>
                </a:cxn>
                <a:cxn ang="0">
                  <a:pos x="81" y="0"/>
                </a:cxn>
              </a:cxnLst>
              <a:rect l="0" t="0" r="r" b="b"/>
              <a:pathLst>
                <a:path w="794" h="294">
                  <a:moveTo>
                    <a:pt x="81" y="0"/>
                  </a:moveTo>
                  <a:lnTo>
                    <a:pt x="0" y="73"/>
                  </a:lnTo>
                  <a:lnTo>
                    <a:pt x="0" y="294"/>
                  </a:lnTo>
                  <a:lnTo>
                    <a:pt x="713" y="294"/>
                  </a:lnTo>
                  <a:lnTo>
                    <a:pt x="794" y="221"/>
                  </a:lnTo>
                  <a:lnTo>
                    <a:pt x="794" y="0"/>
                  </a:lnTo>
                  <a:lnTo>
                    <a:pt x="81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Freeform 63"/>
            <p:cNvSpPr>
              <a:spLocks/>
            </p:cNvSpPr>
            <p:nvPr/>
          </p:nvSpPr>
          <p:spPr bwMode="auto">
            <a:xfrm>
              <a:off x="195" y="1791"/>
              <a:ext cx="794" cy="73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713" y="73"/>
                </a:cxn>
                <a:cxn ang="0">
                  <a:pos x="794" y="0"/>
                </a:cxn>
              </a:cxnLst>
              <a:rect l="0" t="0" r="r" b="b"/>
              <a:pathLst>
                <a:path w="794" h="73">
                  <a:moveTo>
                    <a:pt x="0" y="73"/>
                  </a:moveTo>
                  <a:lnTo>
                    <a:pt x="713" y="73"/>
                  </a:lnTo>
                  <a:lnTo>
                    <a:pt x="79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Line 64"/>
            <p:cNvSpPr>
              <a:spLocks noChangeShapeType="1"/>
            </p:cNvSpPr>
            <p:nvPr/>
          </p:nvSpPr>
          <p:spPr bwMode="auto">
            <a:xfrm>
              <a:off x="908" y="1864"/>
              <a:ext cx="1" cy="22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71" name="Rectangle 65"/>
          <p:cNvSpPr>
            <a:spLocks noChangeArrowheads="1"/>
          </p:cNvSpPr>
          <p:nvPr/>
        </p:nvSpPr>
        <p:spPr bwMode="auto">
          <a:xfrm>
            <a:off x="254000" y="2614613"/>
            <a:ext cx="1584325" cy="282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2" name="Rectangle 66"/>
          <p:cNvSpPr>
            <a:spLocks noChangeArrowheads="1"/>
          </p:cNvSpPr>
          <p:nvPr/>
        </p:nvSpPr>
        <p:spPr bwMode="auto">
          <a:xfrm>
            <a:off x="422275" y="2673350"/>
            <a:ext cx="985838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 </a:t>
            </a:r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Forecasting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73" name="Freeform 67"/>
          <p:cNvSpPr>
            <a:spLocks/>
          </p:cNvSpPr>
          <p:nvPr/>
        </p:nvSpPr>
        <p:spPr bwMode="auto">
          <a:xfrm>
            <a:off x="692150" y="2195513"/>
            <a:ext cx="238125" cy="269875"/>
          </a:xfrm>
          <a:custGeom>
            <a:avLst/>
            <a:gdLst/>
            <a:ahLst/>
            <a:cxnLst>
              <a:cxn ang="0">
                <a:pos x="0" y="85"/>
              </a:cxn>
              <a:cxn ang="0">
                <a:pos x="36" y="85"/>
              </a:cxn>
              <a:cxn ang="0">
                <a:pos x="36" y="0"/>
              </a:cxn>
              <a:cxn ang="0">
                <a:pos x="111" y="0"/>
              </a:cxn>
              <a:cxn ang="0">
                <a:pos x="111" y="85"/>
              </a:cxn>
              <a:cxn ang="0">
                <a:pos x="150" y="85"/>
              </a:cxn>
              <a:cxn ang="0">
                <a:pos x="75" y="170"/>
              </a:cxn>
              <a:cxn ang="0">
                <a:pos x="0" y="85"/>
              </a:cxn>
            </a:cxnLst>
            <a:rect l="0" t="0" r="r" b="b"/>
            <a:pathLst>
              <a:path w="150" h="170">
                <a:moveTo>
                  <a:pt x="0" y="85"/>
                </a:moveTo>
                <a:lnTo>
                  <a:pt x="36" y="85"/>
                </a:lnTo>
                <a:lnTo>
                  <a:pt x="36" y="0"/>
                </a:lnTo>
                <a:lnTo>
                  <a:pt x="111" y="0"/>
                </a:lnTo>
                <a:lnTo>
                  <a:pt x="111" y="85"/>
                </a:lnTo>
                <a:lnTo>
                  <a:pt x="150" y="85"/>
                </a:lnTo>
                <a:lnTo>
                  <a:pt x="75" y="170"/>
                </a:lnTo>
                <a:lnTo>
                  <a:pt x="0" y="8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4" name="Freeform 68"/>
          <p:cNvSpPr>
            <a:spLocks/>
          </p:cNvSpPr>
          <p:nvPr/>
        </p:nvSpPr>
        <p:spPr bwMode="auto">
          <a:xfrm>
            <a:off x="692150" y="2968625"/>
            <a:ext cx="238125" cy="271463"/>
          </a:xfrm>
          <a:custGeom>
            <a:avLst/>
            <a:gdLst/>
            <a:ahLst/>
            <a:cxnLst>
              <a:cxn ang="0">
                <a:pos x="0" y="87"/>
              </a:cxn>
              <a:cxn ang="0">
                <a:pos x="36" y="87"/>
              </a:cxn>
              <a:cxn ang="0">
                <a:pos x="36" y="171"/>
              </a:cxn>
              <a:cxn ang="0">
                <a:pos x="111" y="171"/>
              </a:cxn>
              <a:cxn ang="0">
                <a:pos x="111" y="87"/>
              </a:cxn>
              <a:cxn ang="0">
                <a:pos x="150" y="87"/>
              </a:cxn>
              <a:cxn ang="0">
                <a:pos x="75" y="0"/>
              </a:cxn>
              <a:cxn ang="0">
                <a:pos x="0" y="87"/>
              </a:cxn>
            </a:cxnLst>
            <a:rect l="0" t="0" r="r" b="b"/>
            <a:pathLst>
              <a:path w="150" h="171">
                <a:moveTo>
                  <a:pt x="0" y="87"/>
                </a:moveTo>
                <a:lnTo>
                  <a:pt x="36" y="87"/>
                </a:lnTo>
                <a:lnTo>
                  <a:pt x="36" y="171"/>
                </a:lnTo>
                <a:lnTo>
                  <a:pt x="111" y="171"/>
                </a:lnTo>
                <a:lnTo>
                  <a:pt x="111" y="87"/>
                </a:lnTo>
                <a:lnTo>
                  <a:pt x="150" y="87"/>
                </a:lnTo>
                <a:lnTo>
                  <a:pt x="75" y="0"/>
                </a:lnTo>
                <a:lnTo>
                  <a:pt x="0" y="87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75" name="Group 69"/>
          <p:cNvGrpSpPr>
            <a:grpSpLocks/>
          </p:cNvGrpSpPr>
          <p:nvPr/>
        </p:nvGrpSpPr>
        <p:grpSpPr bwMode="auto">
          <a:xfrm>
            <a:off x="388938" y="3263900"/>
            <a:ext cx="990600" cy="381000"/>
            <a:chOff x="222" y="2285"/>
            <a:chExt cx="624" cy="240"/>
          </a:xfrm>
        </p:grpSpPr>
        <p:sp>
          <p:nvSpPr>
            <p:cNvPr id="76" name="Freeform 70"/>
            <p:cNvSpPr>
              <a:spLocks/>
            </p:cNvSpPr>
            <p:nvPr/>
          </p:nvSpPr>
          <p:spPr bwMode="auto">
            <a:xfrm>
              <a:off x="222" y="2285"/>
              <a:ext cx="624" cy="24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559" y="240"/>
                </a:cxn>
                <a:cxn ang="0">
                  <a:pos x="624" y="181"/>
                </a:cxn>
                <a:cxn ang="0">
                  <a:pos x="624" y="0"/>
                </a:cxn>
                <a:cxn ang="0">
                  <a:pos x="67" y="0"/>
                </a:cxn>
              </a:cxnLst>
              <a:rect l="0" t="0" r="r" b="b"/>
              <a:pathLst>
                <a:path w="624" h="240">
                  <a:moveTo>
                    <a:pt x="67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559" y="240"/>
                  </a:lnTo>
                  <a:lnTo>
                    <a:pt x="624" y="181"/>
                  </a:lnTo>
                  <a:lnTo>
                    <a:pt x="624" y="0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7" name="Freeform 71"/>
            <p:cNvSpPr>
              <a:spLocks/>
            </p:cNvSpPr>
            <p:nvPr/>
          </p:nvSpPr>
          <p:spPr bwMode="auto">
            <a:xfrm>
              <a:off x="222" y="2285"/>
              <a:ext cx="624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559" y="59"/>
                </a:cxn>
                <a:cxn ang="0">
                  <a:pos x="624" y="0"/>
                </a:cxn>
                <a:cxn ang="0">
                  <a:pos x="67" y="0"/>
                </a:cxn>
                <a:cxn ang="0">
                  <a:pos x="0" y="59"/>
                </a:cxn>
              </a:cxnLst>
              <a:rect l="0" t="0" r="r" b="b"/>
              <a:pathLst>
                <a:path w="624" h="59">
                  <a:moveTo>
                    <a:pt x="0" y="59"/>
                  </a:moveTo>
                  <a:lnTo>
                    <a:pt x="559" y="59"/>
                  </a:lnTo>
                  <a:lnTo>
                    <a:pt x="624" y="0"/>
                  </a:lnTo>
                  <a:lnTo>
                    <a:pt x="67" y="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8" name="Freeform 72"/>
            <p:cNvSpPr>
              <a:spLocks/>
            </p:cNvSpPr>
            <p:nvPr/>
          </p:nvSpPr>
          <p:spPr bwMode="auto">
            <a:xfrm>
              <a:off x="781" y="2285"/>
              <a:ext cx="65" cy="240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65" y="0"/>
                </a:cxn>
                <a:cxn ang="0">
                  <a:pos x="65" y="181"/>
                </a:cxn>
                <a:cxn ang="0">
                  <a:pos x="0" y="240"/>
                </a:cxn>
                <a:cxn ang="0">
                  <a:pos x="0" y="59"/>
                </a:cxn>
              </a:cxnLst>
              <a:rect l="0" t="0" r="r" b="b"/>
              <a:pathLst>
                <a:path w="65" h="240">
                  <a:moveTo>
                    <a:pt x="0" y="59"/>
                  </a:moveTo>
                  <a:lnTo>
                    <a:pt x="65" y="0"/>
                  </a:lnTo>
                  <a:lnTo>
                    <a:pt x="65" y="181"/>
                  </a:lnTo>
                  <a:lnTo>
                    <a:pt x="0" y="240"/>
                  </a:lnTo>
                  <a:lnTo>
                    <a:pt x="0" y="59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" name="Freeform 73"/>
            <p:cNvSpPr>
              <a:spLocks/>
            </p:cNvSpPr>
            <p:nvPr/>
          </p:nvSpPr>
          <p:spPr bwMode="auto">
            <a:xfrm>
              <a:off x="222" y="2285"/>
              <a:ext cx="624" cy="240"/>
            </a:xfrm>
            <a:custGeom>
              <a:avLst/>
              <a:gdLst/>
              <a:ahLst/>
              <a:cxnLst>
                <a:cxn ang="0">
                  <a:pos x="67" y="0"/>
                </a:cxn>
                <a:cxn ang="0">
                  <a:pos x="0" y="59"/>
                </a:cxn>
                <a:cxn ang="0">
                  <a:pos x="0" y="240"/>
                </a:cxn>
                <a:cxn ang="0">
                  <a:pos x="559" y="240"/>
                </a:cxn>
                <a:cxn ang="0">
                  <a:pos x="624" y="181"/>
                </a:cxn>
                <a:cxn ang="0">
                  <a:pos x="624" y="0"/>
                </a:cxn>
                <a:cxn ang="0">
                  <a:pos x="67" y="0"/>
                </a:cxn>
              </a:cxnLst>
              <a:rect l="0" t="0" r="r" b="b"/>
              <a:pathLst>
                <a:path w="624" h="240">
                  <a:moveTo>
                    <a:pt x="67" y="0"/>
                  </a:moveTo>
                  <a:lnTo>
                    <a:pt x="0" y="59"/>
                  </a:lnTo>
                  <a:lnTo>
                    <a:pt x="0" y="240"/>
                  </a:lnTo>
                  <a:lnTo>
                    <a:pt x="559" y="240"/>
                  </a:lnTo>
                  <a:lnTo>
                    <a:pt x="624" y="181"/>
                  </a:lnTo>
                  <a:lnTo>
                    <a:pt x="624" y="0"/>
                  </a:lnTo>
                  <a:lnTo>
                    <a:pt x="67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Freeform 74"/>
            <p:cNvSpPr>
              <a:spLocks/>
            </p:cNvSpPr>
            <p:nvPr/>
          </p:nvSpPr>
          <p:spPr bwMode="auto">
            <a:xfrm>
              <a:off x="222" y="2285"/>
              <a:ext cx="624" cy="59"/>
            </a:xfrm>
            <a:custGeom>
              <a:avLst/>
              <a:gdLst/>
              <a:ahLst/>
              <a:cxnLst>
                <a:cxn ang="0">
                  <a:pos x="0" y="59"/>
                </a:cxn>
                <a:cxn ang="0">
                  <a:pos x="559" y="59"/>
                </a:cxn>
                <a:cxn ang="0">
                  <a:pos x="624" y="0"/>
                </a:cxn>
              </a:cxnLst>
              <a:rect l="0" t="0" r="r" b="b"/>
              <a:pathLst>
                <a:path w="624" h="59">
                  <a:moveTo>
                    <a:pt x="0" y="59"/>
                  </a:moveTo>
                  <a:lnTo>
                    <a:pt x="559" y="59"/>
                  </a:lnTo>
                  <a:lnTo>
                    <a:pt x="624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1" name="Line 75"/>
            <p:cNvSpPr>
              <a:spLocks noChangeShapeType="1"/>
            </p:cNvSpPr>
            <p:nvPr/>
          </p:nvSpPr>
          <p:spPr bwMode="auto">
            <a:xfrm>
              <a:off x="781" y="2344"/>
              <a:ext cx="1" cy="18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82" name="Rectangle 76"/>
          <p:cNvSpPr>
            <a:spLocks noChangeArrowheads="1"/>
          </p:cNvSpPr>
          <p:nvPr/>
        </p:nvSpPr>
        <p:spPr bwMode="auto">
          <a:xfrm>
            <a:off x="492125" y="3352800"/>
            <a:ext cx="747713" cy="28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3" name="Rectangle 77"/>
          <p:cNvSpPr>
            <a:spLocks noChangeArrowheads="1"/>
          </p:cNvSpPr>
          <p:nvPr/>
        </p:nvSpPr>
        <p:spPr bwMode="auto">
          <a:xfrm>
            <a:off x="538163" y="3406775"/>
            <a:ext cx="5222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CO/PA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84" name="Group 78"/>
          <p:cNvGrpSpPr>
            <a:grpSpLocks/>
          </p:cNvGrpSpPr>
          <p:nvPr/>
        </p:nvGrpSpPr>
        <p:grpSpPr bwMode="auto">
          <a:xfrm>
            <a:off x="388938" y="1516063"/>
            <a:ext cx="1366837" cy="665162"/>
            <a:chOff x="222" y="1184"/>
            <a:chExt cx="861" cy="419"/>
          </a:xfrm>
        </p:grpSpPr>
        <p:sp>
          <p:nvSpPr>
            <p:cNvPr id="85" name="Freeform 79"/>
            <p:cNvSpPr>
              <a:spLocks/>
            </p:cNvSpPr>
            <p:nvPr/>
          </p:nvSpPr>
          <p:spPr bwMode="auto">
            <a:xfrm>
              <a:off x="222" y="1184"/>
              <a:ext cx="861" cy="419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4"/>
                </a:cxn>
                <a:cxn ang="0">
                  <a:pos x="0" y="419"/>
                </a:cxn>
                <a:cxn ang="0">
                  <a:pos x="746" y="419"/>
                </a:cxn>
                <a:cxn ang="0">
                  <a:pos x="861" y="315"/>
                </a:cxn>
                <a:cxn ang="0">
                  <a:pos x="861" y="0"/>
                </a:cxn>
                <a:cxn ang="0">
                  <a:pos x="115" y="0"/>
                </a:cxn>
              </a:cxnLst>
              <a:rect l="0" t="0" r="r" b="b"/>
              <a:pathLst>
                <a:path w="861" h="419">
                  <a:moveTo>
                    <a:pt x="115" y="0"/>
                  </a:moveTo>
                  <a:lnTo>
                    <a:pt x="0" y="104"/>
                  </a:lnTo>
                  <a:lnTo>
                    <a:pt x="0" y="419"/>
                  </a:lnTo>
                  <a:lnTo>
                    <a:pt x="746" y="419"/>
                  </a:lnTo>
                  <a:lnTo>
                    <a:pt x="861" y="315"/>
                  </a:lnTo>
                  <a:lnTo>
                    <a:pt x="861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6" name="Freeform 80"/>
            <p:cNvSpPr>
              <a:spLocks/>
            </p:cNvSpPr>
            <p:nvPr/>
          </p:nvSpPr>
          <p:spPr bwMode="auto">
            <a:xfrm>
              <a:off x="222" y="1184"/>
              <a:ext cx="861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746" y="104"/>
                </a:cxn>
                <a:cxn ang="0">
                  <a:pos x="861" y="0"/>
                </a:cxn>
                <a:cxn ang="0">
                  <a:pos x="115" y="0"/>
                </a:cxn>
                <a:cxn ang="0">
                  <a:pos x="0" y="104"/>
                </a:cxn>
              </a:cxnLst>
              <a:rect l="0" t="0" r="r" b="b"/>
              <a:pathLst>
                <a:path w="861" h="104">
                  <a:moveTo>
                    <a:pt x="0" y="104"/>
                  </a:moveTo>
                  <a:lnTo>
                    <a:pt x="746" y="104"/>
                  </a:lnTo>
                  <a:lnTo>
                    <a:pt x="861" y="0"/>
                  </a:lnTo>
                  <a:lnTo>
                    <a:pt x="115" y="0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7" name="Freeform 81"/>
            <p:cNvSpPr>
              <a:spLocks/>
            </p:cNvSpPr>
            <p:nvPr/>
          </p:nvSpPr>
          <p:spPr bwMode="auto">
            <a:xfrm>
              <a:off x="968" y="1184"/>
              <a:ext cx="115" cy="419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115" y="0"/>
                </a:cxn>
                <a:cxn ang="0">
                  <a:pos x="115" y="315"/>
                </a:cxn>
                <a:cxn ang="0">
                  <a:pos x="0" y="419"/>
                </a:cxn>
                <a:cxn ang="0">
                  <a:pos x="0" y="104"/>
                </a:cxn>
              </a:cxnLst>
              <a:rect l="0" t="0" r="r" b="b"/>
              <a:pathLst>
                <a:path w="115" h="419">
                  <a:moveTo>
                    <a:pt x="0" y="104"/>
                  </a:moveTo>
                  <a:lnTo>
                    <a:pt x="115" y="0"/>
                  </a:lnTo>
                  <a:lnTo>
                    <a:pt x="115" y="315"/>
                  </a:lnTo>
                  <a:lnTo>
                    <a:pt x="0" y="419"/>
                  </a:lnTo>
                  <a:lnTo>
                    <a:pt x="0" y="104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8" name="Freeform 82"/>
            <p:cNvSpPr>
              <a:spLocks/>
            </p:cNvSpPr>
            <p:nvPr/>
          </p:nvSpPr>
          <p:spPr bwMode="auto">
            <a:xfrm>
              <a:off x="222" y="1184"/>
              <a:ext cx="861" cy="419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4"/>
                </a:cxn>
                <a:cxn ang="0">
                  <a:pos x="0" y="419"/>
                </a:cxn>
                <a:cxn ang="0">
                  <a:pos x="746" y="419"/>
                </a:cxn>
                <a:cxn ang="0">
                  <a:pos x="861" y="315"/>
                </a:cxn>
                <a:cxn ang="0">
                  <a:pos x="861" y="0"/>
                </a:cxn>
                <a:cxn ang="0">
                  <a:pos x="115" y="0"/>
                </a:cxn>
              </a:cxnLst>
              <a:rect l="0" t="0" r="r" b="b"/>
              <a:pathLst>
                <a:path w="861" h="419">
                  <a:moveTo>
                    <a:pt x="115" y="0"/>
                  </a:moveTo>
                  <a:lnTo>
                    <a:pt x="0" y="104"/>
                  </a:lnTo>
                  <a:lnTo>
                    <a:pt x="0" y="419"/>
                  </a:lnTo>
                  <a:lnTo>
                    <a:pt x="746" y="419"/>
                  </a:lnTo>
                  <a:lnTo>
                    <a:pt x="861" y="315"/>
                  </a:lnTo>
                  <a:lnTo>
                    <a:pt x="861" y="0"/>
                  </a:lnTo>
                  <a:lnTo>
                    <a:pt x="115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9" name="Freeform 83"/>
            <p:cNvSpPr>
              <a:spLocks/>
            </p:cNvSpPr>
            <p:nvPr/>
          </p:nvSpPr>
          <p:spPr bwMode="auto">
            <a:xfrm>
              <a:off x="222" y="1184"/>
              <a:ext cx="861" cy="104"/>
            </a:xfrm>
            <a:custGeom>
              <a:avLst/>
              <a:gdLst/>
              <a:ahLst/>
              <a:cxnLst>
                <a:cxn ang="0">
                  <a:pos x="0" y="104"/>
                </a:cxn>
                <a:cxn ang="0">
                  <a:pos x="746" y="104"/>
                </a:cxn>
                <a:cxn ang="0">
                  <a:pos x="861" y="0"/>
                </a:cxn>
              </a:cxnLst>
              <a:rect l="0" t="0" r="r" b="b"/>
              <a:pathLst>
                <a:path w="861" h="104">
                  <a:moveTo>
                    <a:pt x="0" y="104"/>
                  </a:moveTo>
                  <a:lnTo>
                    <a:pt x="746" y="104"/>
                  </a:lnTo>
                  <a:lnTo>
                    <a:pt x="861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0" name="Line 84"/>
            <p:cNvSpPr>
              <a:spLocks noChangeShapeType="1"/>
            </p:cNvSpPr>
            <p:nvPr/>
          </p:nvSpPr>
          <p:spPr bwMode="auto">
            <a:xfrm>
              <a:off x="968" y="1288"/>
              <a:ext cx="1" cy="31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91" name="Rectangle 85"/>
          <p:cNvSpPr>
            <a:spLocks noChangeArrowheads="1"/>
          </p:cNvSpPr>
          <p:nvPr/>
        </p:nvSpPr>
        <p:spPr bwMode="auto">
          <a:xfrm>
            <a:off x="428625" y="1717675"/>
            <a:ext cx="1082675" cy="48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92" name="Rectangle 86"/>
          <p:cNvSpPr>
            <a:spLocks noChangeArrowheads="1"/>
          </p:cNvSpPr>
          <p:nvPr/>
        </p:nvSpPr>
        <p:spPr bwMode="auto">
          <a:xfrm>
            <a:off x="504825" y="1731963"/>
            <a:ext cx="8286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Sales  Info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93" name="Rectangle 87"/>
          <p:cNvSpPr>
            <a:spLocks noChangeArrowheads="1"/>
          </p:cNvSpPr>
          <p:nvPr/>
        </p:nvSpPr>
        <p:spPr bwMode="auto">
          <a:xfrm>
            <a:off x="611188" y="1943100"/>
            <a:ext cx="67945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  </a:t>
            </a:r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System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94" name="Group 88"/>
          <p:cNvGrpSpPr>
            <a:grpSpLocks/>
          </p:cNvGrpSpPr>
          <p:nvPr/>
        </p:nvGrpSpPr>
        <p:grpSpPr bwMode="auto">
          <a:xfrm>
            <a:off x="1758950" y="2327275"/>
            <a:ext cx="1497013" cy="668338"/>
            <a:chOff x="1085" y="1695"/>
            <a:chExt cx="943" cy="421"/>
          </a:xfrm>
        </p:grpSpPr>
        <p:sp>
          <p:nvSpPr>
            <p:cNvPr id="95" name="Freeform 89"/>
            <p:cNvSpPr>
              <a:spLocks/>
            </p:cNvSpPr>
            <p:nvPr/>
          </p:nvSpPr>
          <p:spPr bwMode="auto">
            <a:xfrm>
              <a:off x="1085" y="1695"/>
              <a:ext cx="943" cy="42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825" y="421"/>
                </a:cxn>
                <a:cxn ang="0">
                  <a:pos x="943" y="315"/>
                </a:cxn>
                <a:cxn ang="0">
                  <a:pos x="943" y="0"/>
                </a:cxn>
                <a:cxn ang="0">
                  <a:pos x="118" y="0"/>
                </a:cxn>
              </a:cxnLst>
              <a:rect l="0" t="0" r="r" b="b"/>
              <a:pathLst>
                <a:path w="943" h="421">
                  <a:moveTo>
                    <a:pt x="118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825" y="421"/>
                  </a:lnTo>
                  <a:lnTo>
                    <a:pt x="943" y="315"/>
                  </a:lnTo>
                  <a:lnTo>
                    <a:pt x="943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90"/>
            <p:cNvSpPr>
              <a:spLocks/>
            </p:cNvSpPr>
            <p:nvPr/>
          </p:nvSpPr>
          <p:spPr bwMode="auto">
            <a:xfrm>
              <a:off x="1085" y="1695"/>
              <a:ext cx="943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825" y="105"/>
                </a:cxn>
                <a:cxn ang="0">
                  <a:pos x="943" y="0"/>
                </a:cxn>
                <a:cxn ang="0">
                  <a:pos x="118" y="0"/>
                </a:cxn>
                <a:cxn ang="0">
                  <a:pos x="0" y="105"/>
                </a:cxn>
              </a:cxnLst>
              <a:rect l="0" t="0" r="r" b="b"/>
              <a:pathLst>
                <a:path w="943" h="105">
                  <a:moveTo>
                    <a:pt x="0" y="105"/>
                  </a:moveTo>
                  <a:lnTo>
                    <a:pt x="825" y="105"/>
                  </a:lnTo>
                  <a:lnTo>
                    <a:pt x="943" y="0"/>
                  </a:lnTo>
                  <a:lnTo>
                    <a:pt x="118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7" name="Freeform 91"/>
            <p:cNvSpPr>
              <a:spLocks/>
            </p:cNvSpPr>
            <p:nvPr/>
          </p:nvSpPr>
          <p:spPr bwMode="auto">
            <a:xfrm>
              <a:off x="1910" y="1695"/>
              <a:ext cx="118" cy="42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18" y="0"/>
                </a:cxn>
                <a:cxn ang="0">
                  <a:pos x="118" y="315"/>
                </a:cxn>
                <a:cxn ang="0">
                  <a:pos x="0" y="421"/>
                </a:cxn>
                <a:cxn ang="0">
                  <a:pos x="0" y="105"/>
                </a:cxn>
              </a:cxnLst>
              <a:rect l="0" t="0" r="r" b="b"/>
              <a:pathLst>
                <a:path w="118" h="421">
                  <a:moveTo>
                    <a:pt x="0" y="105"/>
                  </a:moveTo>
                  <a:lnTo>
                    <a:pt x="118" y="0"/>
                  </a:lnTo>
                  <a:lnTo>
                    <a:pt x="118" y="315"/>
                  </a:lnTo>
                  <a:lnTo>
                    <a:pt x="0" y="42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8" name="Freeform 92"/>
            <p:cNvSpPr>
              <a:spLocks/>
            </p:cNvSpPr>
            <p:nvPr/>
          </p:nvSpPr>
          <p:spPr bwMode="auto">
            <a:xfrm>
              <a:off x="1085" y="1695"/>
              <a:ext cx="943" cy="42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825" y="421"/>
                </a:cxn>
                <a:cxn ang="0">
                  <a:pos x="943" y="315"/>
                </a:cxn>
                <a:cxn ang="0">
                  <a:pos x="943" y="0"/>
                </a:cxn>
                <a:cxn ang="0">
                  <a:pos x="118" y="0"/>
                </a:cxn>
              </a:cxnLst>
              <a:rect l="0" t="0" r="r" b="b"/>
              <a:pathLst>
                <a:path w="943" h="421">
                  <a:moveTo>
                    <a:pt x="118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825" y="421"/>
                  </a:lnTo>
                  <a:lnTo>
                    <a:pt x="943" y="315"/>
                  </a:lnTo>
                  <a:lnTo>
                    <a:pt x="943" y="0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9" name="Freeform 93"/>
            <p:cNvSpPr>
              <a:spLocks/>
            </p:cNvSpPr>
            <p:nvPr/>
          </p:nvSpPr>
          <p:spPr bwMode="auto">
            <a:xfrm>
              <a:off x="1085" y="1695"/>
              <a:ext cx="943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825" y="105"/>
                </a:cxn>
                <a:cxn ang="0">
                  <a:pos x="943" y="0"/>
                </a:cxn>
              </a:cxnLst>
              <a:rect l="0" t="0" r="r" b="b"/>
              <a:pathLst>
                <a:path w="943" h="105">
                  <a:moveTo>
                    <a:pt x="0" y="105"/>
                  </a:moveTo>
                  <a:lnTo>
                    <a:pt x="825" y="105"/>
                  </a:lnTo>
                  <a:lnTo>
                    <a:pt x="943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0" name="Line 94"/>
            <p:cNvSpPr>
              <a:spLocks noChangeShapeType="1"/>
            </p:cNvSpPr>
            <p:nvPr/>
          </p:nvSpPr>
          <p:spPr bwMode="auto">
            <a:xfrm>
              <a:off x="1910" y="1800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1" name="Rectangle 95"/>
          <p:cNvSpPr>
            <a:spLocks noChangeArrowheads="1"/>
          </p:cNvSpPr>
          <p:nvPr/>
        </p:nvSpPr>
        <p:spPr bwMode="auto">
          <a:xfrm>
            <a:off x="1624013" y="2487613"/>
            <a:ext cx="2400300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02" name="Group 96"/>
          <p:cNvGrpSpPr>
            <a:grpSpLocks/>
          </p:cNvGrpSpPr>
          <p:nvPr/>
        </p:nvGrpSpPr>
        <p:grpSpPr bwMode="auto">
          <a:xfrm>
            <a:off x="1749425" y="2552700"/>
            <a:ext cx="1196975" cy="396875"/>
            <a:chOff x="1226" y="1297"/>
            <a:chExt cx="754" cy="250"/>
          </a:xfrm>
        </p:grpSpPr>
        <p:sp>
          <p:nvSpPr>
            <p:cNvPr id="103" name="Rectangle 97"/>
            <p:cNvSpPr>
              <a:spLocks noChangeArrowheads="1"/>
            </p:cNvSpPr>
            <p:nvPr/>
          </p:nvSpPr>
          <p:spPr bwMode="auto">
            <a:xfrm>
              <a:off x="1226" y="1297"/>
              <a:ext cx="43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ja-JP" altLang="en-US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  </a:t>
              </a:r>
              <a:r>
                <a:rPr lang="en-US" altLang="ja-JP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Sales &amp;</a:t>
              </a:r>
              <a:endParaRPr lang="en-US" altLang="ja-JP">
                <a:ea typeface="MS PGothic" pitchFamily="34" charset="-128"/>
              </a:endParaRPr>
            </a:p>
          </p:txBody>
        </p:sp>
        <p:sp>
          <p:nvSpPr>
            <p:cNvPr id="104" name="Rectangle 98"/>
            <p:cNvSpPr>
              <a:spLocks noChangeArrowheads="1"/>
            </p:cNvSpPr>
            <p:nvPr/>
          </p:nvSpPr>
          <p:spPr bwMode="auto">
            <a:xfrm>
              <a:off x="1708" y="1297"/>
              <a:ext cx="2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ja-JP" altLang="en-US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 </a:t>
              </a:r>
              <a:r>
                <a:rPr lang="en-US" altLang="ja-JP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Oper</a:t>
              </a:r>
              <a:endParaRPr lang="en-US" altLang="ja-JP">
                <a:ea typeface="MS PGothic" pitchFamily="34" charset="-128"/>
              </a:endParaRPr>
            </a:p>
          </p:txBody>
        </p:sp>
        <p:sp>
          <p:nvSpPr>
            <p:cNvPr id="105" name="Rectangle 99"/>
            <p:cNvSpPr>
              <a:spLocks noChangeArrowheads="1"/>
            </p:cNvSpPr>
            <p:nvPr/>
          </p:nvSpPr>
          <p:spPr bwMode="auto">
            <a:xfrm>
              <a:off x="1226" y="1422"/>
              <a:ext cx="528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ja-JP" altLang="en-US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   </a:t>
              </a:r>
              <a:r>
                <a:rPr lang="en-US" altLang="ja-JP" sz="1300" b="1">
                  <a:solidFill>
                    <a:srgbClr val="FFFFFF"/>
                  </a:solidFill>
                  <a:latin typeface="Arial" pitchFamily="34" charset="0"/>
                  <a:ea typeface="MS PGothic" pitchFamily="34" charset="-128"/>
                </a:rPr>
                <a:t>Planning</a:t>
              </a:r>
              <a:endParaRPr lang="en-US" altLang="ja-JP">
                <a:ea typeface="MS PGothic" pitchFamily="34" charset="-128"/>
              </a:endParaRPr>
            </a:p>
          </p:txBody>
        </p:sp>
      </p:grpSp>
      <p:grpSp>
        <p:nvGrpSpPr>
          <p:cNvPr id="106" name="Group 100"/>
          <p:cNvGrpSpPr>
            <a:grpSpLocks/>
          </p:cNvGrpSpPr>
          <p:nvPr/>
        </p:nvGrpSpPr>
        <p:grpSpPr bwMode="auto">
          <a:xfrm>
            <a:off x="3213100" y="2327275"/>
            <a:ext cx="1098550" cy="668338"/>
            <a:chOff x="2001" y="1695"/>
            <a:chExt cx="692" cy="421"/>
          </a:xfrm>
        </p:grpSpPr>
        <p:sp>
          <p:nvSpPr>
            <p:cNvPr id="107" name="Freeform 101"/>
            <p:cNvSpPr>
              <a:spLocks/>
            </p:cNvSpPr>
            <p:nvPr/>
          </p:nvSpPr>
          <p:spPr bwMode="auto">
            <a:xfrm>
              <a:off x="2001" y="1695"/>
              <a:ext cx="692" cy="42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574" y="421"/>
                </a:cxn>
                <a:cxn ang="0">
                  <a:pos x="692" y="315"/>
                </a:cxn>
                <a:cxn ang="0">
                  <a:pos x="692" y="0"/>
                </a:cxn>
                <a:cxn ang="0">
                  <a:pos x="118" y="0"/>
                </a:cxn>
              </a:cxnLst>
              <a:rect l="0" t="0" r="r" b="b"/>
              <a:pathLst>
                <a:path w="692" h="421">
                  <a:moveTo>
                    <a:pt x="118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574" y="421"/>
                  </a:lnTo>
                  <a:lnTo>
                    <a:pt x="692" y="315"/>
                  </a:lnTo>
                  <a:lnTo>
                    <a:pt x="692" y="0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8" name="Freeform 102"/>
            <p:cNvSpPr>
              <a:spLocks/>
            </p:cNvSpPr>
            <p:nvPr/>
          </p:nvSpPr>
          <p:spPr bwMode="auto">
            <a:xfrm>
              <a:off x="2001" y="1695"/>
              <a:ext cx="692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574" y="105"/>
                </a:cxn>
                <a:cxn ang="0">
                  <a:pos x="692" y="0"/>
                </a:cxn>
                <a:cxn ang="0">
                  <a:pos x="118" y="0"/>
                </a:cxn>
                <a:cxn ang="0">
                  <a:pos x="0" y="105"/>
                </a:cxn>
              </a:cxnLst>
              <a:rect l="0" t="0" r="r" b="b"/>
              <a:pathLst>
                <a:path w="692" h="105">
                  <a:moveTo>
                    <a:pt x="0" y="105"/>
                  </a:moveTo>
                  <a:lnTo>
                    <a:pt x="574" y="105"/>
                  </a:lnTo>
                  <a:lnTo>
                    <a:pt x="692" y="0"/>
                  </a:lnTo>
                  <a:lnTo>
                    <a:pt x="118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09" name="Freeform 103"/>
            <p:cNvSpPr>
              <a:spLocks/>
            </p:cNvSpPr>
            <p:nvPr/>
          </p:nvSpPr>
          <p:spPr bwMode="auto">
            <a:xfrm>
              <a:off x="2575" y="1695"/>
              <a:ext cx="118" cy="42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18" y="0"/>
                </a:cxn>
                <a:cxn ang="0">
                  <a:pos x="118" y="315"/>
                </a:cxn>
                <a:cxn ang="0">
                  <a:pos x="0" y="421"/>
                </a:cxn>
                <a:cxn ang="0">
                  <a:pos x="0" y="105"/>
                </a:cxn>
              </a:cxnLst>
              <a:rect l="0" t="0" r="r" b="b"/>
              <a:pathLst>
                <a:path w="118" h="421">
                  <a:moveTo>
                    <a:pt x="0" y="105"/>
                  </a:moveTo>
                  <a:lnTo>
                    <a:pt x="118" y="0"/>
                  </a:lnTo>
                  <a:lnTo>
                    <a:pt x="118" y="315"/>
                  </a:lnTo>
                  <a:lnTo>
                    <a:pt x="0" y="42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0" name="Freeform 104"/>
            <p:cNvSpPr>
              <a:spLocks/>
            </p:cNvSpPr>
            <p:nvPr/>
          </p:nvSpPr>
          <p:spPr bwMode="auto">
            <a:xfrm>
              <a:off x="2001" y="1695"/>
              <a:ext cx="692" cy="421"/>
            </a:xfrm>
            <a:custGeom>
              <a:avLst/>
              <a:gdLst/>
              <a:ahLst/>
              <a:cxnLst>
                <a:cxn ang="0">
                  <a:pos x="118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574" y="421"/>
                </a:cxn>
                <a:cxn ang="0">
                  <a:pos x="692" y="315"/>
                </a:cxn>
                <a:cxn ang="0">
                  <a:pos x="692" y="0"/>
                </a:cxn>
                <a:cxn ang="0">
                  <a:pos x="118" y="0"/>
                </a:cxn>
              </a:cxnLst>
              <a:rect l="0" t="0" r="r" b="b"/>
              <a:pathLst>
                <a:path w="692" h="421">
                  <a:moveTo>
                    <a:pt x="118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574" y="421"/>
                  </a:lnTo>
                  <a:lnTo>
                    <a:pt x="692" y="315"/>
                  </a:lnTo>
                  <a:lnTo>
                    <a:pt x="692" y="0"/>
                  </a:lnTo>
                  <a:lnTo>
                    <a:pt x="118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1" name="Freeform 105"/>
            <p:cNvSpPr>
              <a:spLocks/>
            </p:cNvSpPr>
            <p:nvPr/>
          </p:nvSpPr>
          <p:spPr bwMode="auto">
            <a:xfrm>
              <a:off x="2001" y="1695"/>
              <a:ext cx="692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574" y="105"/>
                </a:cxn>
                <a:cxn ang="0">
                  <a:pos x="692" y="0"/>
                </a:cxn>
              </a:cxnLst>
              <a:rect l="0" t="0" r="r" b="b"/>
              <a:pathLst>
                <a:path w="692" h="105">
                  <a:moveTo>
                    <a:pt x="0" y="105"/>
                  </a:moveTo>
                  <a:lnTo>
                    <a:pt x="574" y="105"/>
                  </a:lnTo>
                  <a:lnTo>
                    <a:pt x="692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2" name="Line 106"/>
            <p:cNvSpPr>
              <a:spLocks noChangeShapeType="1"/>
            </p:cNvSpPr>
            <p:nvPr/>
          </p:nvSpPr>
          <p:spPr bwMode="auto">
            <a:xfrm>
              <a:off x="2575" y="1800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3" name="Rectangle 107"/>
          <p:cNvSpPr>
            <a:spLocks noChangeArrowheads="1"/>
          </p:cNvSpPr>
          <p:nvPr/>
        </p:nvSpPr>
        <p:spPr bwMode="auto">
          <a:xfrm>
            <a:off x="3133725" y="2465388"/>
            <a:ext cx="2338388" cy="481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14" name="Rectangle 108"/>
          <p:cNvSpPr>
            <a:spLocks noChangeArrowheads="1"/>
          </p:cNvSpPr>
          <p:nvPr/>
        </p:nvSpPr>
        <p:spPr bwMode="auto">
          <a:xfrm>
            <a:off x="3284538" y="2541588"/>
            <a:ext cx="74453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  </a:t>
            </a:r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Demand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115" name="Rectangle 109"/>
          <p:cNvSpPr>
            <a:spLocks noChangeArrowheads="1"/>
          </p:cNvSpPr>
          <p:nvPr/>
        </p:nvSpPr>
        <p:spPr bwMode="auto">
          <a:xfrm>
            <a:off x="3284538" y="2740025"/>
            <a:ext cx="533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  </a:t>
            </a:r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Mgmt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116" name="Group 110"/>
          <p:cNvGrpSpPr>
            <a:grpSpLocks/>
          </p:cNvGrpSpPr>
          <p:nvPr/>
        </p:nvGrpSpPr>
        <p:grpSpPr bwMode="auto">
          <a:xfrm>
            <a:off x="4271963" y="2327275"/>
            <a:ext cx="739775" cy="668338"/>
            <a:chOff x="2668" y="1695"/>
            <a:chExt cx="466" cy="421"/>
          </a:xfrm>
        </p:grpSpPr>
        <p:sp>
          <p:nvSpPr>
            <p:cNvPr id="117" name="Freeform 111"/>
            <p:cNvSpPr>
              <a:spLocks/>
            </p:cNvSpPr>
            <p:nvPr/>
          </p:nvSpPr>
          <p:spPr bwMode="auto">
            <a:xfrm>
              <a:off x="2668" y="1695"/>
              <a:ext cx="466" cy="421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351" y="421"/>
                </a:cxn>
                <a:cxn ang="0">
                  <a:pos x="466" y="317"/>
                </a:cxn>
                <a:cxn ang="0">
                  <a:pos x="466" y="0"/>
                </a:cxn>
                <a:cxn ang="0">
                  <a:pos x="116" y="0"/>
                </a:cxn>
              </a:cxnLst>
              <a:rect l="0" t="0" r="r" b="b"/>
              <a:pathLst>
                <a:path w="466" h="421">
                  <a:moveTo>
                    <a:pt x="116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351" y="421"/>
                  </a:lnTo>
                  <a:lnTo>
                    <a:pt x="466" y="317"/>
                  </a:lnTo>
                  <a:lnTo>
                    <a:pt x="466" y="0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8" name="Freeform 112"/>
            <p:cNvSpPr>
              <a:spLocks/>
            </p:cNvSpPr>
            <p:nvPr/>
          </p:nvSpPr>
          <p:spPr bwMode="auto">
            <a:xfrm>
              <a:off x="2668" y="1695"/>
              <a:ext cx="466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51" y="105"/>
                </a:cxn>
                <a:cxn ang="0">
                  <a:pos x="466" y="0"/>
                </a:cxn>
                <a:cxn ang="0">
                  <a:pos x="116" y="0"/>
                </a:cxn>
                <a:cxn ang="0">
                  <a:pos x="0" y="105"/>
                </a:cxn>
              </a:cxnLst>
              <a:rect l="0" t="0" r="r" b="b"/>
              <a:pathLst>
                <a:path w="466" h="105">
                  <a:moveTo>
                    <a:pt x="0" y="105"/>
                  </a:moveTo>
                  <a:lnTo>
                    <a:pt x="351" y="105"/>
                  </a:lnTo>
                  <a:lnTo>
                    <a:pt x="466" y="0"/>
                  </a:lnTo>
                  <a:lnTo>
                    <a:pt x="116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19" name="Freeform 113"/>
            <p:cNvSpPr>
              <a:spLocks/>
            </p:cNvSpPr>
            <p:nvPr/>
          </p:nvSpPr>
          <p:spPr bwMode="auto">
            <a:xfrm>
              <a:off x="3019" y="1695"/>
              <a:ext cx="115" cy="42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15" y="0"/>
                </a:cxn>
                <a:cxn ang="0">
                  <a:pos x="115" y="317"/>
                </a:cxn>
                <a:cxn ang="0">
                  <a:pos x="0" y="421"/>
                </a:cxn>
                <a:cxn ang="0">
                  <a:pos x="0" y="105"/>
                </a:cxn>
              </a:cxnLst>
              <a:rect l="0" t="0" r="r" b="b"/>
              <a:pathLst>
                <a:path w="115" h="421">
                  <a:moveTo>
                    <a:pt x="0" y="105"/>
                  </a:moveTo>
                  <a:lnTo>
                    <a:pt x="115" y="0"/>
                  </a:lnTo>
                  <a:lnTo>
                    <a:pt x="115" y="317"/>
                  </a:lnTo>
                  <a:lnTo>
                    <a:pt x="0" y="42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0" name="Freeform 114"/>
            <p:cNvSpPr>
              <a:spLocks/>
            </p:cNvSpPr>
            <p:nvPr/>
          </p:nvSpPr>
          <p:spPr bwMode="auto">
            <a:xfrm>
              <a:off x="2668" y="1695"/>
              <a:ext cx="466" cy="421"/>
            </a:xfrm>
            <a:custGeom>
              <a:avLst/>
              <a:gdLst/>
              <a:ahLst/>
              <a:cxnLst>
                <a:cxn ang="0">
                  <a:pos x="116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351" y="421"/>
                </a:cxn>
                <a:cxn ang="0">
                  <a:pos x="466" y="317"/>
                </a:cxn>
                <a:cxn ang="0">
                  <a:pos x="466" y="0"/>
                </a:cxn>
                <a:cxn ang="0">
                  <a:pos x="116" y="0"/>
                </a:cxn>
              </a:cxnLst>
              <a:rect l="0" t="0" r="r" b="b"/>
              <a:pathLst>
                <a:path w="466" h="421">
                  <a:moveTo>
                    <a:pt x="116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351" y="421"/>
                  </a:lnTo>
                  <a:lnTo>
                    <a:pt x="466" y="317"/>
                  </a:lnTo>
                  <a:lnTo>
                    <a:pt x="466" y="0"/>
                  </a:lnTo>
                  <a:lnTo>
                    <a:pt x="116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1" name="Freeform 115"/>
            <p:cNvSpPr>
              <a:spLocks/>
            </p:cNvSpPr>
            <p:nvPr/>
          </p:nvSpPr>
          <p:spPr bwMode="auto">
            <a:xfrm>
              <a:off x="2668" y="1695"/>
              <a:ext cx="466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51" y="105"/>
                </a:cxn>
                <a:cxn ang="0">
                  <a:pos x="466" y="0"/>
                </a:cxn>
              </a:cxnLst>
              <a:rect l="0" t="0" r="r" b="b"/>
              <a:pathLst>
                <a:path w="466" h="105">
                  <a:moveTo>
                    <a:pt x="0" y="105"/>
                  </a:moveTo>
                  <a:lnTo>
                    <a:pt x="351" y="105"/>
                  </a:lnTo>
                  <a:lnTo>
                    <a:pt x="466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2" name="Line 116"/>
            <p:cNvSpPr>
              <a:spLocks noChangeShapeType="1"/>
            </p:cNvSpPr>
            <p:nvPr/>
          </p:nvSpPr>
          <p:spPr bwMode="auto">
            <a:xfrm>
              <a:off x="3019" y="1800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3" name="Rectangle 117"/>
          <p:cNvSpPr>
            <a:spLocks noChangeArrowheads="1"/>
          </p:cNvSpPr>
          <p:nvPr/>
        </p:nvSpPr>
        <p:spPr bwMode="auto">
          <a:xfrm>
            <a:off x="4268788" y="2590800"/>
            <a:ext cx="571500" cy="277813"/>
          </a:xfrm>
          <a:prstGeom prst="rect">
            <a:avLst/>
          </a:prstGeom>
          <a:solidFill>
            <a:srgbClr val="00968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24" name="Rectangle 118"/>
          <p:cNvSpPr>
            <a:spLocks noChangeArrowheads="1"/>
          </p:cNvSpPr>
          <p:nvPr/>
        </p:nvSpPr>
        <p:spPr bwMode="auto">
          <a:xfrm>
            <a:off x="4364038" y="2647950"/>
            <a:ext cx="357187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MPS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125" name="Freeform 119"/>
          <p:cNvSpPr>
            <a:spLocks/>
          </p:cNvSpPr>
          <p:nvPr/>
        </p:nvSpPr>
        <p:spPr bwMode="auto">
          <a:xfrm>
            <a:off x="1544638" y="2647950"/>
            <a:ext cx="239712" cy="193675"/>
          </a:xfrm>
          <a:custGeom>
            <a:avLst/>
            <a:gdLst/>
            <a:ahLst/>
            <a:cxnLst>
              <a:cxn ang="0">
                <a:pos x="76" y="0"/>
              </a:cxn>
              <a:cxn ang="0">
                <a:pos x="76" y="32"/>
              </a:cxn>
              <a:cxn ang="0">
                <a:pos x="0" y="32"/>
              </a:cxn>
              <a:cxn ang="0">
                <a:pos x="0" y="92"/>
              </a:cxn>
              <a:cxn ang="0">
                <a:pos x="76" y="92"/>
              </a:cxn>
              <a:cxn ang="0">
                <a:pos x="76" y="122"/>
              </a:cxn>
              <a:cxn ang="0">
                <a:pos x="151" y="61"/>
              </a:cxn>
              <a:cxn ang="0">
                <a:pos x="76" y="0"/>
              </a:cxn>
            </a:cxnLst>
            <a:rect l="0" t="0" r="r" b="b"/>
            <a:pathLst>
              <a:path w="151" h="122">
                <a:moveTo>
                  <a:pt x="76" y="0"/>
                </a:moveTo>
                <a:lnTo>
                  <a:pt x="76" y="32"/>
                </a:lnTo>
                <a:lnTo>
                  <a:pt x="0" y="32"/>
                </a:lnTo>
                <a:lnTo>
                  <a:pt x="0" y="92"/>
                </a:lnTo>
                <a:lnTo>
                  <a:pt x="76" y="92"/>
                </a:lnTo>
                <a:lnTo>
                  <a:pt x="76" y="122"/>
                </a:lnTo>
                <a:lnTo>
                  <a:pt x="151" y="61"/>
                </a:lnTo>
                <a:lnTo>
                  <a:pt x="7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26" name="Group 120"/>
          <p:cNvGrpSpPr>
            <a:grpSpLocks/>
          </p:cNvGrpSpPr>
          <p:nvPr/>
        </p:nvGrpSpPr>
        <p:grpSpPr bwMode="auto">
          <a:xfrm>
            <a:off x="4964113" y="2327275"/>
            <a:ext cx="801687" cy="668338"/>
            <a:chOff x="3104" y="1695"/>
            <a:chExt cx="505" cy="421"/>
          </a:xfrm>
        </p:grpSpPr>
        <p:sp>
          <p:nvSpPr>
            <p:cNvPr id="127" name="Freeform 121"/>
            <p:cNvSpPr>
              <a:spLocks/>
            </p:cNvSpPr>
            <p:nvPr/>
          </p:nvSpPr>
          <p:spPr bwMode="auto">
            <a:xfrm>
              <a:off x="3104" y="1695"/>
              <a:ext cx="505" cy="421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389" y="421"/>
                </a:cxn>
                <a:cxn ang="0">
                  <a:pos x="505" y="315"/>
                </a:cxn>
                <a:cxn ang="0">
                  <a:pos x="505" y="0"/>
                </a:cxn>
                <a:cxn ang="0">
                  <a:pos x="115" y="0"/>
                </a:cxn>
              </a:cxnLst>
              <a:rect l="0" t="0" r="r" b="b"/>
              <a:pathLst>
                <a:path w="505" h="421">
                  <a:moveTo>
                    <a:pt x="115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389" y="421"/>
                  </a:lnTo>
                  <a:lnTo>
                    <a:pt x="505" y="315"/>
                  </a:lnTo>
                  <a:lnTo>
                    <a:pt x="505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00968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8" name="Freeform 122"/>
            <p:cNvSpPr>
              <a:spLocks/>
            </p:cNvSpPr>
            <p:nvPr/>
          </p:nvSpPr>
          <p:spPr bwMode="auto">
            <a:xfrm>
              <a:off x="3104" y="1695"/>
              <a:ext cx="505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89" y="105"/>
                </a:cxn>
                <a:cxn ang="0">
                  <a:pos x="505" y="0"/>
                </a:cxn>
                <a:cxn ang="0">
                  <a:pos x="115" y="0"/>
                </a:cxn>
                <a:cxn ang="0">
                  <a:pos x="0" y="105"/>
                </a:cxn>
              </a:cxnLst>
              <a:rect l="0" t="0" r="r" b="b"/>
              <a:pathLst>
                <a:path w="505" h="105">
                  <a:moveTo>
                    <a:pt x="0" y="105"/>
                  </a:moveTo>
                  <a:lnTo>
                    <a:pt x="389" y="105"/>
                  </a:lnTo>
                  <a:lnTo>
                    <a:pt x="505" y="0"/>
                  </a:lnTo>
                  <a:lnTo>
                    <a:pt x="115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32AB9F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29" name="Freeform 123"/>
            <p:cNvSpPr>
              <a:spLocks/>
            </p:cNvSpPr>
            <p:nvPr/>
          </p:nvSpPr>
          <p:spPr bwMode="auto">
            <a:xfrm>
              <a:off x="3493" y="1695"/>
              <a:ext cx="116" cy="42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16" y="0"/>
                </a:cxn>
                <a:cxn ang="0">
                  <a:pos x="116" y="315"/>
                </a:cxn>
                <a:cxn ang="0">
                  <a:pos x="0" y="421"/>
                </a:cxn>
                <a:cxn ang="0">
                  <a:pos x="0" y="105"/>
                </a:cxn>
              </a:cxnLst>
              <a:rect l="0" t="0" r="r" b="b"/>
              <a:pathLst>
                <a:path w="116" h="421">
                  <a:moveTo>
                    <a:pt x="0" y="105"/>
                  </a:moveTo>
                  <a:lnTo>
                    <a:pt x="116" y="0"/>
                  </a:lnTo>
                  <a:lnTo>
                    <a:pt x="116" y="315"/>
                  </a:lnTo>
                  <a:lnTo>
                    <a:pt x="0" y="42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00796D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0" name="Freeform 124"/>
            <p:cNvSpPr>
              <a:spLocks/>
            </p:cNvSpPr>
            <p:nvPr/>
          </p:nvSpPr>
          <p:spPr bwMode="auto">
            <a:xfrm>
              <a:off x="3104" y="1695"/>
              <a:ext cx="505" cy="421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389" y="421"/>
                </a:cxn>
                <a:cxn ang="0">
                  <a:pos x="505" y="315"/>
                </a:cxn>
                <a:cxn ang="0">
                  <a:pos x="505" y="0"/>
                </a:cxn>
                <a:cxn ang="0">
                  <a:pos x="115" y="0"/>
                </a:cxn>
              </a:cxnLst>
              <a:rect l="0" t="0" r="r" b="b"/>
              <a:pathLst>
                <a:path w="505" h="421">
                  <a:moveTo>
                    <a:pt x="115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389" y="421"/>
                  </a:lnTo>
                  <a:lnTo>
                    <a:pt x="505" y="315"/>
                  </a:lnTo>
                  <a:lnTo>
                    <a:pt x="505" y="0"/>
                  </a:lnTo>
                  <a:lnTo>
                    <a:pt x="115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1" name="Freeform 125"/>
            <p:cNvSpPr>
              <a:spLocks/>
            </p:cNvSpPr>
            <p:nvPr/>
          </p:nvSpPr>
          <p:spPr bwMode="auto">
            <a:xfrm>
              <a:off x="3104" y="1695"/>
              <a:ext cx="505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389" y="105"/>
                </a:cxn>
                <a:cxn ang="0">
                  <a:pos x="505" y="0"/>
                </a:cxn>
              </a:cxnLst>
              <a:rect l="0" t="0" r="r" b="b"/>
              <a:pathLst>
                <a:path w="505" h="105">
                  <a:moveTo>
                    <a:pt x="0" y="105"/>
                  </a:moveTo>
                  <a:lnTo>
                    <a:pt x="389" y="105"/>
                  </a:lnTo>
                  <a:lnTo>
                    <a:pt x="505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2" name="Line 126"/>
            <p:cNvSpPr>
              <a:spLocks noChangeShapeType="1"/>
            </p:cNvSpPr>
            <p:nvPr/>
          </p:nvSpPr>
          <p:spPr bwMode="auto">
            <a:xfrm>
              <a:off x="3493" y="1800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33" name="Rectangle 127"/>
          <p:cNvSpPr>
            <a:spLocks noChangeArrowheads="1"/>
          </p:cNvSpPr>
          <p:nvPr/>
        </p:nvSpPr>
        <p:spPr bwMode="auto">
          <a:xfrm>
            <a:off x="4997450" y="2590800"/>
            <a:ext cx="581025" cy="277813"/>
          </a:xfrm>
          <a:prstGeom prst="rect">
            <a:avLst/>
          </a:prstGeom>
          <a:solidFill>
            <a:srgbClr val="009688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34" name="Rectangle 128"/>
          <p:cNvSpPr>
            <a:spLocks noChangeArrowheads="1"/>
          </p:cNvSpPr>
          <p:nvPr/>
        </p:nvSpPr>
        <p:spPr bwMode="auto">
          <a:xfrm>
            <a:off x="5089525" y="2647950"/>
            <a:ext cx="3667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FFFFFF"/>
                </a:solidFill>
                <a:latin typeface="Arial" pitchFamily="34" charset="0"/>
                <a:ea typeface="MS PGothic" pitchFamily="34" charset="-128"/>
              </a:rPr>
              <a:t>MRP</a:t>
            </a:r>
            <a:endParaRPr lang="en-US" altLang="ja-JP">
              <a:ea typeface="MS PGothic" pitchFamily="34" charset="-128"/>
            </a:endParaRPr>
          </a:p>
        </p:txBody>
      </p:sp>
      <p:grpSp>
        <p:nvGrpSpPr>
          <p:cNvPr id="135" name="Group 129"/>
          <p:cNvGrpSpPr>
            <a:grpSpLocks/>
          </p:cNvGrpSpPr>
          <p:nvPr/>
        </p:nvGrpSpPr>
        <p:grpSpPr bwMode="auto">
          <a:xfrm>
            <a:off x="5716588" y="2327275"/>
            <a:ext cx="1682750" cy="668338"/>
            <a:chOff x="3578" y="1695"/>
            <a:chExt cx="1060" cy="421"/>
          </a:xfrm>
        </p:grpSpPr>
        <p:sp>
          <p:nvSpPr>
            <p:cNvPr id="136" name="Freeform 130"/>
            <p:cNvSpPr>
              <a:spLocks/>
            </p:cNvSpPr>
            <p:nvPr/>
          </p:nvSpPr>
          <p:spPr bwMode="auto">
            <a:xfrm>
              <a:off x="3578" y="1695"/>
              <a:ext cx="1060" cy="421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942" y="421"/>
                </a:cxn>
                <a:cxn ang="0">
                  <a:pos x="1060" y="315"/>
                </a:cxn>
                <a:cxn ang="0">
                  <a:pos x="1060" y="0"/>
                </a:cxn>
                <a:cxn ang="0">
                  <a:pos x="117" y="0"/>
                </a:cxn>
              </a:cxnLst>
              <a:rect l="0" t="0" r="r" b="b"/>
              <a:pathLst>
                <a:path w="1060" h="421">
                  <a:moveTo>
                    <a:pt x="117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942" y="421"/>
                  </a:lnTo>
                  <a:lnTo>
                    <a:pt x="1060" y="315"/>
                  </a:lnTo>
                  <a:lnTo>
                    <a:pt x="1060" y="0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7" name="Freeform 131"/>
            <p:cNvSpPr>
              <a:spLocks/>
            </p:cNvSpPr>
            <p:nvPr/>
          </p:nvSpPr>
          <p:spPr bwMode="auto">
            <a:xfrm>
              <a:off x="3578" y="1695"/>
              <a:ext cx="106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942" y="105"/>
                </a:cxn>
                <a:cxn ang="0">
                  <a:pos x="1060" y="0"/>
                </a:cxn>
                <a:cxn ang="0">
                  <a:pos x="117" y="0"/>
                </a:cxn>
                <a:cxn ang="0">
                  <a:pos x="0" y="105"/>
                </a:cxn>
              </a:cxnLst>
              <a:rect l="0" t="0" r="r" b="b"/>
              <a:pathLst>
                <a:path w="1060" h="105">
                  <a:moveTo>
                    <a:pt x="0" y="105"/>
                  </a:moveTo>
                  <a:lnTo>
                    <a:pt x="942" y="105"/>
                  </a:lnTo>
                  <a:lnTo>
                    <a:pt x="1060" y="0"/>
                  </a:lnTo>
                  <a:lnTo>
                    <a:pt x="117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8" name="Freeform 132"/>
            <p:cNvSpPr>
              <a:spLocks/>
            </p:cNvSpPr>
            <p:nvPr/>
          </p:nvSpPr>
          <p:spPr bwMode="auto">
            <a:xfrm>
              <a:off x="4520" y="1695"/>
              <a:ext cx="118" cy="421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118" y="0"/>
                </a:cxn>
                <a:cxn ang="0">
                  <a:pos x="118" y="315"/>
                </a:cxn>
                <a:cxn ang="0">
                  <a:pos x="0" y="421"/>
                </a:cxn>
                <a:cxn ang="0">
                  <a:pos x="0" y="105"/>
                </a:cxn>
              </a:cxnLst>
              <a:rect l="0" t="0" r="r" b="b"/>
              <a:pathLst>
                <a:path w="118" h="421">
                  <a:moveTo>
                    <a:pt x="0" y="105"/>
                  </a:moveTo>
                  <a:lnTo>
                    <a:pt x="118" y="0"/>
                  </a:lnTo>
                  <a:lnTo>
                    <a:pt x="118" y="315"/>
                  </a:lnTo>
                  <a:lnTo>
                    <a:pt x="0" y="421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39" name="Freeform 133"/>
            <p:cNvSpPr>
              <a:spLocks/>
            </p:cNvSpPr>
            <p:nvPr/>
          </p:nvSpPr>
          <p:spPr bwMode="auto">
            <a:xfrm>
              <a:off x="3578" y="1695"/>
              <a:ext cx="1060" cy="421"/>
            </a:xfrm>
            <a:custGeom>
              <a:avLst/>
              <a:gdLst/>
              <a:ahLst/>
              <a:cxnLst>
                <a:cxn ang="0">
                  <a:pos x="117" y="0"/>
                </a:cxn>
                <a:cxn ang="0">
                  <a:pos x="0" y="105"/>
                </a:cxn>
                <a:cxn ang="0">
                  <a:pos x="0" y="421"/>
                </a:cxn>
                <a:cxn ang="0">
                  <a:pos x="942" y="421"/>
                </a:cxn>
                <a:cxn ang="0">
                  <a:pos x="1060" y="315"/>
                </a:cxn>
                <a:cxn ang="0">
                  <a:pos x="1060" y="0"/>
                </a:cxn>
                <a:cxn ang="0">
                  <a:pos x="117" y="0"/>
                </a:cxn>
              </a:cxnLst>
              <a:rect l="0" t="0" r="r" b="b"/>
              <a:pathLst>
                <a:path w="1060" h="421">
                  <a:moveTo>
                    <a:pt x="117" y="0"/>
                  </a:moveTo>
                  <a:lnTo>
                    <a:pt x="0" y="105"/>
                  </a:lnTo>
                  <a:lnTo>
                    <a:pt x="0" y="421"/>
                  </a:lnTo>
                  <a:lnTo>
                    <a:pt x="942" y="421"/>
                  </a:lnTo>
                  <a:lnTo>
                    <a:pt x="1060" y="315"/>
                  </a:lnTo>
                  <a:lnTo>
                    <a:pt x="1060" y="0"/>
                  </a:lnTo>
                  <a:lnTo>
                    <a:pt x="117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0" name="Freeform 134"/>
            <p:cNvSpPr>
              <a:spLocks/>
            </p:cNvSpPr>
            <p:nvPr/>
          </p:nvSpPr>
          <p:spPr bwMode="auto">
            <a:xfrm>
              <a:off x="3578" y="1695"/>
              <a:ext cx="1060" cy="105"/>
            </a:xfrm>
            <a:custGeom>
              <a:avLst/>
              <a:gdLst/>
              <a:ahLst/>
              <a:cxnLst>
                <a:cxn ang="0">
                  <a:pos x="0" y="105"/>
                </a:cxn>
                <a:cxn ang="0">
                  <a:pos x="942" y="105"/>
                </a:cxn>
                <a:cxn ang="0">
                  <a:pos x="1060" y="0"/>
                </a:cxn>
              </a:cxnLst>
              <a:rect l="0" t="0" r="r" b="b"/>
              <a:pathLst>
                <a:path w="1060" h="105">
                  <a:moveTo>
                    <a:pt x="0" y="105"/>
                  </a:moveTo>
                  <a:lnTo>
                    <a:pt x="942" y="105"/>
                  </a:lnTo>
                  <a:lnTo>
                    <a:pt x="106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1" name="Line 135"/>
            <p:cNvSpPr>
              <a:spLocks noChangeShapeType="1"/>
            </p:cNvSpPr>
            <p:nvPr/>
          </p:nvSpPr>
          <p:spPr bwMode="auto">
            <a:xfrm>
              <a:off x="4520" y="1800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42" name="Rectangle 136"/>
          <p:cNvSpPr>
            <a:spLocks noChangeArrowheads="1"/>
          </p:cNvSpPr>
          <p:nvPr/>
        </p:nvSpPr>
        <p:spPr bwMode="auto">
          <a:xfrm>
            <a:off x="5756275" y="2509838"/>
            <a:ext cx="1425575" cy="477837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3" name="Rectangle 137"/>
          <p:cNvSpPr>
            <a:spLocks noChangeArrowheads="1"/>
          </p:cNvSpPr>
          <p:nvPr/>
        </p:nvSpPr>
        <p:spPr bwMode="auto">
          <a:xfrm>
            <a:off x="5781675" y="2543175"/>
            <a:ext cx="1370013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Production Order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144" name="Rectangle 138"/>
          <p:cNvSpPr>
            <a:spLocks noChangeArrowheads="1"/>
          </p:cNvSpPr>
          <p:nvPr/>
        </p:nvSpPr>
        <p:spPr bwMode="auto">
          <a:xfrm>
            <a:off x="5889625" y="2744788"/>
            <a:ext cx="8842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ja-JP" altLang="en-US" sz="13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/ </a:t>
            </a:r>
            <a:r>
              <a:rPr lang="en-US" altLang="ja-JP" sz="1300" b="1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Repetitive</a:t>
            </a:r>
            <a:endParaRPr lang="en-US" altLang="ja-JP">
              <a:ea typeface="MS PGothic" pitchFamily="34" charset="-128"/>
            </a:endParaRPr>
          </a:p>
        </p:txBody>
      </p:sp>
      <p:sp>
        <p:nvSpPr>
          <p:cNvPr id="145" name="Freeform 139"/>
          <p:cNvSpPr>
            <a:spLocks/>
          </p:cNvSpPr>
          <p:nvPr/>
        </p:nvSpPr>
        <p:spPr bwMode="auto">
          <a:xfrm>
            <a:off x="2998788" y="2647950"/>
            <a:ext cx="241300" cy="193675"/>
          </a:xfrm>
          <a:custGeom>
            <a:avLst/>
            <a:gdLst/>
            <a:ahLst/>
            <a:cxnLst>
              <a:cxn ang="0">
                <a:pos x="75" y="0"/>
              </a:cxn>
              <a:cxn ang="0">
                <a:pos x="75" y="32"/>
              </a:cxn>
              <a:cxn ang="0">
                <a:pos x="0" y="32"/>
              </a:cxn>
              <a:cxn ang="0">
                <a:pos x="0" y="92"/>
              </a:cxn>
              <a:cxn ang="0">
                <a:pos x="75" y="92"/>
              </a:cxn>
              <a:cxn ang="0">
                <a:pos x="75" y="122"/>
              </a:cxn>
              <a:cxn ang="0">
                <a:pos x="152" y="61"/>
              </a:cxn>
              <a:cxn ang="0">
                <a:pos x="75" y="0"/>
              </a:cxn>
            </a:cxnLst>
            <a:rect l="0" t="0" r="r" b="b"/>
            <a:pathLst>
              <a:path w="152" h="122">
                <a:moveTo>
                  <a:pt x="75" y="0"/>
                </a:moveTo>
                <a:lnTo>
                  <a:pt x="75" y="32"/>
                </a:lnTo>
                <a:lnTo>
                  <a:pt x="0" y="32"/>
                </a:lnTo>
                <a:lnTo>
                  <a:pt x="0" y="92"/>
                </a:lnTo>
                <a:lnTo>
                  <a:pt x="75" y="92"/>
                </a:lnTo>
                <a:lnTo>
                  <a:pt x="75" y="122"/>
                </a:lnTo>
                <a:lnTo>
                  <a:pt x="152" y="61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6" name="Freeform 140"/>
          <p:cNvSpPr>
            <a:spLocks/>
          </p:cNvSpPr>
          <p:nvPr/>
        </p:nvSpPr>
        <p:spPr bwMode="auto">
          <a:xfrm>
            <a:off x="4067175" y="2647950"/>
            <a:ext cx="238125" cy="193675"/>
          </a:xfrm>
          <a:custGeom>
            <a:avLst/>
            <a:gdLst/>
            <a:ahLst/>
            <a:cxnLst>
              <a:cxn ang="0">
                <a:pos x="75" y="0"/>
              </a:cxn>
              <a:cxn ang="0">
                <a:pos x="75" y="32"/>
              </a:cxn>
              <a:cxn ang="0">
                <a:pos x="0" y="32"/>
              </a:cxn>
              <a:cxn ang="0">
                <a:pos x="0" y="92"/>
              </a:cxn>
              <a:cxn ang="0">
                <a:pos x="75" y="92"/>
              </a:cxn>
              <a:cxn ang="0">
                <a:pos x="75" y="122"/>
              </a:cxn>
              <a:cxn ang="0">
                <a:pos x="150" y="61"/>
              </a:cxn>
              <a:cxn ang="0">
                <a:pos x="75" y="0"/>
              </a:cxn>
            </a:cxnLst>
            <a:rect l="0" t="0" r="r" b="b"/>
            <a:pathLst>
              <a:path w="150" h="122">
                <a:moveTo>
                  <a:pt x="75" y="0"/>
                </a:moveTo>
                <a:lnTo>
                  <a:pt x="75" y="32"/>
                </a:lnTo>
                <a:lnTo>
                  <a:pt x="0" y="32"/>
                </a:lnTo>
                <a:lnTo>
                  <a:pt x="0" y="92"/>
                </a:lnTo>
                <a:lnTo>
                  <a:pt x="75" y="92"/>
                </a:lnTo>
                <a:lnTo>
                  <a:pt x="75" y="122"/>
                </a:lnTo>
                <a:lnTo>
                  <a:pt x="150" y="61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7" name="Freeform 141"/>
          <p:cNvSpPr>
            <a:spLocks/>
          </p:cNvSpPr>
          <p:nvPr/>
        </p:nvSpPr>
        <p:spPr bwMode="auto">
          <a:xfrm>
            <a:off x="4819650" y="2647950"/>
            <a:ext cx="241300" cy="193675"/>
          </a:xfrm>
          <a:custGeom>
            <a:avLst/>
            <a:gdLst/>
            <a:ahLst/>
            <a:cxnLst>
              <a:cxn ang="0">
                <a:pos x="77" y="0"/>
              </a:cxn>
              <a:cxn ang="0">
                <a:pos x="77" y="32"/>
              </a:cxn>
              <a:cxn ang="0">
                <a:pos x="0" y="32"/>
              </a:cxn>
              <a:cxn ang="0">
                <a:pos x="0" y="92"/>
              </a:cxn>
              <a:cxn ang="0">
                <a:pos x="77" y="92"/>
              </a:cxn>
              <a:cxn ang="0">
                <a:pos x="77" y="122"/>
              </a:cxn>
              <a:cxn ang="0">
                <a:pos x="152" y="61"/>
              </a:cxn>
              <a:cxn ang="0">
                <a:pos x="77" y="0"/>
              </a:cxn>
            </a:cxnLst>
            <a:rect l="0" t="0" r="r" b="b"/>
            <a:pathLst>
              <a:path w="152" h="122">
                <a:moveTo>
                  <a:pt x="77" y="0"/>
                </a:moveTo>
                <a:lnTo>
                  <a:pt x="77" y="32"/>
                </a:lnTo>
                <a:lnTo>
                  <a:pt x="0" y="32"/>
                </a:lnTo>
                <a:lnTo>
                  <a:pt x="0" y="92"/>
                </a:lnTo>
                <a:lnTo>
                  <a:pt x="77" y="92"/>
                </a:lnTo>
                <a:lnTo>
                  <a:pt x="77" y="122"/>
                </a:lnTo>
                <a:lnTo>
                  <a:pt x="152" y="61"/>
                </a:lnTo>
                <a:lnTo>
                  <a:pt x="7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48" name="Freeform 142"/>
          <p:cNvSpPr>
            <a:spLocks/>
          </p:cNvSpPr>
          <p:nvPr/>
        </p:nvSpPr>
        <p:spPr bwMode="auto">
          <a:xfrm>
            <a:off x="5511800" y="2647950"/>
            <a:ext cx="241300" cy="193675"/>
          </a:xfrm>
          <a:custGeom>
            <a:avLst/>
            <a:gdLst/>
            <a:ahLst/>
            <a:cxnLst>
              <a:cxn ang="0">
                <a:pos x="75" y="0"/>
              </a:cxn>
              <a:cxn ang="0">
                <a:pos x="75" y="32"/>
              </a:cxn>
              <a:cxn ang="0">
                <a:pos x="0" y="32"/>
              </a:cxn>
              <a:cxn ang="0">
                <a:pos x="0" y="92"/>
              </a:cxn>
              <a:cxn ang="0">
                <a:pos x="75" y="92"/>
              </a:cxn>
              <a:cxn ang="0">
                <a:pos x="75" y="122"/>
              </a:cxn>
              <a:cxn ang="0">
                <a:pos x="152" y="61"/>
              </a:cxn>
              <a:cxn ang="0">
                <a:pos x="75" y="0"/>
              </a:cxn>
            </a:cxnLst>
            <a:rect l="0" t="0" r="r" b="b"/>
            <a:pathLst>
              <a:path w="152" h="122">
                <a:moveTo>
                  <a:pt x="75" y="0"/>
                </a:moveTo>
                <a:lnTo>
                  <a:pt x="75" y="32"/>
                </a:lnTo>
                <a:lnTo>
                  <a:pt x="0" y="32"/>
                </a:lnTo>
                <a:lnTo>
                  <a:pt x="0" y="92"/>
                </a:lnTo>
                <a:lnTo>
                  <a:pt x="75" y="92"/>
                </a:lnTo>
                <a:lnTo>
                  <a:pt x="75" y="122"/>
                </a:lnTo>
                <a:lnTo>
                  <a:pt x="152" y="61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49" name="Group 143"/>
          <p:cNvGrpSpPr>
            <a:grpSpLocks/>
          </p:cNvGrpSpPr>
          <p:nvPr/>
        </p:nvGrpSpPr>
        <p:grpSpPr bwMode="auto">
          <a:xfrm>
            <a:off x="7408863" y="2327275"/>
            <a:ext cx="1428750" cy="671513"/>
            <a:chOff x="4644" y="1695"/>
            <a:chExt cx="900" cy="423"/>
          </a:xfrm>
        </p:grpSpPr>
        <p:sp>
          <p:nvSpPr>
            <p:cNvPr id="150" name="Freeform 144"/>
            <p:cNvSpPr>
              <a:spLocks/>
            </p:cNvSpPr>
            <p:nvPr/>
          </p:nvSpPr>
          <p:spPr bwMode="auto">
            <a:xfrm>
              <a:off x="4644" y="1695"/>
              <a:ext cx="900" cy="423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7"/>
                </a:cxn>
                <a:cxn ang="0">
                  <a:pos x="0" y="423"/>
                </a:cxn>
                <a:cxn ang="0">
                  <a:pos x="782" y="423"/>
                </a:cxn>
                <a:cxn ang="0">
                  <a:pos x="900" y="317"/>
                </a:cxn>
                <a:cxn ang="0">
                  <a:pos x="900" y="0"/>
                </a:cxn>
                <a:cxn ang="0">
                  <a:pos x="115" y="0"/>
                </a:cxn>
              </a:cxnLst>
              <a:rect l="0" t="0" r="r" b="b"/>
              <a:pathLst>
                <a:path w="900" h="423">
                  <a:moveTo>
                    <a:pt x="115" y="0"/>
                  </a:moveTo>
                  <a:lnTo>
                    <a:pt x="0" y="107"/>
                  </a:lnTo>
                  <a:lnTo>
                    <a:pt x="0" y="423"/>
                  </a:lnTo>
                  <a:lnTo>
                    <a:pt x="782" y="423"/>
                  </a:lnTo>
                  <a:lnTo>
                    <a:pt x="900" y="317"/>
                  </a:lnTo>
                  <a:lnTo>
                    <a:pt x="900" y="0"/>
                  </a:lnTo>
                  <a:lnTo>
                    <a:pt x="115" y="0"/>
                  </a:lnTo>
                  <a:close/>
                </a:path>
              </a:pathLst>
            </a:custGeom>
            <a:solidFill>
              <a:srgbClr val="CECECE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1" name="Freeform 145"/>
            <p:cNvSpPr>
              <a:spLocks/>
            </p:cNvSpPr>
            <p:nvPr/>
          </p:nvSpPr>
          <p:spPr bwMode="auto">
            <a:xfrm>
              <a:off x="4644" y="1695"/>
              <a:ext cx="900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782" y="107"/>
                </a:cxn>
                <a:cxn ang="0">
                  <a:pos x="900" y="0"/>
                </a:cxn>
                <a:cxn ang="0">
                  <a:pos x="115" y="0"/>
                </a:cxn>
                <a:cxn ang="0">
                  <a:pos x="0" y="107"/>
                </a:cxn>
              </a:cxnLst>
              <a:rect l="0" t="0" r="r" b="b"/>
              <a:pathLst>
                <a:path w="900" h="107">
                  <a:moveTo>
                    <a:pt x="0" y="107"/>
                  </a:moveTo>
                  <a:lnTo>
                    <a:pt x="782" y="107"/>
                  </a:lnTo>
                  <a:lnTo>
                    <a:pt x="900" y="0"/>
                  </a:lnTo>
                  <a:lnTo>
                    <a:pt x="115" y="0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D8D8D8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2" name="Freeform 146"/>
            <p:cNvSpPr>
              <a:spLocks/>
            </p:cNvSpPr>
            <p:nvPr/>
          </p:nvSpPr>
          <p:spPr bwMode="auto">
            <a:xfrm>
              <a:off x="5426" y="1695"/>
              <a:ext cx="118" cy="423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118" y="0"/>
                </a:cxn>
                <a:cxn ang="0">
                  <a:pos x="118" y="317"/>
                </a:cxn>
                <a:cxn ang="0">
                  <a:pos x="0" y="423"/>
                </a:cxn>
                <a:cxn ang="0">
                  <a:pos x="0" y="107"/>
                </a:cxn>
              </a:cxnLst>
              <a:rect l="0" t="0" r="r" b="b"/>
              <a:pathLst>
                <a:path w="118" h="423">
                  <a:moveTo>
                    <a:pt x="0" y="107"/>
                  </a:moveTo>
                  <a:lnTo>
                    <a:pt x="118" y="0"/>
                  </a:lnTo>
                  <a:lnTo>
                    <a:pt x="118" y="317"/>
                  </a:lnTo>
                  <a:lnTo>
                    <a:pt x="0" y="423"/>
                  </a:lnTo>
                  <a:lnTo>
                    <a:pt x="0" y="107"/>
                  </a:lnTo>
                  <a:close/>
                </a:path>
              </a:pathLst>
            </a:custGeom>
            <a:solidFill>
              <a:srgbClr val="A6A6A6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3" name="Freeform 147"/>
            <p:cNvSpPr>
              <a:spLocks/>
            </p:cNvSpPr>
            <p:nvPr/>
          </p:nvSpPr>
          <p:spPr bwMode="auto">
            <a:xfrm>
              <a:off x="4644" y="1695"/>
              <a:ext cx="900" cy="423"/>
            </a:xfrm>
            <a:custGeom>
              <a:avLst/>
              <a:gdLst/>
              <a:ahLst/>
              <a:cxnLst>
                <a:cxn ang="0">
                  <a:pos x="115" y="0"/>
                </a:cxn>
                <a:cxn ang="0">
                  <a:pos x="0" y="107"/>
                </a:cxn>
                <a:cxn ang="0">
                  <a:pos x="0" y="423"/>
                </a:cxn>
                <a:cxn ang="0">
                  <a:pos x="782" y="423"/>
                </a:cxn>
                <a:cxn ang="0">
                  <a:pos x="900" y="317"/>
                </a:cxn>
                <a:cxn ang="0">
                  <a:pos x="900" y="0"/>
                </a:cxn>
                <a:cxn ang="0">
                  <a:pos x="115" y="0"/>
                </a:cxn>
              </a:cxnLst>
              <a:rect l="0" t="0" r="r" b="b"/>
              <a:pathLst>
                <a:path w="900" h="423">
                  <a:moveTo>
                    <a:pt x="115" y="0"/>
                  </a:moveTo>
                  <a:lnTo>
                    <a:pt x="0" y="107"/>
                  </a:lnTo>
                  <a:lnTo>
                    <a:pt x="0" y="423"/>
                  </a:lnTo>
                  <a:lnTo>
                    <a:pt x="782" y="423"/>
                  </a:lnTo>
                  <a:lnTo>
                    <a:pt x="900" y="317"/>
                  </a:lnTo>
                  <a:lnTo>
                    <a:pt x="900" y="0"/>
                  </a:lnTo>
                  <a:lnTo>
                    <a:pt x="115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4" name="Freeform 148"/>
            <p:cNvSpPr>
              <a:spLocks/>
            </p:cNvSpPr>
            <p:nvPr/>
          </p:nvSpPr>
          <p:spPr bwMode="auto">
            <a:xfrm>
              <a:off x="4644" y="1695"/>
              <a:ext cx="900" cy="107"/>
            </a:xfrm>
            <a:custGeom>
              <a:avLst/>
              <a:gdLst/>
              <a:ahLst/>
              <a:cxnLst>
                <a:cxn ang="0">
                  <a:pos x="0" y="107"/>
                </a:cxn>
                <a:cxn ang="0">
                  <a:pos x="782" y="107"/>
                </a:cxn>
                <a:cxn ang="0">
                  <a:pos x="900" y="0"/>
                </a:cxn>
              </a:cxnLst>
              <a:rect l="0" t="0" r="r" b="b"/>
              <a:pathLst>
                <a:path w="900" h="107">
                  <a:moveTo>
                    <a:pt x="0" y="107"/>
                  </a:moveTo>
                  <a:lnTo>
                    <a:pt x="782" y="107"/>
                  </a:lnTo>
                  <a:lnTo>
                    <a:pt x="900" y="0"/>
                  </a:lnTo>
                </a:path>
              </a:pathLst>
            </a:custGeom>
            <a:noFill/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55" name="Line 149"/>
            <p:cNvSpPr>
              <a:spLocks noChangeShapeType="1"/>
            </p:cNvSpPr>
            <p:nvPr/>
          </p:nvSpPr>
          <p:spPr bwMode="auto">
            <a:xfrm>
              <a:off x="5426" y="1802"/>
              <a:ext cx="1" cy="3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56" name="Rectangle 150"/>
          <p:cNvSpPr>
            <a:spLocks noChangeArrowheads="1"/>
          </p:cNvSpPr>
          <p:nvPr/>
        </p:nvSpPr>
        <p:spPr bwMode="auto">
          <a:xfrm>
            <a:off x="7445375" y="2519363"/>
            <a:ext cx="1101725" cy="477837"/>
          </a:xfrm>
          <a:prstGeom prst="rect">
            <a:avLst/>
          </a:prstGeom>
          <a:solidFill>
            <a:srgbClr val="CECECE"/>
          </a:solidFill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57" name="Rectangle 151"/>
          <p:cNvSpPr>
            <a:spLocks noChangeArrowheads="1"/>
          </p:cNvSpPr>
          <p:nvPr/>
        </p:nvSpPr>
        <p:spPr bwMode="auto">
          <a:xfrm>
            <a:off x="7578725" y="2541588"/>
            <a:ext cx="4492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Order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158" name="Rectangle 152"/>
          <p:cNvSpPr>
            <a:spLocks noChangeArrowheads="1"/>
          </p:cNvSpPr>
          <p:nvPr/>
        </p:nvSpPr>
        <p:spPr bwMode="auto">
          <a:xfrm>
            <a:off x="7578725" y="2728913"/>
            <a:ext cx="846138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altLang="ja-JP" sz="1300" b="1" dirty="0">
                <a:solidFill>
                  <a:srgbClr val="000000"/>
                </a:solidFill>
                <a:latin typeface="Arial" pitchFamily="34" charset="0"/>
                <a:ea typeface="MS PGothic" pitchFamily="34" charset="-128"/>
              </a:rPr>
              <a:t>Settlement</a:t>
            </a:r>
            <a:endParaRPr lang="en-US" altLang="ja-JP" dirty="0">
              <a:ea typeface="MS PGothic" pitchFamily="34" charset="-128"/>
            </a:endParaRPr>
          </a:p>
        </p:txBody>
      </p:sp>
      <p:sp>
        <p:nvSpPr>
          <p:cNvPr id="159" name="Freeform 153"/>
          <p:cNvSpPr>
            <a:spLocks/>
          </p:cNvSpPr>
          <p:nvPr/>
        </p:nvSpPr>
        <p:spPr bwMode="auto">
          <a:xfrm>
            <a:off x="7200900" y="2647950"/>
            <a:ext cx="241300" cy="193675"/>
          </a:xfrm>
          <a:custGeom>
            <a:avLst/>
            <a:gdLst/>
            <a:ahLst/>
            <a:cxnLst>
              <a:cxn ang="0">
                <a:pos x="75" y="0"/>
              </a:cxn>
              <a:cxn ang="0">
                <a:pos x="75" y="32"/>
              </a:cxn>
              <a:cxn ang="0">
                <a:pos x="0" y="32"/>
              </a:cxn>
              <a:cxn ang="0">
                <a:pos x="0" y="92"/>
              </a:cxn>
              <a:cxn ang="0">
                <a:pos x="75" y="92"/>
              </a:cxn>
              <a:cxn ang="0">
                <a:pos x="75" y="122"/>
              </a:cxn>
              <a:cxn ang="0">
                <a:pos x="152" y="61"/>
              </a:cxn>
              <a:cxn ang="0">
                <a:pos x="75" y="0"/>
              </a:cxn>
            </a:cxnLst>
            <a:rect l="0" t="0" r="r" b="b"/>
            <a:pathLst>
              <a:path w="152" h="122">
                <a:moveTo>
                  <a:pt x="75" y="0"/>
                </a:moveTo>
                <a:lnTo>
                  <a:pt x="75" y="32"/>
                </a:lnTo>
                <a:lnTo>
                  <a:pt x="0" y="32"/>
                </a:lnTo>
                <a:lnTo>
                  <a:pt x="0" y="92"/>
                </a:lnTo>
                <a:lnTo>
                  <a:pt x="75" y="92"/>
                </a:lnTo>
                <a:lnTo>
                  <a:pt x="75" y="122"/>
                </a:lnTo>
                <a:lnTo>
                  <a:pt x="152" y="61"/>
                </a:lnTo>
                <a:lnTo>
                  <a:pt x="7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grpSp>
        <p:nvGrpSpPr>
          <p:cNvPr id="160" name="Group 154"/>
          <p:cNvGrpSpPr>
            <a:grpSpLocks/>
          </p:cNvGrpSpPr>
          <p:nvPr/>
        </p:nvGrpSpPr>
        <p:grpSpPr bwMode="auto">
          <a:xfrm>
            <a:off x="7705725" y="3057525"/>
            <a:ext cx="192088" cy="723900"/>
            <a:chOff x="4831" y="2155"/>
            <a:chExt cx="121" cy="456"/>
          </a:xfrm>
        </p:grpSpPr>
        <p:sp>
          <p:nvSpPr>
            <p:cNvPr id="161" name="Freeform 155"/>
            <p:cNvSpPr>
              <a:spLocks/>
            </p:cNvSpPr>
            <p:nvPr/>
          </p:nvSpPr>
          <p:spPr bwMode="auto">
            <a:xfrm>
              <a:off x="4875" y="2261"/>
              <a:ext cx="33" cy="24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0"/>
                </a:cxn>
                <a:cxn ang="0">
                  <a:pos x="2" y="244"/>
                </a:cxn>
                <a:cxn ang="0">
                  <a:pos x="33" y="244"/>
                </a:cxn>
                <a:cxn ang="0">
                  <a:pos x="31" y="0"/>
                </a:cxn>
              </a:cxnLst>
              <a:rect l="0" t="0" r="r" b="b"/>
              <a:pathLst>
                <a:path w="33" h="244">
                  <a:moveTo>
                    <a:pt x="31" y="0"/>
                  </a:moveTo>
                  <a:lnTo>
                    <a:pt x="0" y="0"/>
                  </a:lnTo>
                  <a:lnTo>
                    <a:pt x="2" y="244"/>
                  </a:lnTo>
                  <a:lnTo>
                    <a:pt x="33" y="24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2" name="Freeform 156"/>
            <p:cNvSpPr>
              <a:spLocks/>
            </p:cNvSpPr>
            <p:nvPr/>
          </p:nvSpPr>
          <p:spPr bwMode="auto">
            <a:xfrm>
              <a:off x="4831" y="2155"/>
              <a:ext cx="121" cy="109"/>
            </a:xfrm>
            <a:custGeom>
              <a:avLst/>
              <a:gdLst/>
              <a:ahLst/>
              <a:cxnLst>
                <a:cxn ang="0">
                  <a:pos x="121" y="109"/>
                </a:cxn>
                <a:cxn ang="0">
                  <a:pos x="59" y="0"/>
                </a:cxn>
                <a:cxn ang="0">
                  <a:pos x="0" y="109"/>
                </a:cxn>
                <a:cxn ang="0">
                  <a:pos x="121" y="109"/>
                </a:cxn>
              </a:cxnLst>
              <a:rect l="0" t="0" r="r" b="b"/>
              <a:pathLst>
                <a:path w="121" h="109">
                  <a:moveTo>
                    <a:pt x="121" y="109"/>
                  </a:moveTo>
                  <a:lnTo>
                    <a:pt x="59" y="0"/>
                  </a:lnTo>
                  <a:lnTo>
                    <a:pt x="0" y="109"/>
                  </a:lnTo>
                  <a:lnTo>
                    <a:pt x="121" y="10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3" name="Freeform 157"/>
            <p:cNvSpPr>
              <a:spLocks/>
            </p:cNvSpPr>
            <p:nvPr/>
          </p:nvSpPr>
          <p:spPr bwMode="auto">
            <a:xfrm>
              <a:off x="4831" y="2501"/>
              <a:ext cx="121" cy="1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1" y="110"/>
                </a:cxn>
                <a:cxn ang="0">
                  <a:pos x="121" y="0"/>
                </a:cxn>
                <a:cxn ang="0">
                  <a:pos x="0" y="0"/>
                </a:cxn>
              </a:cxnLst>
              <a:rect l="0" t="0" r="r" b="b"/>
              <a:pathLst>
                <a:path w="121" h="110">
                  <a:moveTo>
                    <a:pt x="0" y="0"/>
                  </a:moveTo>
                  <a:lnTo>
                    <a:pt x="61" y="110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4" name="Group 158"/>
          <p:cNvGrpSpPr>
            <a:grpSpLocks/>
          </p:cNvGrpSpPr>
          <p:nvPr/>
        </p:nvGrpSpPr>
        <p:grpSpPr bwMode="auto">
          <a:xfrm>
            <a:off x="6970713" y="3057525"/>
            <a:ext cx="193675" cy="723900"/>
            <a:chOff x="4368" y="2155"/>
            <a:chExt cx="122" cy="456"/>
          </a:xfrm>
        </p:grpSpPr>
        <p:sp>
          <p:nvSpPr>
            <p:cNvPr id="165" name="Freeform 159"/>
            <p:cNvSpPr>
              <a:spLocks/>
            </p:cNvSpPr>
            <p:nvPr/>
          </p:nvSpPr>
          <p:spPr bwMode="auto">
            <a:xfrm>
              <a:off x="4412" y="2261"/>
              <a:ext cx="33" cy="24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0"/>
                </a:cxn>
                <a:cxn ang="0">
                  <a:pos x="2" y="244"/>
                </a:cxn>
                <a:cxn ang="0">
                  <a:pos x="33" y="244"/>
                </a:cxn>
                <a:cxn ang="0">
                  <a:pos x="31" y="0"/>
                </a:cxn>
              </a:cxnLst>
              <a:rect l="0" t="0" r="r" b="b"/>
              <a:pathLst>
                <a:path w="33" h="244">
                  <a:moveTo>
                    <a:pt x="31" y="0"/>
                  </a:moveTo>
                  <a:lnTo>
                    <a:pt x="0" y="0"/>
                  </a:lnTo>
                  <a:lnTo>
                    <a:pt x="2" y="244"/>
                  </a:lnTo>
                  <a:lnTo>
                    <a:pt x="33" y="24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6" name="Freeform 160"/>
            <p:cNvSpPr>
              <a:spLocks/>
            </p:cNvSpPr>
            <p:nvPr/>
          </p:nvSpPr>
          <p:spPr bwMode="auto">
            <a:xfrm>
              <a:off x="4368" y="2155"/>
              <a:ext cx="122" cy="109"/>
            </a:xfrm>
            <a:custGeom>
              <a:avLst/>
              <a:gdLst/>
              <a:ahLst/>
              <a:cxnLst>
                <a:cxn ang="0">
                  <a:pos x="122" y="109"/>
                </a:cxn>
                <a:cxn ang="0">
                  <a:pos x="60" y="0"/>
                </a:cxn>
                <a:cxn ang="0">
                  <a:pos x="0" y="109"/>
                </a:cxn>
                <a:cxn ang="0">
                  <a:pos x="122" y="109"/>
                </a:cxn>
              </a:cxnLst>
              <a:rect l="0" t="0" r="r" b="b"/>
              <a:pathLst>
                <a:path w="122" h="109">
                  <a:moveTo>
                    <a:pt x="122" y="109"/>
                  </a:moveTo>
                  <a:lnTo>
                    <a:pt x="60" y="0"/>
                  </a:lnTo>
                  <a:lnTo>
                    <a:pt x="0" y="109"/>
                  </a:lnTo>
                  <a:lnTo>
                    <a:pt x="122" y="10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67" name="Freeform 161"/>
            <p:cNvSpPr>
              <a:spLocks/>
            </p:cNvSpPr>
            <p:nvPr/>
          </p:nvSpPr>
          <p:spPr bwMode="auto">
            <a:xfrm>
              <a:off x="4368" y="2501"/>
              <a:ext cx="122" cy="1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10"/>
                </a:cxn>
                <a:cxn ang="0">
                  <a:pos x="122" y="0"/>
                </a:cxn>
                <a:cxn ang="0">
                  <a:pos x="0" y="0"/>
                </a:cxn>
              </a:cxnLst>
              <a:rect l="0" t="0" r="r" b="b"/>
              <a:pathLst>
                <a:path w="122" h="110">
                  <a:moveTo>
                    <a:pt x="0" y="0"/>
                  </a:moveTo>
                  <a:lnTo>
                    <a:pt x="62" y="110"/>
                  </a:lnTo>
                  <a:lnTo>
                    <a:pt x="1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68" name="Group 162"/>
          <p:cNvGrpSpPr>
            <a:grpSpLocks/>
          </p:cNvGrpSpPr>
          <p:nvPr/>
        </p:nvGrpSpPr>
        <p:grpSpPr bwMode="auto">
          <a:xfrm>
            <a:off x="5162550" y="3092450"/>
            <a:ext cx="192088" cy="619125"/>
            <a:chOff x="3229" y="2177"/>
            <a:chExt cx="121" cy="390"/>
          </a:xfrm>
        </p:grpSpPr>
        <p:sp>
          <p:nvSpPr>
            <p:cNvPr id="169" name="Rectangle 163"/>
            <p:cNvSpPr>
              <a:spLocks noChangeArrowheads="1"/>
            </p:cNvSpPr>
            <p:nvPr/>
          </p:nvSpPr>
          <p:spPr bwMode="auto">
            <a:xfrm>
              <a:off x="3275" y="2177"/>
              <a:ext cx="31" cy="2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0" name="Freeform 164"/>
            <p:cNvSpPr>
              <a:spLocks/>
            </p:cNvSpPr>
            <p:nvPr/>
          </p:nvSpPr>
          <p:spPr bwMode="auto">
            <a:xfrm>
              <a:off x="3229" y="2458"/>
              <a:ext cx="121" cy="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09"/>
                </a:cxn>
                <a:cxn ang="0">
                  <a:pos x="121" y="0"/>
                </a:cxn>
                <a:cxn ang="0">
                  <a:pos x="0" y="0"/>
                </a:cxn>
              </a:cxnLst>
              <a:rect l="0" t="0" r="r" b="b"/>
              <a:pathLst>
                <a:path w="121" h="109">
                  <a:moveTo>
                    <a:pt x="0" y="0"/>
                  </a:moveTo>
                  <a:lnTo>
                    <a:pt x="62" y="109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1" name="Group 165"/>
          <p:cNvGrpSpPr>
            <a:grpSpLocks/>
          </p:cNvGrpSpPr>
          <p:nvPr/>
        </p:nvGrpSpPr>
        <p:grpSpPr bwMode="auto">
          <a:xfrm>
            <a:off x="6089650" y="3057525"/>
            <a:ext cx="192088" cy="723900"/>
            <a:chOff x="3813" y="2155"/>
            <a:chExt cx="121" cy="456"/>
          </a:xfrm>
        </p:grpSpPr>
        <p:sp>
          <p:nvSpPr>
            <p:cNvPr id="172" name="Freeform 166"/>
            <p:cNvSpPr>
              <a:spLocks/>
            </p:cNvSpPr>
            <p:nvPr/>
          </p:nvSpPr>
          <p:spPr bwMode="auto">
            <a:xfrm>
              <a:off x="3857" y="2261"/>
              <a:ext cx="33" cy="244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0" y="0"/>
                </a:cxn>
                <a:cxn ang="0">
                  <a:pos x="2" y="244"/>
                </a:cxn>
                <a:cxn ang="0">
                  <a:pos x="33" y="244"/>
                </a:cxn>
                <a:cxn ang="0">
                  <a:pos x="31" y="0"/>
                </a:cxn>
              </a:cxnLst>
              <a:rect l="0" t="0" r="r" b="b"/>
              <a:pathLst>
                <a:path w="33" h="244">
                  <a:moveTo>
                    <a:pt x="31" y="0"/>
                  </a:moveTo>
                  <a:lnTo>
                    <a:pt x="0" y="0"/>
                  </a:lnTo>
                  <a:lnTo>
                    <a:pt x="2" y="244"/>
                  </a:lnTo>
                  <a:lnTo>
                    <a:pt x="33" y="24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3" name="Freeform 167"/>
            <p:cNvSpPr>
              <a:spLocks/>
            </p:cNvSpPr>
            <p:nvPr/>
          </p:nvSpPr>
          <p:spPr bwMode="auto">
            <a:xfrm>
              <a:off x="3813" y="2155"/>
              <a:ext cx="121" cy="109"/>
            </a:xfrm>
            <a:custGeom>
              <a:avLst/>
              <a:gdLst/>
              <a:ahLst/>
              <a:cxnLst>
                <a:cxn ang="0">
                  <a:pos x="121" y="109"/>
                </a:cxn>
                <a:cxn ang="0">
                  <a:pos x="60" y="0"/>
                </a:cxn>
                <a:cxn ang="0">
                  <a:pos x="0" y="109"/>
                </a:cxn>
                <a:cxn ang="0">
                  <a:pos x="121" y="109"/>
                </a:cxn>
              </a:cxnLst>
              <a:rect l="0" t="0" r="r" b="b"/>
              <a:pathLst>
                <a:path w="121" h="109">
                  <a:moveTo>
                    <a:pt x="121" y="109"/>
                  </a:moveTo>
                  <a:lnTo>
                    <a:pt x="60" y="0"/>
                  </a:lnTo>
                  <a:lnTo>
                    <a:pt x="0" y="109"/>
                  </a:lnTo>
                  <a:lnTo>
                    <a:pt x="121" y="10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4" name="Freeform 168"/>
            <p:cNvSpPr>
              <a:spLocks/>
            </p:cNvSpPr>
            <p:nvPr/>
          </p:nvSpPr>
          <p:spPr bwMode="auto">
            <a:xfrm>
              <a:off x="3813" y="2501"/>
              <a:ext cx="121" cy="11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10"/>
                </a:cxn>
                <a:cxn ang="0">
                  <a:pos x="121" y="0"/>
                </a:cxn>
                <a:cxn ang="0">
                  <a:pos x="0" y="0"/>
                </a:cxn>
              </a:cxnLst>
              <a:rect l="0" t="0" r="r" b="b"/>
              <a:pathLst>
                <a:path w="121" h="110">
                  <a:moveTo>
                    <a:pt x="0" y="0"/>
                  </a:moveTo>
                  <a:lnTo>
                    <a:pt x="62" y="110"/>
                  </a:lnTo>
                  <a:lnTo>
                    <a:pt x="12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5" name="Group 169"/>
          <p:cNvGrpSpPr>
            <a:grpSpLocks/>
          </p:cNvGrpSpPr>
          <p:nvPr/>
        </p:nvGrpSpPr>
        <p:grpSpPr bwMode="auto">
          <a:xfrm>
            <a:off x="4513263" y="3092450"/>
            <a:ext cx="193675" cy="619125"/>
            <a:chOff x="2820" y="2177"/>
            <a:chExt cx="122" cy="390"/>
          </a:xfrm>
        </p:grpSpPr>
        <p:sp>
          <p:nvSpPr>
            <p:cNvPr id="176" name="Rectangle 170"/>
            <p:cNvSpPr>
              <a:spLocks noChangeArrowheads="1"/>
            </p:cNvSpPr>
            <p:nvPr/>
          </p:nvSpPr>
          <p:spPr bwMode="auto">
            <a:xfrm>
              <a:off x="2866" y="2177"/>
              <a:ext cx="31" cy="28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7" name="Freeform 171"/>
            <p:cNvSpPr>
              <a:spLocks/>
            </p:cNvSpPr>
            <p:nvPr/>
          </p:nvSpPr>
          <p:spPr bwMode="auto">
            <a:xfrm>
              <a:off x="2820" y="2458"/>
              <a:ext cx="122" cy="109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62" y="109"/>
                </a:cxn>
                <a:cxn ang="0">
                  <a:pos x="122" y="0"/>
                </a:cxn>
                <a:cxn ang="0">
                  <a:pos x="0" y="0"/>
                </a:cxn>
              </a:cxnLst>
              <a:rect l="0" t="0" r="r" b="b"/>
              <a:pathLst>
                <a:path w="122" h="109">
                  <a:moveTo>
                    <a:pt x="0" y="0"/>
                  </a:moveTo>
                  <a:lnTo>
                    <a:pt x="62" y="109"/>
                  </a:lnTo>
                  <a:lnTo>
                    <a:pt x="12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78" name="Group 172"/>
          <p:cNvGrpSpPr>
            <a:grpSpLocks/>
          </p:cNvGrpSpPr>
          <p:nvPr/>
        </p:nvGrpSpPr>
        <p:grpSpPr bwMode="auto">
          <a:xfrm>
            <a:off x="2632075" y="3081338"/>
            <a:ext cx="633413" cy="1028700"/>
            <a:chOff x="1635" y="2170"/>
            <a:chExt cx="399" cy="648"/>
          </a:xfrm>
        </p:grpSpPr>
        <p:sp>
          <p:nvSpPr>
            <p:cNvPr id="179" name="Freeform 173"/>
            <p:cNvSpPr>
              <a:spLocks/>
            </p:cNvSpPr>
            <p:nvPr/>
          </p:nvSpPr>
          <p:spPr bwMode="auto">
            <a:xfrm>
              <a:off x="1635" y="2170"/>
              <a:ext cx="358" cy="562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0" y="14"/>
                </a:cxn>
                <a:cxn ang="0">
                  <a:pos x="331" y="562"/>
                </a:cxn>
                <a:cxn ang="0">
                  <a:pos x="358" y="549"/>
                </a:cxn>
                <a:cxn ang="0">
                  <a:pos x="27" y="0"/>
                </a:cxn>
              </a:cxnLst>
              <a:rect l="0" t="0" r="r" b="b"/>
              <a:pathLst>
                <a:path w="358" h="562">
                  <a:moveTo>
                    <a:pt x="27" y="0"/>
                  </a:moveTo>
                  <a:lnTo>
                    <a:pt x="0" y="14"/>
                  </a:lnTo>
                  <a:lnTo>
                    <a:pt x="331" y="562"/>
                  </a:lnTo>
                  <a:lnTo>
                    <a:pt x="358" y="549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0" name="Freeform 174"/>
            <p:cNvSpPr>
              <a:spLocks/>
            </p:cNvSpPr>
            <p:nvPr/>
          </p:nvSpPr>
          <p:spPr bwMode="auto">
            <a:xfrm>
              <a:off x="1922" y="2696"/>
              <a:ext cx="112" cy="122"/>
            </a:xfrm>
            <a:custGeom>
              <a:avLst/>
              <a:gdLst/>
              <a:ahLst/>
              <a:cxnLst>
                <a:cxn ang="0">
                  <a:pos x="0" y="52"/>
                </a:cxn>
                <a:cxn ang="0">
                  <a:pos x="112" y="122"/>
                </a:cxn>
                <a:cxn ang="0">
                  <a:pos x="106" y="0"/>
                </a:cxn>
                <a:cxn ang="0">
                  <a:pos x="0" y="52"/>
                </a:cxn>
              </a:cxnLst>
              <a:rect l="0" t="0" r="r" b="b"/>
              <a:pathLst>
                <a:path w="112" h="122">
                  <a:moveTo>
                    <a:pt x="0" y="52"/>
                  </a:moveTo>
                  <a:lnTo>
                    <a:pt x="112" y="122"/>
                  </a:lnTo>
                  <a:lnTo>
                    <a:pt x="106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1" name="Group 175"/>
          <p:cNvGrpSpPr>
            <a:grpSpLocks/>
          </p:cNvGrpSpPr>
          <p:nvPr/>
        </p:nvGrpSpPr>
        <p:grpSpPr bwMode="auto">
          <a:xfrm>
            <a:off x="5324475" y="1965325"/>
            <a:ext cx="192088" cy="354013"/>
            <a:chOff x="3331" y="1467"/>
            <a:chExt cx="121" cy="223"/>
          </a:xfrm>
        </p:grpSpPr>
        <p:sp>
          <p:nvSpPr>
            <p:cNvPr id="182" name="Rectangle 176"/>
            <p:cNvSpPr>
              <a:spLocks noChangeArrowheads="1"/>
            </p:cNvSpPr>
            <p:nvPr/>
          </p:nvSpPr>
          <p:spPr bwMode="auto">
            <a:xfrm>
              <a:off x="3375" y="1574"/>
              <a:ext cx="31" cy="11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3" name="Freeform 177"/>
            <p:cNvSpPr>
              <a:spLocks/>
            </p:cNvSpPr>
            <p:nvPr/>
          </p:nvSpPr>
          <p:spPr bwMode="auto">
            <a:xfrm>
              <a:off x="3331" y="1467"/>
              <a:ext cx="121" cy="110"/>
            </a:xfrm>
            <a:custGeom>
              <a:avLst/>
              <a:gdLst/>
              <a:ahLst/>
              <a:cxnLst>
                <a:cxn ang="0">
                  <a:pos x="121" y="110"/>
                </a:cxn>
                <a:cxn ang="0">
                  <a:pos x="60" y="0"/>
                </a:cxn>
                <a:cxn ang="0">
                  <a:pos x="0" y="110"/>
                </a:cxn>
                <a:cxn ang="0">
                  <a:pos x="121" y="110"/>
                </a:cxn>
              </a:cxnLst>
              <a:rect l="0" t="0" r="r" b="b"/>
              <a:pathLst>
                <a:path w="121" h="110">
                  <a:moveTo>
                    <a:pt x="121" y="110"/>
                  </a:moveTo>
                  <a:lnTo>
                    <a:pt x="60" y="0"/>
                  </a:lnTo>
                  <a:lnTo>
                    <a:pt x="0" y="110"/>
                  </a:lnTo>
                  <a:lnTo>
                    <a:pt x="121" y="11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84" name="Group 178"/>
          <p:cNvGrpSpPr>
            <a:grpSpLocks/>
          </p:cNvGrpSpPr>
          <p:nvPr/>
        </p:nvGrpSpPr>
        <p:grpSpPr bwMode="auto">
          <a:xfrm>
            <a:off x="6403975" y="1336675"/>
            <a:ext cx="2552700" cy="673100"/>
            <a:chOff x="4011" y="1071"/>
            <a:chExt cx="1608" cy="424"/>
          </a:xfrm>
        </p:grpSpPr>
        <p:sp>
          <p:nvSpPr>
            <p:cNvPr id="185" name="Rectangle 179"/>
            <p:cNvSpPr>
              <a:spLocks noChangeArrowheads="1"/>
            </p:cNvSpPr>
            <p:nvPr/>
          </p:nvSpPr>
          <p:spPr bwMode="auto">
            <a:xfrm>
              <a:off x="4054" y="1071"/>
              <a:ext cx="1565" cy="424"/>
            </a:xfrm>
            <a:prstGeom prst="rect">
              <a:avLst/>
            </a:prstGeom>
            <a:solidFill>
              <a:srgbClr val="CECECE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6" name="Rectangle 180"/>
            <p:cNvSpPr>
              <a:spLocks noChangeArrowheads="1"/>
            </p:cNvSpPr>
            <p:nvPr/>
          </p:nvSpPr>
          <p:spPr bwMode="auto">
            <a:xfrm>
              <a:off x="4038" y="1071"/>
              <a:ext cx="1545" cy="391"/>
            </a:xfrm>
            <a:prstGeom prst="rect">
              <a:avLst/>
            </a:prstGeom>
            <a:solidFill>
              <a:srgbClr val="FFFFFF"/>
            </a:solidFill>
            <a:ln w="49213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7" name="Rectangle 181"/>
            <p:cNvSpPr>
              <a:spLocks noChangeArrowheads="1"/>
            </p:cNvSpPr>
            <p:nvPr/>
          </p:nvSpPr>
          <p:spPr bwMode="auto">
            <a:xfrm>
              <a:off x="4011" y="1123"/>
              <a:ext cx="1076" cy="29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8" name="Rectangle 182"/>
            <p:cNvSpPr>
              <a:spLocks noChangeArrowheads="1"/>
            </p:cNvSpPr>
            <p:nvPr/>
          </p:nvSpPr>
          <p:spPr bwMode="auto">
            <a:xfrm>
              <a:off x="4065" y="1151"/>
              <a:ext cx="801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ja-JP" sz="1200" b="1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Planning process</a:t>
              </a:r>
              <a:endParaRPr lang="en-US" altLang="ja-JP">
                <a:ea typeface="MS PGothic" pitchFamily="34" charset="-128"/>
              </a:endParaRPr>
            </a:p>
          </p:txBody>
        </p:sp>
        <p:sp>
          <p:nvSpPr>
            <p:cNvPr id="189" name="Rectangle 183"/>
            <p:cNvSpPr>
              <a:spLocks noChangeArrowheads="1"/>
            </p:cNvSpPr>
            <p:nvPr/>
          </p:nvSpPr>
          <p:spPr bwMode="auto">
            <a:xfrm>
              <a:off x="4065" y="1268"/>
              <a:ext cx="853" cy="1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altLang="ja-JP" sz="1200" b="1">
                  <a:solidFill>
                    <a:srgbClr val="000000"/>
                  </a:solidFill>
                  <a:latin typeface="Arial" pitchFamily="34" charset="0"/>
                  <a:ea typeface="MS PGothic" pitchFamily="34" charset="-128"/>
                </a:rPr>
                <a:t>Execution process</a:t>
              </a:r>
              <a:endParaRPr lang="en-US" altLang="ja-JP">
                <a:ea typeface="MS PGothic" pitchFamily="34" charset="-128"/>
              </a:endParaRPr>
            </a:p>
          </p:txBody>
        </p:sp>
        <p:sp>
          <p:nvSpPr>
            <p:cNvPr id="190" name="Rectangle 184"/>
            <p:cNvSpPr>
              <a:spLocks noChangeArrowheads="1"/>
            </p:cNvSpPr>
            <p:nvPr/>
          </p:nvSpPr>
          <p:spPr bwMode="auto">
            <a:xfrm>
              <a:off x="5137" y="1116"/>
              <a:ext cx="318" cy="120"/>
            </a:xfrm>
            <a:prstGeom prst="rect">
              <a:avLst/>
            </a:prstGeom>
            <a:solidFill>
              <a:srgbClr val="009688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1" name="Rectangle 185"/>
            <p:cNvSpPr>
              <a:spLocks noChangeArrowheads="1"/>
            </p:cNvSpPr>
            <p:nvPr/>
          </p:nvSpPr>
          <p:spPr bwMode="auto">
            <a:xfrm>
              <a:off x="5137" y="1283"/>
              <a:ext cx="318" cy="120"/>
            </a:xfrm>
            <a:prstGeom prst="rect">
              <a:avLst/>
            </a:prstGeom>
            <a:solidFill>
              <a:srgbClr val="CECECE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2929390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2" name="Rectangle 2">
            <a:extLst>
              <a:ext uri="{FF2B5EF4-FFF2-40B4-BE49-F238E27FC236}">
                <a16:creationId xmlns:a16="http://schemas.microsoft.com/office/drawing/2014/main" id="{BE36F691-CF0C-40F8-818D-A93D899A728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62288" y="212142"/>
            <a:ext cx="8388000" cy="467309"/>
          </a:xfrm>
        </p:spPr>
        <p:txBody>
          <a:bodyPr/>
          <a:lstStyle/>
          <a:p>
            <a:r>
              <a:rPr lang="en-US" altLang="en-US" dirty="0"/>
              <a:t>Qui </a:t>
            </a:r>
            <a:r>
              <a:rPr lang="en-US" altLang="en-US" dirty="0" err="1"/>
              <a:t>Trình</a:t>
            </a:r>
            <a:r>
              <a:rPr lang="en-US" altLang="en-US" dirty="0"/>
              <a:t> </a:t>
            </a:r>
            <a:r>
              <a:rPr lang="en-US" altLang="en-US" dirty="0" err="1"/>
              <a:t>Nghiệp</a:t>
            </a:r>
            <a:r>
              <a:rPr lang="en-US" altLang="en-US" dirty="0"/>
              <a:t> Vụ </a:t>
            </a:r>
            <a:r>
              <a:rPr lang="en-US" altLang="en-US" dirty="0" err="1"/>
              <a:t>Kê</a:t>
            </a:r>
            <a:r>
              <a:rPr lang="en-US" altLang="en-US" dirty="0"/>
              <a:t>́ </a:t>
            </a:r>
            <a:r>
              <a:rPr lang="en-US" altLang="en-US" dirty="0" err="1"/>
              <a:t>Toán-Tài</a:t>
            </a:r>
            <a:r>
              <a:rPr lang="en-US" altLang="en-US" dirty="0"/>
              <a:t> </a:t>
            </a:r>
            <a:r>
              <a:rPr lang="en-US" altLang="en-US" dirty="0" err="1"/>
              <a:t>Chính</a:t>
            </a:r>
            <a:endParaRPr lang="en-US" altLang="en-US" dirty="0"/>
          </a:p>
        </p:txBody>
      </p:sp>
      <p:grpSp>
        <p:nvGrpSpPr>
          <p:cNvPr id="189443" name="Group 3">
            <a:extLst>
              <a:ext uri="{FF2B5EF4-FFF2-40B4-BE49-F238E27FC236}">
                <a16:creationId xmlns:a16="http://schemas.microsoft.com/office/drawing/2014/main" id="{933508A2-4F3C-4780-A64D-27E3DE16E6E2}"/>
              </a:ext>
            </a:extLst>
          </p:cNvPr>
          <p:cNvGrpSpPr>
            <a:grpSpLocks/>
          </p:cNvGrpSpPr>
          <p:nvPr/>
        </p:nvGrpSpPr>
        <p:grpSpPr bwMode="auto">
          <a:xfrm>
            <a:off x="196850" y="812800"/>
            <a:ext cx="8764588" cy="5892800"/>
            <a:chOff x="124" y="512"/>
            <a:chExt cx="5521" cy="3712"/>
          </a:xfrm>
        </p:grpSpPr>
        <p:sp>
          <p:nvSpPr>
            <p:cNvPr id="189444" name="Rectangle 4">
              <a:extLst>
                <a:ext uri="{FF2B5EF4-FFF2-40B4-BE49-F238E27FC236}">
                  <a16:creationId xmlns:a16="http://schemas.microsoft.com/office/drawing/2014/main" id="{98065DDE-926E-46E9-B1D2-EA2C7A4FCC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856"/>
              <a:ext cx="5184" cy="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66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spcBef>
                  <a:spcPct val="30000"/>
                </a:spcBef>
                <a:spcAft>
                  <a:spcPct val="5000"/>
                </a:spcAft>
                <a:buClr>
                  <a:schemeClr val="tx1"/>
                </a:buClr>
                <a:buFont typeface="Wingdings" panose="05000000000000000000" pitchFamily="2" charset="2"/>
                <a:buNone/>
              </a:pPr>
              <a:r>
                <a:rPr lang="de-DE" altLang="de-DE" sz="16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effectLst>
                    <a:outerShdw blurRad="38100" dist="38100" dir="2700000" algn="tl">
                      <a:srgbClr val="FFFFFF"/>
                    </a:outerShdw>
                  </a:effectLst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Việc các quy trình được tích hợp sẽ giúp cung cấp các báo cáo hợp nhất đúng thời điểm với các số liệu chính xác nhất. </a:t>
              </a:r>
            </a:p>
          </p:txBody>
        </p:sp>
        <p:grpSp>
          <p:nvGrpSpPr>
            <p:cNvPr id="189445" name="Group 5">
              <a:extLst>
                <a:ext uri="{FF2B5EF4-FFF2-40B4-BE49-F238E27FC236}">
                  <a16:creationId xmlns:a16="http://schemas.microsoft.com/office/drawing/2014/main" id="{81411229-6DB2-4E0C-865E-868FBD8889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4" y="512"/>
              <a:ext cx="5521" cy="3232"/>
              <a:chOff x="124" y="512"/>
              <a:chExt cx="5521" cy="3232"/>
            </a:xfrm>
          </p:grpSpPr>
          <p:pic>
            <p:nvPicPr>
              <p:cNvPr id="189446" name="Picture 6" descr="banking">
                <a:extLst>
                  <a:ext uri="{FF2B5EF4-FFF2-40B4-BE49-F238E27FC236}">
                    <a16:creationId xmlns:a16="http://schemas.microsoft.com/office/drawing/2014/main" id="{9BFEE8F2-2961-4DE2-9DE4-F11B52E1C51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04" y="2688"/>
                <a:ext cx="699" cy="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89447" name="Oval 7">
                <a:extLst>
                  <a:ext uri="{FF2B5EF4-FFF2-40B4-BE49-F238E27FC236}">
                    <a16:creationId xmlns:a16="http://schemas.microsoft.com/office/drawing/2014/main" id="{52FB2709-1168-4FB6-9266-D4A1809FA9A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87" y="512"/>
                <a:ext cx="3479" cy="2402"/>
              </a:xfrm>
              <a:prstGeom prst="ellipse">
                <a:avLst/>
              </a:prstGeom>
              <a:gradFill rotWithShape="0">
                <a:gsLst>
                  <a:gs pos="0">
                    <a:srgbClr val="8CF4EA"/>
                  </a:gs>
                  <a:gs pos="50000">
                    <a:srgbClr val="8CF4EA">
                      <a:gamma/>
                      <a:shade val="80000"/>
                      <a:invGamma/>
                    </a:srgbClr>
                  </a:gs>
                  <a:gs pos="100000">
                    <a:srgbClr val="8CF4EA"/>
                  </a:gs>
                </a:gsLst>
                <a:lin ang="0" scaled="1"/>
              </a:gradFill>
              <a:ln w="12700">
                <a:solidFill>
                  <a:schemeClr val="bg1"/>
                </a:solidFill>
                <a:round/>
                <a:headEnd/>
                <a:tailEnd/>
              </a:ln>
              <a:effectLst>
                <a:outerShdw dist="35921" dir="2700000" algn="ctr" rotWithShape="0">
                  <a:schemeClr val="bg2"/>
                </a:outerShdw>
              </a:effectLst>
            </p:spPr>
            <p:txBody>
              <a:bodyPr wrap="none" anchor="ctr"/>
              <a:lstStyle/>
              <a:p>
                <a:endParaRPr lang="en-US"/>
              </a:p>
            </p:txBody>
          </p:sp>
          <p:grpSp>
            <p:nvGrpSpPr>
              <p:cNvPr id="189448" name="Group 8">
                <a:extLst>
                  <a:ext uri="{FF2B5EF4-FFF2-40B4-BE49-F238E27FC236}">
                    <a16:creationId xmlns:a16="http://schemas.microsoft.com/office/drawing/2014/main" id="{C45A3275-B711-41FC-8A7F-62B35C4FC38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688" y="1004"/>
                <a:ext cx="534" cy="1073"/>
                <a:chOff x="2640" y="1327"/>
                <a:chExt cx="529" cy="1218"/>
              </a:xfrm>
            </p:grpSpPr>
            <p:sp>
              <p:nvSpPr>
                <p:cNvPr id="189449" name="Freeform 9">
                  <a:extLst>
                    <a:ext uri="{FF2B5EF4-FFF2-40B4-BE49-F238E27FC236}">
                      <a16:creationId xmlns:a16="http://schemas.microsoft.com/office/drawing/2014/main" id="{42E16D49-36DA-4C93-9D6F-9D3E300094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59" y="1328"/>
                  <a:ext cx="111" cy="1173"/>
                </a:xfrm>
                <a:custGeom>
                  <a:avLst/>
                  <a:gdLst>
                    <a:gd name="T0" fmla="*/ 0 w 111"/>
                    <a:gd name="T1" fmla="*/ 145 h 1173"/>
                    <a:gd name="T2" fmla="*/ 110 w 111"/>
                    <a:gd name="T3" fmla="*/ 0 h 1173"/>
                    <a:gd name="T4" fmla="*/ 110 w 111"/>
                    <a:gd name="T5" fmla="*/ 1032 h 1173"/>
                    <a:gd name="T6" fmla="*/ 0 w 111"/>
                    <a:gd name="T7" fmla="*/ 1172 h 1173"/>
                    <a:gd name="T8" fmla="*/ 0 w 111"/>
                    <a:gd name="T9" fmla="*/ 139 h 1173"/>
                    <a:gd name="T10" fmla="*/ 0 w 111"/>
                    <a:gd name="T11" fmla="*/ 145 h 1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1" h="1173">
                      <a:moveTo>
                        <a:pt x="0" y="145"/>
                      </a:moveTo>
                      <a:lnTo>
                        <a:pt x="110" y="0"/>
                      </a:lnTo>
                      <a:lnTo>
                        <a:pt x="110" y="1032"/>
                      </a:lnTo>
                      <a:lnTo>
                        <a:pt x="0" y="1172"/>
                      </a:lnTo>
                      <a:lnTo>
                        <a:pt x="0" y="139"/>
                      </a:lnTo>
                      <a:lnTo>
                        <a:pt x="0" y="145"/>
                      </a:lnTo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0" name="Freeform 10">
                  <a:extLst>
                    <a:ext uri="{FF2B5EF4-FFF2-40B4-BE49-F238E27FC236}">
                      <a16:creationId xmlns:a16="http://schemas.microsoft.com/office/drawing/2014/main" id="{82EA31BC-6D99-456A-9F3A-BC60DC63F5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9" y="1328"/>
                  <a:ext cx="110" cy="1173"/>
                </a:xfrm>
                <a:custGeom>
                  <a:avLst/>
                  <a:gdLst>
                    <a:gd name="T0" fmla="*/ 0 w 110"/>
                    <a:gd name="T1" fmla="*/ 145 h 1173"/>
                    <a:gd name="T2" fmla="*/ 109 w 110"/>
                    <a:gd name="T3" fmla="*/ 0 h 1173"/>
                    <a:gd name="T4" fmla="*/ 109 w 110"/>
                    <a:gd name="T5" fmla="*/ 1032 h 1173"/>
                    <a:gd name="T6" fmla="*/ 0 w 110"/>
                    <a:gd name="T7" fmla="*/ 1172 h 1173"/>
                    <a:gd name="T8" fmla="*/ 0 w 110"/>
                    <a:gd name="T9" fmla="*/ 139 h 1173"/>
                    <a:gd name="T10" fmla="*/ 0 w 110"/>
                    <a:gd name="T11" fmla="*/ 145 h 11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10" h="1173">
                      <a:moveTo>
                        <a:pt x="0" y="145"/>
                      </a:moveTo>
                      <a:lnTo>
                        <a:pt x="109" y="0"/>
                      </a:lnTo>
                      <a:lnTo>
                        <a:pt x="109" y="1032"/>
                      </a:lnTo>
                      <a:lnTo>
                        <a:pt x="0" y="1172"/>
                      </a:lnTo>
                      <a:lnTo>
                        <a:pt x="0" y="139"/>
                      </a:lnTo>
                      <a:lnTo>
                        <a:pt x="0" y="145"/>
                      </a:lnTo>
                    </a:path>
                  </a:pathLst>
                </a:custGeom>
                <a:solidFill>
                  <a:srgbClr val="7F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1" name="Freeform 11">
                  <a:extLst>
                    <a:ext uri="{FF2B5EF4-FFF2-40B4-BE49-F238E27FC236}">
                      <a16:creationId xmlns:a16="http://schemas.microsoft.com/office/drawing/2014/main" id="{4D8F224E-C70B-4746-9310-C49F9AE2FC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3" y="1340"/>
                  <a:ext cx="490" cy="181"/>
                </a:xfrm>
                <a:custGeom>
                  <a:avLst/>
                  <a:gdLst>
                    <a:gd name="T0" fmla="*/ 140 w 490"/>
                    <a:gd name="T1" fmla="*/ 0 h 181"/>
                    <a:gd name="T2" fmla="*/ 18 w 490"/>
                    <a:gd name="T3" fmla="*/ 180 h 181"/>
                    <a:gd name="T4" fmla="*/ 157 w 490"/>
                    <a:gd name="T5" fmla="*/ 23 h 181"/>
                    <a:gd name="T6" fmla="*/ 175 w 490"/>
                    <a:gd name="T7" fmla="*/ 0 h 181"/>
                    <a:gd name="T8" fmla="*/ 53 w 490"/>
                    <a:gd name="T9" fmla="*/ 180 h 181"/>
                    <a:gd name="T10" fmla="*/ 192 w 490"/>
                    <a:gd name="T11" fmla="*/ 23 h 181"/>
                    <a:gd name="T12" fmla="*/ 210 w 490"/>
                    <a:gd name="T13" fmla="*/ 0 h 181"/>
                    <a:gd name="T14" fmla="*/ 87 w 490"/>
                    <a:gd name="T15" fmla="*/ 180 h 181"/>
                    <a:gd name="T16" fmla="*/ 226 w 490"/>
                    <a:gd name="T17" fmla="*/ 23 h 181"/>
                    <a:gd name="T18" fmla="*/ 245 w 490"/>
                    <a:gd name="T19" fmla="*/ 0 h 181"/>
                    <a:gd name="T20" fmla="*/ 122 w 490"/>
                    <a:gd name="T21" fmla="*/ 180 h 181"/>
                    <a:gd name="T22" fmla="*/ 262 w 490"/>
                    <a:gd name="T23" fmla="*/ 23 h 181"/>
                    <a:gd name="T24" fmla="*/ 280 w 490"/>
                    <a:gd name="T25" fmla="*/ 0 h 181"/>
                    <a:gd name="T26" fmla="*/ 157 w 490"/>
                    <a:gd name="T27" fmla="*/ 180 h 181"/>
                    <a:gd name="T28" fmla="*/ 296 w 490"/>
                    <a:gd name="T29" fmla="*/ 23 h 181"/>
                    <a:gd name="T30" fmla="*/ 314 w 490"/>
                    <a:gd name="T31" fmla="*/ 0 h 181"/>
                    <a:gd name="T32" fmla="*/ 192 w 490"/>
                    <a:gd name="T33" fmla="*/ 180 h 181"/>
                    <a:gd name="T34" fmla="*/ 331 w 490"/>
                    <a:gd name="T35" fmla="*/ 23 h 181"/>
                    <a:gd name="T36" fmla="*/ 349 w 490"/>
                    <a:gd name="T37" fmla="*/ 0 h 181"/>
                    <a:gd name="T38" fmla="*/ 226 w 490"/>
                    <a:gd name="T39" fmla="*/ 180 h 181"/>
                    <a:gd name="T40" fmla="*/ 367 w 490"/>
                    <a:gd name="T41" fmla="*/ 23 h 181"/>
                    <a:gd name="T42" fmla="*/ 384 w 490"/>
                    <a:gd name="T43" fmla="*/ 0 h 181"/>
                    <a:gd name="T44" fmla="*/ 262 w 490"/>
                    <a:gd name="T45" fmla="*/ 180 h 181"/>
                    <a:gd name="T46" fmla="*/ 401 w 490"/>
                    <a:gd name="T47" fmla="*/ 23 h 181"/>
                    <a:gd name="T48" fmla="*/ 419 w 490"/>
                    <a:gd name="T49" fmla="*/ 0 h 181"/>
                    <a:gd name="T50" fmla="*/ 296 w 490"/>
                    <a:gd name="T51" fmla="*/ 180 h 181"/>
                    <a:gd name="T52" fmla="*/ 436 w 490"/>
                    <a:gd name="T53" fmla="*/ 23 h 181"/>
                    <a:gd name="T54" fmla="*/ 454 w 490"/>
                    <a:gd name="T55" fmla="*/ 0 h 181"/>
                    <a:gd name="T56" fmla="*/ 331 w 490"/>
                    <a:gd name="T57" fmla="*/ 180 h 181"/>
                    <a:gd name="T58" fmla="*/ 471 w 490"/>
                    <a:gd name="T59" fmla="*/ 23 h 181"/>
                    <a:gd name="T60" fmla="*/ 489 w 490"/>
                    <a:gd name="T61" fmla="*/ 0 h 181"/>
                    <a:gd name="T62" fmla="*/ 367 w 490"/>
                    <a:gd name="T63" fmla="*/ 180 h 18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0" h="181">
                      <a:moveTo>
                        <a:pt x="0" y="180"/>
                      </a:moveTo>
                      <a:lnTo>
                        <a:pt x="140" y="0"/>
                      </a:lnTo>
                      <a:lnTo>
                        <a:pt x="140" y="23"/>
                      </a:lnTo>
                      <a:lnTo>
                        <a:pt x="18" y="180"/>
                      </a:lnTo>
                      <a:lnTo>
                        <a:pt x="157" y="0"/>
                      </a:lnTo>
                      <a:lnTo>
                        <a:pt x="157" y="23"/>
                      </a:lnTo>
                      <a:lnTo>
                        <a:pt x="35" y="180"/>
                      </a:lnTo>
                      <a:lnTo>
                        <a:pt x="175" y="0"/>
                      </a:lnTo>
                      <a:lnTo>
                        <a:pt x="175" y="23"/>
                      </a:lnTo>
                      <a:lnTo>
                        <a:pt x="53" y="180"/>
                      </a:lnTo>
                      <a:lnTo>
                        <a:pt x="192" y="0"/>
                      </a:lnTo>
                      <a:lnTo>
                        <a:pt x="192" y="23"/>
                      </a:lnTo>
                      <a:lnTo>
                        <a:pt x="70" y="180"/>
                      </a:lnTo>
                      <a:lnTo>
                        <a:pt x="210" y="0"/>
                      </a:lnTo>
                      <a:lnTo>
                        <a:pt x="210" y="23"/>
                      </a:lnTo>
                      <a:lnTo>
                        <a:pt x="87" y="180"/>
                      </a:lnTo>
                      <a:lnTo>
                        <a:pt x="226" y="0"/>
                      </a:lnTo>
                      <a:lnTo>
                        <a:pt x="226" y="23"/>
                      </a:lnTo>
                      <a:lnTo>
                        <a:pt x="105" y="180"/>
                      </a:lnTo>
                      <a:lnTo>
                        <a:pt x="245" y="0"/>
                      </a:lnTo>
                      <a:lnTo>
                        <a:pt x="245" y="23"/>
                      </a:lnTo>
                      <a:lnTo>
                        <a:pt x="122" y="180"/>
                      </a:lnTo>
                      <a:lnTo>
                        <a:pt x="262" y="0"/>
                      </a:lnTo>
                      <a:lnTo>
                        <a:pt x="262" y="23"/>
                      </a:lnTo>
                      <a:lnTo>
                        <a:pt x="140" y="180"/>
                      </a:lnTo>
                      <a:lnTo>
                        <a:pt x="280" y="0"/>
                      </a:lnTo>
                      <a:lnTo>
                        <a:pt x="280" y="23"/>
                      </a:lnTo>
                      <a:lnTo>
                        <a:pt x="157" y="180"/>
                      </a:lnTo>
                      <a:lnTo>
                        <a:pt x="296" y="0"/>
                      </a:lnTo>
                      <a:lnTo>
                        <a:pt x="296" y="23"/>
                      </a:lnTo>
                      <a:lnTo>
                        <a:pt x="175" y="180"/>
                      </a:lnTo>
                      <a:lnTo>
                        <a:pt x="314" y="0"/>
                      </a:lnTo>
                      <a:lnTo>
                        <a:pt x="314" y="23"/>
                      </a:lnTo>
                      <a:lnTo>
                        <a:pt x="192" y="180"/>
                      </a:lnTo>
                      <a:lnTo>
                        <a:pt x="331" y="0"/>
                      </a:lnTo>
                      <a:lnTo>
                        <a:pt x="331" y="23"/>
                      </a:lnTo>
                      <a:lnTo>
                        <a:pt x="210" y="180"/>
                      </a:lnTo>
                      <a:lnTo>
                        <a:pt x="349" y="0"/>
                      </a:lnTo>
                      <a:lnTo>
                        <a:pt x="349" y="23"/>
                      </a:lnTo>
                      <a:lnTo>
                        <a:pt x="226" y="180"/>
                      </a:lnTo>
                      <a:lnTo>
                        <a:pt x="367" y="0"/>
                      </a:lnTo>
                      <a:lnTo>
                        <a:pt x="367" y="23"/>
                      </a:lnTo>
                      <a:lnTo>
                        <a:pt x="245" y="180"/>
                      </a:lnTo>
                      <a:lnTo>
                        <a:pt x="384" y="0"/>
                      </a:lnTo>
                      <a:lnTo>
                        <a:pt x="384" y="23"/>
                      </a:lnTo>
                      <a:lnTo>
                        <a:pt x="262" y="180"/>
                      </a:lnTo>
                      <a:lnTo>
                        <a:pt x="401" y="0"/>
                      </a:lnTo>
                      <a:lnTo>
                        <a:pt x="401" y="23"/>
                      </a:lnTo>
                      <a:lnTo>
                        <a:pt x="280" y="180"/>
                      </a:lnTo>
                      <a:lnTo>
                        <a:pt x="419" y="0"/>
                      </a:lnTo>
                      <a:lnTo>
                        <a:pt x="419" y="23"/>
                      </a:lnTo>
                      <a:lnTo>
                        <a:pt x="296" y="180"/>
                      </a:lnTo>
                      <a:lnTo>
                        <a:pt x="436" y="0"/>
                      </a:lnTo>
                      <a:lnTo>
                        <a:pt x="436" y="23"/>
                      </a:lnTo>
                      <a:lnTo>
                        <a:pt x="314" y="180"/>
                      </a:lnTo>
                      <a:lnTo>
                        <a:pt x="454" y="0"/>
                      </a:lnTo>
                      <a:lnTo>
                        <a:pt x="454" y="23"/>
                      </a:lnTo>
                      <a:lnTo>
                        <a:pt x="331" y="180"/>
                      </a:lnTo>
                      <a:lnTo>
                        <a:pt x="471" y="0"/>
                      </a:lnTo>
                      <a:lnTo>
                        <a:pt x="471" y="23"/>
                      </a:lnTo>
                      <a:lnTo>
                        <a:pt x="349" y="180"/>
                      </a:lnTo>
                      <a:lnTo>
                        <a:pt x="489" y="0"/>
                      </a:lnTo>
                      <a:lnTo>
                        <a:pt x="489" y="23"/>
                      </a:lnTo>
                      <a:lnTo>
                        <a:pt x="367" y="180"/>
                      </a:lnTo>
                      <a:lnTo>
                        <a:pt x="0" y="180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2" name="Freeform 12">
                  <a:extLst>
                    <a:ext uri="{FF2B5EF4-FFF2-40B4-BE49-F238E27FC236}">
                      <a16:creationId xmlns:a16="http://schemas.microsoft.com/office/drawing/2014/main" id="{19CD2B21-5A64-4337-A469-F016EF1E5E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3" y="1340"/>
                  <a:ext cx="494" cy="184"/>
                </a:xfrm>
                <a:custGeom>
                  <a:avLst/>
                  <a:gdLst>
                    <a:gd name="T0" fmla="*/ 141 w 494"/>
                    <a:gd name="T1" fmla="*/ 0 h 184"/>
                    <a:gd name="T2" fmla="*/ 18 w 494"/>
                    <a:gd name="T3" fmla="*/ 183 h 184"/>
                    <a:gd name="T4" fmla="*/ 158 w 494"/>
                    <a:gd name="T5" fmla="*/ 23 h 184"/>
                    <a:gd name="T6" fmla="*/ 176 w 494"/>
                    <a:gd name="T7" fmla="*/ 0 h 184"/>
                    <a:gd name="T8" fmla="*/ 53 w 494"/>
                    <a:gd name="T9" fmla="*/ 183 h 184"/>
                    <a:gd name="T10" fmla="*/ 193 w 494"/>
                    <a:gd name="T11" fmla="*/ 23 h 184"/>
                    <a:gd name="T12" fmla="*/ 211 w 494"/>
                    <a:gd name="T13" fmla="*/ 0 h 184"/>
                    <a:gd name="T14" fmla="*/ 88 w 494"/>
                    <a:gd name="T15" fmla="*/ 183 h 184"/>
                    <a:gd name="T16" fmla="*/ 228 w 494"/>
                    <a:gd name="T17" fmla="*/ 23 h 184"/>
                    <a:gd name="T18" fmla="*/ 247 w 494"/>
                    <a:gd name="T19" fmla="*/ 0 h 184"/>
                    <a:gd name="T20" fmla="*/ 123 w 494"/>
                    <a:gd name="T21" fmla="*/ 183 h 184"/>
                    <a:gd name="T22" fmla="*/ 264 w 494"/>
                    <a:gd name="T23" fmla="*/ 23 h 184"/>
                    <a:gd name="T24" fmla="*/ 282 w 494"/>
                    <a:gd name="T25" fmla="*/ 0 h 184"/>
                    <a:gd name="T26" fmla="*/ 158 w 494"/>
                    <a:gd name="T27" fmla="*/ 183 h 184"/>
                    <a:gd name="T28" fmla="*/ 299 w 494"/>
                    <a:gd name="T29" fmla="*/ 23 h 184"/>
                    <a:gd name="T30" fmla="*/ 317 w 494"/>
                    <a:gd name="T31" fmla="*/ 0 h 184"/>
                    <a:gd name="T32" fmla="*/ 193 w 494"/>
                    <a:gd name="T33" fmla="*/ 183 h 184"/>
                    <a:gd name="T34" fmla="*/ 334 w 494"/>
                    <a:gd name="T35" fmla="*/ 23 h 184"/>
                    <a:gd name="T36" fmla="*/ 352 w 494"/>
                    <a:gd name="T37" fmla="*/ 0 h 184"/>
                    <a:gd name="T38" fmla="*/ 228 w 494"/>
                    <a:gd name="T39" fmla="*/ 183 h 184"/>
                    <a:gd name="T40" fmla="*/ 370 w 494"/>
                    <a:gd name="T41" fmla="*/ 23 h 184"/>
                    <a:gd name="T42" fmla="*/ 387 w 494"/>
                    <a:gd name="T43" fmla="*/ 0 h 184"/>
                    <a:gd name="T44" fmla="*/ 264 w 494"/>
                    <a:gd name="T45" fmla="*/ 183 h 184"/>
                    <a:gd name="T46" fmla="*/ 405 w 494"/>
                    <a:gd name="T47" fmla="*/ 23 h 184"/>
                    <a:gd name="T48" fmla="*/ 423 w 494"/>
                    <a:gd name="T49" fmla="*/ 0 h 184"/>
                    <a:gd name="T50" fmla="*/ 299 w 494"/>
                    <a:gd name="T51" fmla="*/ 183 h 184"/>
                    <a:gd name="T52" fmla="*/ 440 w 494"/>
                    <a:gd name="T53" fmla="*/ 23 h 184"/>
                    <a:gd name="T54" fmla="*/ 458 w 494"/>
                    <a:gd name="T55" fmla="*/ 0 h 184"/>
                    <a:gd name="T56" fmla="*/ 334 w 494"/>
                    <a:gd name="T57" fmla="*/ 183 h 184"/>
                    <a:gd name="T58" fmla="*/ 475 w 494"/>
                    <a:gd name="T59" fmla="*/ 23 h 184"/>
                    <a:gd name="T60" fmla="*/ 493 w 494"/>
                    <a:gd name="T61" fmla="*/ 0 h 184"/>
                    <a:gd name="T62" fmla="*/ 370 w 494"/>
                    <a:gd name="T63" fmla="*/ 183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94" h="184">
                      <a:moveTo>
                        <a:pt x="0" y="183"/>
                      </a:moveTo>
                      <a:lnTo>
                        <a:pt x="141" y="0"/>
                      </a:lnTo>
                      <a:lnTo>
                        <a:pt x="141" y="23"/>
                      </a:lnTo>
                      <a:lnTo>
                        <a:pt x="18" y="183"/>
                      </a:lnTo>
                      <a:lnTo>
                        <a:pt x="158" y="0"/>
                      </a:lnTo>
                      <a:lnTo>
                        <a:pt x="158" y="23"/>
                      </a:lnTo>
                      <a:lnTo>
                        <a:pt x="35" y="183"/>
                      </a:lnTo>
                      <a:lnTo>
                        <a:pt x="176" y="0"/>
                      </a:lnTo>
                      <a:lnTo>
                        <a:pt x="176" y="23"/>
                      </a:lnTo>
                      <a:lnTo>
                        <a:pt x="53" y="183"/>
                      </a:lnTo>
                      <a:lnTo>
                        <a:pt x="193" y="0"/>
                      </a:lnTo>
                      <a:lnTo>
                        <a:pt x="193" y="23"/>
                      </a:lnTo>
                      <a:lnTo>
                        <a:pt x="71" y="183"/>
                      </a:lnTo>
                      <a:lnTo>
                        <a:pt x="211" y="0"/>
                      </a:lnTo>
                      <a:lnTo>
                        <a:pt x="211" y="23"/>
                      </a:lnTo>
                      <a:lnTo>
                        <a:pt x="88" y="183"/>
                      </a:lnTo>
                      <a:lnTo>
                        <a:pt x="228" y="0"/>
                      </a:lnTo>
                      <a:lnTo>
                        <a:pt x="228" y="23"/>
                      </a:lnTo>
                      <a:lnTo>
                        <a:pt x="106" y="183"/>
                      </a:lnTo>
                      <a:lnTo>
                        <a:pt x="247" y="0"/>
                      </a:lnTo>
                      <a:lnTo>
                        <a:pt x="247" y="23"/>
                      </a:lnTo>
                      <a:lnTo>
                        <a:pt x="123" y="183"/>
                      </a:lnTo>
                      <a:lnTo>
                        <a:pt x="264" y="0"/>
                      </a:lnTo>
                      <a:lnTo>
                        <a:pt x="264" y="23"/>
                      </a:lnTo>
                      <a:lnTo>
                        <a:pt x="141" y="183"/>
                      </a:lnTo>
                      <a:lnTo>
                        <a:pt x="282" y="0"/>
                      </a:lnTo>
                      <a:lnTo>
                        <a:pt x="282" y="23"/>
                      </a:lnTo>
                      <a:lnTo>
                        <a:pt x="158" y="183"/>
                      </a:lnTo>
                      <a:lnTo>
                        <a:pt x="299" y="0"/>
                      </a:lnTo>
                      <a:lnTo>
                        <a:pt x="299" y="23"/>
                      </a:lnTo>
                      <a:lnTo>
                        <a:pt x="176" y="183"/>
                      </a:lnTo>
                      <a:lnTo>
                        <a:pt x="317" y="0"/>
                      </a:lnTo>
                      <a:lnTo>
                        <a:pt x="317" y="23"/>
                      </a:lnTo>
                      <a:lnTo>
                        <a:pt x="193" y="183"/>
                      </a:lnTo>
                      <a:lnTo>
                        <a:pt x="334" y="0"/>
                      </a:lnTo>
                      <a:lnTo>
                        <a:pt x="334" y="23"/>
                      </a:lnTo>
                      <a:lnTo>
                        <a:pt x="211" y="183"/>
                      </a:lnTo>
                      <a:lnTo>
                        <a:pt x="352" y="0"/>
                      </a:lnTo>
                      <a:lnTo>
                        <a:pt x="352" y="23"/>
                      </a:lnTo>
                      <a:lnTo>
                        <a:pt x="228" y="183"/>
                      </a:lnTo>
                      <a:lnTo>
                        <a:pt x="370" y="0"/>
                      </a:lnTo>
                      <a:lnTo>
                        <a:pt x="370" y="23"/>
                      </a:lnTo>
                      <a:lnTo>
                        <a:pt x="247" y="183"/>
                      </a:lnTo>
                      <a:lnTo>
                        <a:pt x="387" y="0"/>
                      </a:lnTo>
                      <a:lnTo>
                        <a:pt x="387" y="23"/>
                      </a:lnTo>
                      <a:lnTo>
                        <a:pt x="264" y="183"/>
                      </a:lnTo>
                      <a:lnTo>
                        <a:pt x="405" y="0"/>
                      </a:lnTo>
                      <a:lnTo>
                        <a:pt x="405" y="23"/>
                      </a:lnTo>
                      <a:lnTo>
                        <a:pt x="282" y="183"/>
                      </a:lnTo>
                      <a:lnTo>
                        <a:pt x="423" y="0"/>
                      </a:lnTo>
                      <a:lnTo>
                        <a:pt x="423" y="23"/>
                      </a:lnTo>
                      <a:lnTo>
                        <a:pt x="299" y="183"/>
                      </a:lnTo>
                      <a:lnTo>
                        <a:pt x="440" y="0"/>
                      </a:lnTo>
                      <a:lnTo>
                        <a:pt x="440" y="23"/>
                      </a:lnTo>
                      <a:lnTo>
                        <a:pt x="317" y="183"/>
                      </a:lnTo>
                      <a:lnTo>
                        <a:pt x="458" y="0"/>
                      </a:lnTo>
                      <a:lnTo>
                        <a:pt x="458" y="23"/>
                      </a:lnTo>
                      <a:lnTo>
                        <a:pt x="334" y="183"/>
                      </a:lnTo>
                      <a:lnTo>
                        <a:pt x="475" y="0"/>
                      </a:lnTo>
                      <a:lnTo>
                        <a:pt x="475" y="23"/>
                      </a:lnTo>
                      <a:lnTo>
                        <a:pt x="352" y="183"/>
                      </a:lnTo>
                      <a:lnTo>
                        <a:pt x="493" y="0"/>
                      </a:lnTo>
                      <a:lnTo>
                        <a:pt x="493" y="23"/>
                      </a:lnTo>
                      <a:lnTo>
                        <a:pt x="370" y="183"/>
                      </a:lnTo>
                      <a:lnTo>
                        <a:pt x="0" y="183"/>
                      </a:lnTo>
                    </a:path>
                  </a:pathLst>
                </a:custGeom>
                <a:noFill/>
                <a:ln w="12700" cap="rnd" cmpd="sng">
                  <a:solidFill>
                    <a:srgbClr val="3F3F3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3" name="Freeform 13">
                  <a:extLst>
                    <a:ext uri="{FF2B5EF4-FFF2-40B4-BE49-F238E27FC236}">
                      <a16:creationId xmlns:a16="http://schemas.microsoft.com/office/drawing/2014/main" id="{D631C039-35A7-4674-9E57-0E736044C8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0" y="1475"/>
                  <a:ext cx="420" cy="1070"/>
                </a:xfrm>
                <a:custGeom>
                  <a:avLst/>
                  <a:gdLst>
                    <a:gd name="T0" fmla="*/ 1 w 420"/>
                    <a:gd name="T1" fmla="*/ 0 h 1070"/>
                    <a:gd name="T2" fmla="*/ 39 w 420"/>
                    <a:gd name="T3" fmla="*/ 14 h 1070"/>
                    <a:gd name="T4" fmla="*/ 74 w 420"/>
                    <a:gd name="T5" fmla="*/ 26 h 1070"/>
                    <a:gd name="T6" fmla="*/ 108 w 420"/>
                    <a:gd name="T7" fmla="*/ 34 h 1070"/>
                    <a:gd name="T8" fmla="*/ 140 w 420"/>
                    <a:gd name="T9" fmla="*/ 40 h 1070"/>
                    <a:gd name="T10" fmla="*/ 170 w 420"/>
                    <a:gd name="T11" fmla="*/ 45 h 1070"/>
                    <a:gd name="T12" fmla="*/ 198 w 420"/>
                    <a:gd name="T13" fmla="*/ 46 h 1070"/>
                    <a:gd name="T14" fmla="*/ 225 w 420"/>
                    <a:gd name="T15" fmla="*/ 47 h 1070"/>
                    <a:gd name="T16" fmla="*/ 251 w 420"/>
                    <a:gd name="T17" fmla="*/ 46 h 1070"/>
                    <a:gd name="T18" fmla="*/ 275 w 420"/>
                    <a:gd name="T19" fmla="*/ 43 h 1070"/>
                    <a:gd name="T20" fmla="*/ 298 w 420"/>
                    <a:gd name="T21" fmla="*/ 39 h 1070"/>
                    <a:gd name="T22" fmla="*/ 321 w 420"/>
                    <a:gd name="T23" fmla="*/ 34 h 1070"/>
                    <a:gd name="T24" fmla="*/ 342 w 420"/>
                    <a:gd name="T25" fmla="*/ 28 h 1070"/>
                    <a:gd name="T26" fmla="*/ 362 w 420"/>
                    <a:gd name="T27" fmla="*/ 21 h 1070"/>
                    <a:gd name="T28" fmla="*/ 382 w 420"/>
                    <a:gd name="T29" fmla="*/ 14 h 1070"/>
                    <a:gd name="T30" fmla="*/ 400 w 420"/>
                    <a:gd name="T31" fmla="*/ 7 h 1070"/>
                    <a:gd name="T32" fmla="*/ 419 w 420"/>
                    <a:gd name="T33" fmla="*/ 0 h 1070"/>
                    <a:gd name="T34" fmla="*/ 406 w 420"/>
                    <a:gd name="T35" fmla="*/ 1037 h 1070"/>
                    <a:gd name="T36" fmla="*/ 383 w 420"/>
                    <a:gd name="T37" fmla="*/ 1045 h 1070"/>
                    <a:gd name="T38" fmla="*/ 358 w 420"/>
                    <a:gd name="T39" fmla="*/ 1052 h 1070"/>
                    <a:gd name="T40" fmla="*/ 334 w 420"/>
                    <a:gd name="T41" fmla="*/ 1058 h 1070"/>
                    <a:gd name="T42" fmla="*/ 311 w 420"/>
                    <a:gd name="T43" fmla="*/ 1062 h 1070"/>
                    <a:gd name="T44" fmla="*/ 286 w 420"/>
                    <a:gd name="T45" fmla="*/ 1066 h 1070"/>
                    <a:gd name="T46" fmla="*/ 262 w 420"/>
                    <a:gd name="T47" fmla="*/ 1068 h 1070"/>
                    <a:gd name="T48" fmla="*/ 238 w 420"/>
                    <a:gd name="T49" fmla="*/ 1069 h 1070"/>
                    <a:gd name="T50" fmla="*/ 213 w 420"/>
                    <a:gd name="T51" fmla="*/ 1069 h 1070"/>
                    <a:gd name="T52" fmla="*/ 187 w 420"/>
                    <a:gd name="T53" fmla="*/ 1068 h 1070"/>
                    <a:gd name="T54" fmla="*/ 161 w 420"/>
                    <a:gd name="T55" fmla="*/ 1065 h 1070"/>
                    <a:gd name="T56" fmla="*/ 133 w 420"/>
                    <a:gd name="T57" fmla="*/ 1062 h 1070"/>
                    <a:gd name="T58" fmla="*/ 106 w 420"/>
                    <a:gd name="T59" fmla="*/ 1057 h 1070"/>
                    <a:gd name="T60" fmla="*/ 77 w 420"/>
                    <a:gd name="T61" fmla="*/ 1052 h 1070"/>
                    <a:gd name="T62" fmla="*/ 47 w 420"/>
                    <a:gd name="T63" fmla="*/ 1044 h 1070"/>
                    <a:gd name="T64" fmla="*/ 16 w 420"/>
                    <a:gd name="T65" fmla="*/ 1036 h 1070"/>
                    <a:gd name="T66" fmla="*/ 1 w 420"/>
                    <a:gd name="T67" fmla="*/ 0 h 10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420" h="1070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20" y="7"/>
                      </a:lnTo>
                      <a:lnTo>
                        <a:pt x="39" y="14"/>
                      </a:lnTo>
                      <a:lnTo>
                        <a:pt x="57" y="20"/>
                      </a:lnTo>
                      <a:lnTo>
                        <a:pt x="74" y="26"/>
                      </a:lnTo>
                      <a:lnTo>
                        <a:pt x="92" y="31"/>
                      </a:lnTo>
                      <a:lnTo>
                        <a:pt x="108" y="34"/>
                      </a:lnTo>
                      <a:lnTo>
                        <a:pt x="124" y="38"/>
                      </a:lnTo>
                      <a:lnTo>
                        <a:pt x="140" y="40"/>
                      </a:lnTo>
                      <a:lnTo>
                        <a:pt x="155" y="43"/>
                      </a:lnTo>
                      <a:lnTo>
                        <a:pt x="170" y="45"/>
                      </a:lnTo>
                      <a:lnTo>
                        <a:pt x="184" y="46"/>
                      </a:lnTo>
                      <a:lnTo>
                        <a:pt x="198" y="46"/>
                      </a:lnTo>
                      <a:lnTo>
                        <a:pt x="212" y="47"/>
                      </a:lnTo>
                      <a:lnTo>
                        <a:pt x="225" y="47"/>
                      </a:lnTo>
                      <a:lnTo>
                        <a:pt x="238" y="46"/>
                      </a:lnTo>
                      <a:lnTo>
                        <a:pt x="251" y="46"/>
                      </a:lnTo>
                      <a:lnTo>
                        <a:pt x="263" y="44"/>
                      </a:lnTo>
                      <a:lnTo>
                        <a:pt x="275" y="43"/>
                      </a:lnTo>
                      <a:lnTo>
                        <a:pt x="287" y="40"/>
                      </a:lnTo>
                      <a:lnTo>
                        <a:pt x="298" y="39"/>
                      </a:lnTo>
                      <a:lnTo>
                        <a:pt x="310" y="36"/>
                      </a:lnTo>
                      <a:lnTo>
                        <a:pt x="321" y="34"/>
                      </a:lnTo>
                      <a:lnTo>
                        <a:pt x="331" y="31"/>
                      </a:lnTo>
                      <a:lnTo>
                        <a:pt x="342" y="28"/>
                      </a:lnTo>
                      <a:lnTo>
                        <a:pt x="352" y="25"/>
                      </a:lnTo>
                      <a:lnTo>
                        <a:pt x="362" y="21"/>
                      </a:lnTo>
                      <a:lnTo>
                        <a:pt x="372" y="17"/>
                      </a:lnTo>
                      <a:lnTo>
                        <a:pt x="382" y="14"/>
                      </a:lnTo>
                      <a:lnTo>
                        <a:pt x="391" y="10"/>
                      </a:lnTo>
                      <a:lnTo>
                        <a:pt x="400" y="7"/>
                      </a:lnTo>
                      <a:lnTo>
                        <a:pt x="409" y="4"/>
                      </a:lnTo>
                      <a:lnTo>
                        <a:pt x="419" y="0"/>
                      </a:lnTo>
                      <a:lnTo>
                        <a:pt x="419" y="1032"/>
                      </a:lnTo>
                      <a:lnTo>
                        <a:pt x="406" y="1037"/>
                      </a:lnTo>
                      <a:lnTo>
                        <a:pt x="394" y="1041"/>
                      </a:lnTo>
                      <a:lnTo>
                        <a:pt x="383" y="1045"/>
                      </a:lnTo>
                      <a:lnTo>
                        <a:pt x="370" y="1049"/>
                      </a:lnTo>
                      <a:lnTo>
                        <a:pt x="358" y="1052"/>
                      </a:lnTo>
                      <a:lnTo>
                        <a:pt x="347" y="1055"/>
                      </a:lnTo>
                      <a:lnTo>
                        <a:pt x="334" y="1058"/>
                      </a:lnTo>
                      <a:lnTo>
                        <a:pt x="322" y="1060"/>
                      </a:lnTo>
                      <a:lnTo>
                        <a:pt x="311" y="1062"/>
                      </a:lnTo>
                      <a:lnTo>
                        <a:pt x="298" y="1064"/>
                      </a:lnTo>
                      <a:lnTo>
                        <a:pt x="286" y="1066"/>
                      </a:lnTo>
                      <a:lnTo>
                        <a:pt x="274" y="1067"/>
                      </a:lnTo>
                      <a:lnTo>
                        <a:pt x="262" y="1068"/>
                      </a:lnTo>
                      <a:lnTo>
                        <a:pt x="250" y="1069"/>
                      </a:lnTo>
                      <a:lnTo>
                        <a:pt x="238" y="1069"/>
                      </a:lnTo>
                      <a:lnTo>
                        <a:pt x="225" y="1069"/>
                      </a:lnTo>
                      <a:lnTo>
                        <a:pt x="213" y="1069"/>
                      </a:lnTo>
                      <a:lnTo>
                        <a:pt x="200" y="1068"/>
                      </a:lnTo>
                      <a:lnTo>
                        <a:pt x="187" y="1068"/>
                      </a:lnTo>
                      <a:lnTo>
                        <a:pt x="174" y="1067"/>
                      </a:lnTo>
                      <a:lnTo>
                        <a:pt x="161" y="1065"/>
                      </a:lnTo>
                      <a:lnTo>
                        <a:pt x="147" y="1064"/>
                      </a:lnTo>
                      <a:lnTo>
                        <a:pt x="133" y="1062"/>
                      </a:lnTo>
                      <a:lnTo>
                        <a:pt x="120" y="1059"/>
                      </a:lnTo>
                      <a:lnTo>
                        <a:pt x="106" y="1057"/>
                      </a:lnTo>
                      <a:lnTo>
                        <a:pt x="92" y="1055"/>
                      </a:lnTo>
                      <a:lnTo>
                        <a:pt x="77" y="1052"/>
                      </a:lnTo>
                      <a:lnTo>
                        <a:pt x="62" y="1048"/>
                      </a:lnTo>
                      <a:lnTo>
                        <a:pt x="47" y="1044"/>
                      </a:lnTo>
                      <a:lnTo>
                        <a:pt x="32" y="1041"/>
                      </a:lnTo>
                      <a:lnTo>
                        <a:pt x="16" y="1036"/>
                      </a:lnTo>
                      <a:lnTo>
                        <a:pt x="0" y="1032"/>
                      </a:lnTo>
                      <a:lnTo>
                        <a:pt x="1" y="0"/>
                      </a:lnTo>
                    </a:path>
                  </a:pathLst>
                </a:custGeom>
                <a:gradFill rotWithShape="0">
                  <a:gsLst>
                    <a:gs pos="0">
                      <a:srgbClr val="FC0128">
                        <a:gamma/>
                        <a:shade val="60000"/>
                        <a:invGamma/>
                      </a:srgbClr>
                    </a:gs>
                    <a:gs pos="50000">
                      <a:srgbClr val="FC0128"/>
                    </a:gs>
                    <a:gs pos="100000">
                      <a:srgbClr val="FC0128">
                        <a:gamma/>
                        <a:shade val="60000"/>
                        <a:invGamma/>
                      </a:srgbClr>
                    </a:gs>
                  </a:gsLst>
                  <a:lin ang="0" scaled="1"/>
                </a:gra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4" name="Freeform 14">
                  <a:extLst>
                    <a:ext uri="{FF2B5EF4-FFF2-40B4-BE49-F238E27FC236}">
                      <a16:creationId xmlns:a16="http://schemas.microsoft.com/office/drawing/2014/main" id="{33967991-0378-44E2-8087-23A16A221C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42" y="1327"/>
                  <a:ext cx="125" cy="154"/>
                </a:xfrm>
                <a:custGeom>
                  <a:avLst/>
                  <a:gdLst>
                    <a:gd name="T0" fmla="*/ 0 w 125"/>
                    <a:gd name="T1" fmla="*/ 148 h 154"/>
                    <a:gd name="T2" fmla="*/ 12 w 125"/>
                    <a:gd name="T3" fmla="*/ 153 h 154"/>
                    <a:gd name="T4" fmla="*/ 124 w 125"/>
                    <a:gd name="T5" fmla="*/ 0 h 154"/>
                    <a:gd name="T6" fmla="*/ 109 w 125"/>
                    <a:gd name="T7" fmla="*/ 0 h 154"/>
                    <a:gd name="T8" fmla="*/ 0 w 125"/>
                    <a:gd name="T9" fmla="*/ 14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5" h="154">
                      <a:moveTo>
                        <a:pt x="0" y="148"/>
                      </a:moveTo>
                      <a:lnTo>
                        <a:pt x="12" y="153"/>
                      </a:lnTo>
                      <a:lnTo>
                        <a:pt x="124" y="0"/>
                      </a:lnTo>
                      <a:lnTo>
                        <a:pt x="109" y="0"/>
                      </a:lnTo>
                      <a:lnTo>
                        <a:pt x="0" y="148"/>
                      </a:lnTo>
                    </a:path>
                  </a:pathLst>
                </a:custGeom>
                <a:solidFill>
                  <a:srgbClr val="FC0128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55" name="Freeform 15">
                  <a:extLst>
                    <a:ext uri="{FF2B5EF4-FFF2-40B4-BE49-F238E27FC236}">
                      <a16:creationId xmlns:a16="http://schemas.microsoft.com/office/drawing/2014/main" id="{6F108A03-AC28-413E-B826-E8BD0C8DD96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3" y="1327"/>
                  <a:ext cx="126" cy="154"/>
                </a:xfrm>
                <a:custGeom>
                  <a:avLst/>
                  <a:gdLst>
                    <a:gd name="T0" fmla="*/ 0 w 126"/>
                    <a:gd name="T1" fmla="*/ 148 h 154"/>
                    <a:gd name="T2" fmla="*/ 12 w 126"/>
                    <a:gd name="T3" fmla="*/ 153 h 154"/>
                    <a:gd name="T4" fmla="*/ 125 w 126"/>
                    <a:gd name="T5" fmla="*/ 0 h 154"/>
                    <a:gd name="T6" fmla="*/ 110 w 126"/>
                    <a:gd name="T7" fmla="*/ 0 h 154"/>
                    <a:gd name="T8" fmla="*/ 0 w 126"/>
                    <a:gd name="T9" fmla="*/ 148 h 1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6" h="154">
                      <a:moveTo>
                        <a:pt x="0" y="148"/>
                      </a:moveTo>
                      <a:lnTo>
                        <a:pt x="12" y="153"/>
                      </a:lnTo>
                      <a:lnTo>
                        <a:pt x="125" y="0"/>
                      </a:lnTo>
                      <a:lnTo>
                        <a:pt x="110" y="0"/>
                      </a:lnTo>
                      <a:lnTo>
                        <a:pt x="0" y="148"/>
                      </a:lnTo>
                    </a:path>
                  </a:pathLst>
                </a:custGeom>
                <a:solidFill>
                  <a:srgbClr val="FC0128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456" name="Rectangle 16">
                <a:extLst>
                  <a:ext uri="{FF2B5EF4-FFF2-40B4-BE49-F238E27FC236}">
                    <a16:creationId xmlns:a16="http://schemas.microsoft.com/office/drawing/2014/main" id="{555F0F03-2465-4046-B30B-FB7D916E55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43" y="1400"/>
                <a:ext cx="823" cy="19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5725" tIns="42862" rIns="85725" bIns="42862">
                <a:spAutoFit/>
              </a:bodyPr>
              <a:lstStyle>
                <a:lvl1pPr defTabSz="6619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533400" defTabSz="6619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063625" defTabSz="6619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597025" defTabSz="6619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128838" defTabSz="661988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86038" defTabSz="6619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3043238" defTabSz="6619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500438" defTabSz="6619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957638" defTabSz="661988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lnSpc>
                    <a:spcPct val="90000"/>
                  </a:lnSpc>
                  <a:buClr>
                    <a:srgbClr val="F76681"/>
                  </a:buClr>
                </a:pPr>
                <a:r>
                  <a:rPr lang="en-US" altLang="en-US" b="1" i="1">
                    <a:solidFill>
                      <a:srgbClr val="FDE3BA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ea typeface="Osaka" charset="-128"/>
                  </a:rPr>
                  <a:t>Sổ cái</a:t>
                </a:r>
              </a:p>
            </p:txBody>
          </p:sp>
          <p:graphicFrame>
            <p:nvGraphicFramePr>
              <p:cNvPr id="189457" name="Object 17">
                <a:hlinkClick r:id="" action="ppaction://ole?verb=0"/>
                <a:extLst>
                  <a:ext uri="{FF2B5EF4-FFF2-40B4-BE49-F238E27FC236}">
                    <a16:creationId xmlns:a16="http://schemas.microsoft.com/office/drawing/2014/main" id="{FDB532D6-1F4D-4781-99AC-7AF266DC71F5}"/>
                  </a:ext>
                </a:extLst>
              </p:cNvPr>
              <p:cNvGraphicFramePr>
                <a:graphicFrameLocks/>
              </p:cNvGraphicFramePr>
              <p:nvPr/>
            </p:nvGraphicFramePr>
            <p:xfrm>
              <a:off x="2846" y="2260"/>
              <a:ext cx="514" cy="33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110" name="Clip" r:id="rId4" imgW="5187600" imgH="2232000" progId="MS_ClipArt_Gallery.2">
                      <p:embed/>
                    </p:oleObj>
                  </mc:Choice>
                  <mc:Fallback>
                    <p:oleObj name="Clip" r:id="rId4" imgW="5187600" imgH="2232000" progId="MS_ClipArt_Gallery.2">
                      <p:embed/>
                      <p:pic>
                        <p:nvPicPr>
                          <p:cNvPr id="189457" name="Object 17">
                            <a:hlinkClick r:id="" action="ppaction://ole?verb=0"/>
                            <a:extLst>
                              <a:ext uri="{FF2B5EF4-FFF2-40B4-BE49-F238E27FC236}">
                                <a16:creationId xmlns:a16="http://schemas.microsoft.com/office/drawing/2014/main" id="{FDB532D6-1F4D-4781-99AC-7AF266DC71F5}"/>
                              </a:ext>
                            </a:extLst>
                          </p:cNvPr>
                          <p:cNvPicPr>
                            <a:picLocks noChangeArrowheads="1"/>
                          </p:cNvPicPr>
                          <p:nvPr/>
                        </p:nvPicPr>
                        <p:blipFill>
                          <a:blip r:embed="rId5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2846" y="2260"/>
                            <a:ext cx="514" cy="33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chemeClr val="accent1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12700">
                                <a:solidFill>
                                  <a:schemeClr val="tx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chemeClr val="bg2"/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189458" name="Group 18">
                <a:extLst>
                  <a:ext uri="{FF2B5EF4-FFF2-40B4-BE49-F238E27FC236}">
                    <a16:creationId xmlns:a16="http://schemas.microsoft.com/office/drawing/2014/main" id="{AAD9D2DE-3DF3-4582-8499-EFFA72CC661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60" y="2119"/>
                <a:ext cx="433" cy="296"/>
                <a:chOff x="3603" y="2593"/>
                <a:chExt cx="430" cy="336"/>
              </a:xfrm>
            </p:grpSpPr>
            <p:sp>
              <p:nvSpPr>
                <p:cNvPr id="189459" name="Freeform 19">
                  <a:extLst>
                    <a:ext uri="{FF2B5EF4-FFF2-40B4-BE49-F238E27FC236}">
                      <a16:creationId xmlns:a16="http://schemas.microsoft.com/office/drawing/2014/main" id="{1FC3F2C4-1D2E-4D16-9393-B65ABE724C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4" y="2594"/>
                  <a:ext cx="267" cy="243"/>
                </a:xfrm>
                <a:custGeom>
                  <a:avLst/>
                  <a:gdLst>
                    <a:gd name="T0" fmla="*/ 145 w 267"/>
                    <a:gd name="T1" fmla="*/ 167 h 243"/>
                    <a:gd name="T2" fmla="*/ 231 w 267"/>
                    <a:gd name="T3" fmla="*/ 165 h 243"/>
                    <a:gd name="T4" fmla="*/ 234 w 267"/>
                    <a:gd name="T5" fmla="*/ 100 h 243"/>
                    <a:gd name="T6" fmla="*/ 231 w 267"/>
                    <a:gd name="T7" fmla="*/ 34 h 243"/>
                    <a:gd name="T8" fmla="*/ 133 w 267"/>
                    <a:gd name="T9" fmla="*/ 31 h 243"/>
                    <a:gd name="T10" fmla="*/ 35 w 267"/>
                    <a:gd name="T11" fmla="*/ 33 h 243"/>
                    <a:gd name="T12" fmla="*/ 32 w 267"/>
                    <a:gd name="T13" fmla="*/ 100 h 243"/>
                    <a:gd name="T14" fmla="*/ 35 w 267"/>
                    <a:gd name="T15" fmla="*/ 165 h 243"/>
                    <a:gd name="T16" fmla="*/ 62 w 267"/>
                    <a:gd name="T17" fmla="*/ 167 h 243"/>
                    <a:gd name="T18" fmla="*/ 8 w 267"/>
                    <a:gd name="T19" fmla="*/ 197 h 243"/>
                    <a:gd name="T20" fmla="*/ 2 w 267"/>
                    <a:gd name="T21" fmla="*/ 192 h 243"/>
                    <a:gd name="T22" fmla="*/ 2 w 267"/>
                    <a:gd name="T23" fmla="*/ 6 h 243"/>
                    <a:gd name="T24" fmla="*/ 8 w 267"/>
                    <a:gd name="T25" fmla="*/ 1 h 243"/>
                    <a:gd name="T26" fmla="*/ 259 w 267"/>
                    <a:gd name="T27" fmla="*/ 1 h 243"/>
                    <a:gd name="T28" fmla="*/ 265 w 267"/>
                    <a:gd name="T29" fmla="*/ 6 h 243"/>
                    <a:gd name="T30" fmla="*/ 265 w 267"/>
                    <a:gd name="T31" fmla="*/ 192 h 243"/>
                    <a:gd name="T32" fmla="*/ 259 w 267"/>
                    <a:gd name="T33" fmla="*/ 197 h 243"/>
                    <a:gd name="T34" fmla="*/ 210 w 267"/>
                    <a:gd name="T35" fmla="*/ 227 h 243"/>
                    <a:gd name="T36" fmla="*/ 209 w 267"/>
                    <a:gd name="T37" fmla="*/ 242 h 243"/>
                    <a:gd name="T38" fmla="*/ 56 w 267"/>
                    <a:gd name="T39" fmla="*/ 241 h 243"/>
                    <a:gd name="T40" fmla="*/ 62 w 267"/>
                    <a:gd name="T41" fmla="*/ 197 h 243"/>
                    <a:gd name="T42" fmla="*/ 58 w 267"/>
                    <a:gd name="T43" fmla="*/ 228 h 243"/>
                    <a:gd name="T44" fmla="*/ 210 w 267"/>
                    <a:gd name="T45" fmla="*/ 227 h 243"/>
                    <a:gd name="T46" fmla="*/ 204 w 267"/>
                    <a:gd name="T47" fmla="*/ 205 h 243"/>
                    <a:gd name="T48" fmla="*/ 175 w 267"/>
                    <a:gd name="T49" fmla="*/ 207 h 243"/>
                    <a:gd name="T50" fmla="*/ 173 w 267"/>
                    <a:gd name="T51" fmla="*/ 221 h 243"/>
                    <a:gd name="T52" fmla="*/ 133 w 267"/>
                    <a:gd name="T53" fmla="*/ 225 h 243"/>
                    <a:gd name="T54" fmla="*/ 93 w 267"/>
                    <a:gd name="T55" fmla="*/ 221 h 243"/>
                    <a:gd name="T56" fmla="*/ 89 w 267"/>
                    <a:gd name="T57" fmla="*/ 218 h 243"/>
                    <a:gd name="T58" fmla="*/ 94 w 267"/>
                    <a:gd name="T59" fmla="*/ 210 h 243"/>
                    <a:gd name="T60" fmla="*/ 133 w 267"/>
                    <a:gd name="T61" fmla="*/ 214 h 243"/>
                    <a:gd name="T62" fmla="*/ 171 w 267"/>
                    <a:gd name="T63" fmla="*/ 210 h 243"/>
                    <a:gd name="T64" fmla="*/ 175 w 267"/>
                    <a:gd name="T65" fmla="*/ 207 h 243"/>
                    <a:gd name="T66" fmla="*/ 62 w 267"/>
                    <a:gd name="T67" fmla="*/ 205 h 2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267" h="243">
                      <a:moveTo>
                        <a:pt x="62" y="167"/>
                      </a:moveTo>
                      <a:lnTo>
                        <a:pt x="145" y="167"/>
                      </a:lnTo>
                      <a:lnTo>
                        <a:pt x="228" y="167"/>
                      </a:lnTo>
                      <a:lnTo>
                        <a:pt x="231" y="165"/>
                      </a:lnTo>
                      <a:lnTo>
                        <a:pt x="232" y="163"/>
                      </a:lnTo>
                      <a:lnTo>
                        <a:pt x="234" y="100"/>
                      </a:lnTo>
                      <a:lnTo>
                        <a:pt x="232" y="35"/>
                      </a:lnTo>
                      <a:lnTo>
                        <a:pt x="231" y="34"/>
                      </a:lnTo>
                      <a:lnTo>
                        <a:pt x="228" y="32"/>
                      </a:lnTo>
                      <a:lnTo>
                        <a:pt x="133" y="31"/>
                      </a:lnTo>
                      <a:lnTo>
                        <a:pt x="38" y="32"/>
                      </a:lnTo>
                      <a:lnTo>
                        <a:pt x="35" y="33"/>
                      </a:lnTo>
                      <a:lnTo>
                        <a:pt x="34" y="35"/>
                      </a:lnTo>
                      <a:lnTo>
                        <a:pt x="32" y="100"/>
                      </a:lnTo>
                      <a:lnTo>
                        <a:pt x="34" y="163"/>
                      </a:lnTo>
                      <a:lnTo>
                        <a:pt x="35" y="165"/>
                      </a:lnTo>
                      <a:lnTo>
                        <a:pt x="38" y="167"/>
                      </a:lnTo>
                      <a:lnTo>
                        <a:pt x="62" y="167"/>
                      </a:lnTo>
                      <a:lnTo>
                        <a:pt x="62" y="197"/>
                      </a:lnTo>
                      <a:lnTo>
                        <a:pt x="8" y="197"/>
                      </a:lnTo>
                      <a:lnTo>
                        <a:pt x="2" y="195"/>
                      </a:lnTo>
                      <a:lnTo>
                        <a:pt x="2" y="192"/>
                      </a:lnTo>
                      <a:lnTo>
                        <a:pt x="0" y="100"/>
                      </a:lnTo>
                      <a:lnTo>
                        <a:pt x="2" y="6"/>
                      </a:lnTo>
                      <a:lnTo>
                        <a:pt x="2" y="2"/>
                      </a:lnTo>
                      <a:lnTo>
                        <a:pt x="8" y="1"/>
                      </a:lnTo>
                      <a:lnTo>
                        <a:pt x="133" y="0"/>
                      </a:lnTo>
                      <a:lnTo>
                        <a:pt x="259" y="1"/>
                      </a:lnTo>
                      <a:lnTo>
                        <a:pt x="264" y="2"/>
                      </a:lnTo>
                      <a:lnTo>
                        <a:pt x="265" y="6"/>
                      </a:lnTo>
                      <a:lnTo>
                        <a:pt x="266" y="100"/>
                      </a:lnTo>
                      <a:lnTo>
                        <a:pt x="265" y="192"/>
                      </a:lnTo>
                      <a:lnTo>
                        <a:pt x="264" y="195"/>
                      </a:lnTo>
                      <a:lnTo>
                        <a:pt x="259" y="197"/>
                      </a:lnTo>
                      <a:lnTo>
                        <a:pt x="204" y="197"/>
                      </a:lnTo>
                      <a:lnTo>
                        <a:pt x="210" y="227"/>
                      </a:lnTo>
                      <a:lnTo>
                        <a:pt x="210" y="241"/>
                      </a:lnTo>
                      <a:lnTo>
                        <a:pt x="209" y="242"/>
                      </a:lnTo>
                      <a:lnTo>
                        <a:pt x="58" y="242"/>
                      </a:lnTo>
                      <a:lnTo>
                        <a:pt x="56" y="241"/>
                      </a:lnTo>
                      <a:lnTo>
                        <a:pt x="56" y="227"/>
                      </a:lnTo>
                      <a:lnTo>
                        <a:pt x="62" y="197"/>
                      </a:lnTo>
                      <a:lnTo>
                        <a:pt x="57" y="227"/>
                      </a:lnTo>
                      <a:lnTo>
                        <a:pt x="58" y="228"/>
                      </a:lnTo>
                      <a:lnTo>
                        <a:pt x="208" y="228"/>
                      </a:lnTo>
                      <a:lnTo>
                        <a:pt x="210" y="227"/>
                      </a:lnTo>
                      <a:lnTo>
                        <a:pt x="204" y="197"/>
                      </a:lnTo>
                      <a:lnTo>
                        <a:pt x="204" y="205"/>
                      </a:lnTo>
                      <a:lnTo>
                        <a:pt x="204" y="207"/>
                      </a:lnTo>
                      <a:lnTo>
                        <a:pt x="175" y="207"/>
                      </a:lnTo>
                      <a:lnTo>
                        <a:pt x="176" y="218"/>
                      </a:lnTo>
                      <a:lnTo>
                        <a:pt x="173" y="221"/>
                      </a:lnTo>
                      <a:lnTo>
                        <a:pt x="163" y="223"/>
                      </a:lnTo>
                      <a:lnTo>
                        <a:pt x="133" y="225"/>
                      </a:lnTo>
                      <a:lnTo>
                        <a:pt x="103" y="223"/>
                      </a:lnTo>
                      <a:lnTo>
                        <a:pt x="93" y="221"/>
                      </a:lnTo>
                      <a:lnTo>
                        <a:pt x="89" y="220"/>
                      </a:lnTo>
                      <a:lnTo>
                        <a:pt x="89" y="218"/>
                      </a:lnTo>
                      <a:lnTo>
                        <a:pt x="91" y="207"/>
                      </a:lnTo>
                      <a:lnTo>
                        <a:pt x="94" y="210"/>
                      </a:lnTo>
                      <a:lnTo>
                        <a:pt x="104" y="212"/>
                      </a:lnTo>
                      <a:lnTo>
                        <a:pt x="133" y="214"/>
                      </a:lnTo>
                      <a:lnTo>
                        <a:pt x="161" y="212"/>
                      </a:lnTo>
                      <a:lnTo>
                        <a:pt x="171" y="210"/>
                      </a:lnTo>
                      <a:lnTo>
                        <a:pt x="173" y="208"/>
                      </a:lnTo>
                      <a:lnTo>
                        <a:pt x="175" y="207"/>
                      </a:lnTo>
                      <a:lnTo>
                        <a:pt x="63" y="207"/>
                      </a:lnTo>
                      <a:lnTo>
                        <a:pt x="62" y="205"/>
                      </a:lnTo>
                      <a:lnTo>
                        <a:pt x="62" y="167"/>
                      </a:lnTo>
                    </a:path>
                  </a:pathLst>
                </a:custGeom>
                <a:solidFill>
                  <a:srgbClr val="7F7F7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0" name="Freeform 20">
                  <a:extLst>
                    <a:ext uri="{FF2B5EF4-FFF2-40B4-BE49-F238E27FC236}">
                      <a16:creationId xmlns:a16="http://schemas.microsoft.com/office/drawing/2014/main" id="{4DE9091F-C0FB-4083-A9C0-651F72358A1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4" y="2593"/>
                  <a:ext cx="267" cy="231"/>
                </a:xfrm>
                <a:custGeom>
                  <a:avLst/>
                  <a:gdLst>
                    <a:gd name="T0" fmla="*/ 62 w 267"/>
                    <a:gd name="T1" fmla="*/ 178 h 231"/>
                    <a:gd name="T2" fmla="*/ 62 w 267"/>
                    <a:gd name="T3" fmla="*/ 198 h 231"/>
                    <a:gd name="T4" fmla="*/ 57 w 267"/>
                    <a:gd name="T5" fmla="*/ 228 h 231"/>
                    <a:gd name="T6" fmla="*/ 58 w 267"/>
                    <a:gd name="T7" fmla="*/ 230 h 231"/>
                    <a:gd name="T8" fmla="*/ 208 w 267"/>
                    <a:gd name="T9" fmla="*/ 230 h 231"/>
                    <a:gd name="T10" fmla="*/ 210 w 267"/>
                    <a:gd name="T11" fmla="*/ 228 h 231"/>
                    <a:gd name="T12" fmla="*/ 204 w 267"/>
                    <a:gd name="T13" fmla="*/ 199 h 231"/>
                    <a:gd name="T14" fmla="*/ 204 w 267"/>
                    <a:gd name="T15" fmla="*/ 198 h 231"/>
                    <a:gd name="T16" fmla="*/ 259 w 267"/>
                    <a:gd name="T17" fmla="*/ 198 h 231"/>
                    <a:gd name="T18" fmla="*/ 264 w 267"/>
                    <a:gd name="T19" fmla="*/ 197 h 231"/>
                    <a:gd name="T20" fmla="*/ 265 w 267"/>
                    <a:gd name="T21" fmla="*/ 193 h 231"/>
                    <a:gd name="T22" fmla="*/ 266 w 267"/>
                    <a:gd name="T23" fmla="*/ 100 h 231"/>
                    <a:gd name="T24" fmla="*/ 265 w 267"/>
                    <a:gd name="T25" fmla="*/ 6 h 231"/>
                    <a:gd name="T26" fmla="*/ 264 w 267"/>
                    <a:gd name="T27" fmla="*/ 2 h 231"/>
                    <a:gd name="T28" fmla="*/ 259 w 267"/>
                    <a:gd name="T29" fmla="*/ 1 h 231"/>
                    <a:gd name="T30" fmla="*/ 133 w 267"/>
                    <a:gd name="T31" fmla="*/ 0 h 231"/>
                    <a:gd name="T32" fmla="*/ 8 w 267"/>
                    <a:gd name="T33" fmla="*/ 1 h 231"/>
                    <a:gd name="T34" fmla="*/ 2 w 267"/>
                    <a:gd name="T35" fmla="*/ 2 h 231"/>
                    <a:gd name="T36" fmla="*/ 2 w 267"/>
                    <a:gd name="T37" fmla="*/ 6 h 231"/>
                    <a:gd name="T38" fmla="*/ 0 w 267"/>
                    <a:gd name="T39" fmla="*/ 100 h 231"/>
                    <a:gd name="T40" fmla="*/ 2 w 267"/>
                    <a:gd name="T41" fmla="*/ 193 h 231"/>
                    <a:gd name="T42" fmla="*/ 2 w 267"/>
                    <a:gd name="T43" fmla="*/ 197 h 231"/>
                    <a:gd name="T44" fmla="*/ 8 w 267"/>
                    <a:gd name="T45" fmla="*/ 198 h 231"/>
                    <a:gd name="T46" fmla="*/ 204 w 267"/>
                    <a:gd name="T47" fmla="*/ 198 h 231"/>
                    <a:gd name="T48" fmla="*/ 204 w 267"/>
                    <a:gd name="T49" fmla="*/ 206 h 231"/>
                    <a:gd name="T50" fmla="*/ 204 w 267"/>
                    <a:gd name="T51" fmla="*/ 208 h 231"/>
                    <a:gd name="T52" fmla="*/ 175 w 267"/>
                    <a:gd name="T53" fmla="*/ 208 h 231"/>
                    <a:gd name="T54" fmla="*/ 176 w 267"/>
                    <a:gd name="T55" fmla="*/ 218 h 231"/>
                    <a:gd name="T56" fmla="*/ 173 w 267"/>
                    <a:gd name="T57" fmla="*/ 222 h 231"/>
                    <a:gd name="T58" fmla="*/ 163 w 267"/>
                    <a:gd name="T59" fmla="*/ 224 h 231"/>
                    <a:gd name="T60" fmla="*/ 133 w 267"/>
                    <a:gd name="T61" fmla="*/ 226 h 231"/>
                    <a:gd name="T62" fmla="*/ 103 w 267"/>
                    <a:gd name="T63" fmla="*/ 224 h 231"/>
                    <a:gd name="T64" fmla="*/ 93 w 267"/>
                    <a:gd name="T65" fmla="*/ 222 h 231"/>
                    <a:gd name="T66" fmla="*/ 89 w 267"/>
                    <a:gd name="T67" fmla="*/ 221 h 231"/>
                    <a:gd name="T68" fmla="*/ 89 w 267"/>
                    <a:gd name="T69" fmla="*/ 218 h 231"/>
                    <a:gd name="T70" fmla="*/ 91 w 267"/>
                    <a:gd name="T71" fmla="*/ 208 h 231"/>
                    <a:gd name="T72" fmla="*/ 94 w 267"/>
                    <a:gd name="T73" fmla="*/ 211 h 231"/>
                    <a:gd name="T74" fmla="*/ 104 w 267"/>
                    <a:gd name="T75" fmla="*/ 213 h 231"/>
                    <a:gd name="T76" fmla="*/ 133 w 267"/>
                    <a:gd name="T77" fmla="*/ 215 h 231"/>
                    <a:gd name="T78" fmla="*/ 161 w 267"/>
                    <a:gd name="T79" fmla="*/ 213 h 231"/>
                    <a:gd name="T80" fmla="*/ 171 w 267"/>
                    <a:gd name="T81" fmla="*/ 211 h 231"/>
                    <a:gd name="T82" fmla="*/ 173 w 267"/>
                    <a:gd name="T83" fmla="*/ 210 h 231"/>
                    <a:gd name="T84" fmla="*/ 175 w 267"/>
                    <a:gd name="T85" fmla="*/ 208 h 231"/>
                    <a:gd name="T86" fmla="*/ 63 w 267"/>
                    <a:gd name="T87" fmla="*/ 208 h 231"/>
                    <a:gd name="T88" fmla="*/ 62 w 267"/>
                    <a:gd name="T89" fmla="*/ 206 h 231"/>
                    <a:gd name="T90" fmla="*/ 62 w 267"/>
                    <a:gd name="T91" fmla="*/ 178 h 231"/>
                    <a:gd name="T92" fmla="*/ 25 w 267"/>
                    <a:gd name="T93" fmla="*/ 178 h 231"/>
                    <a:gd name="T94" fmla="*/ 23 w 267"/>
                    <a:gd name="T95" fmla="*/ 177 h 231"/>
                    <a:gd name="T96" fmla="*/ 22 w 267"/>
                    <a:gd name="T97" fmla="*/ 174 h 231"/>
                    <a:gd name="T98" fmla="*/ 22 w 267"/>
                    <a:gd name="T99" fmla="*/ 25 h 231"/>
                    <a:gd name="T100" fmla="*/ 23 w 267"/>
                    <a:gd name="T101" fmla="*/ 22 h 231"/>
                    <a:gd name="T102" fmla="*/ 25 w 267"/>
                    <a:gd name="T103" fmla="*/ 21 h 231"/>
                    <a:gd name="T104" fmla="*/ 241 w 267"/>
                    <a:gd name="T105" fmla="*/ 21 h 231"/>
                    <a:gd name="T106" fmla="*/ 244 w 267"/>
                    <a:gd name="T107" fmla="*/ 22 h 231"/>
                    <a:gd name="T108" fmla="*/ 245 w 267"/>
                    <a:gd name="T109" fmla="*/ 25 h 231"/>
                    <a:gd name="T110" fmla="*/ 245 w 267"/>
                    <a:gd name="T111" fmla="*/ 175 h 231"/>
                    <a:gd name="T112" fmla="*/ 244 w 267"/>
                    <a:gd name="T113" fmla="*/ 177 h 231"/>
                    <a:gd name="T114" fmla="*/ 241 w 267"/>
                    <a:gd name="T115" fmla="*/ 178 h 231"/>
                    <a:gd name="T116" fmla="*/ 153 w 267"/>
                    <a:gd name="T117" fmla="*/ 179 h 231"/>
                    <a:gd name="T118" fmla="*/ 62 w 267"/>
                    <a:gd name="T119" fmla="*/ 178 h 2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267" h="231">
                      <a:moveTo>
                        <a:pt x="62" y="178"/>
                      </a:moveTo>
                      <a:lnTo>
                        <a:pt x="62" y="198"/>
                      </a:lnTo>
                      <a:lnTo>
                        <a:pt x="57" y="228"/>
                      </a:lnTo>
                      <a:lnTo>
                        <a:pt x="58" y="230"/>
                      </a:lnTo>
                      <a:lnTo>
                        <a:pt x="208" y="230"/>
                      </a:lnTo>
                      <a:lnTo>
                        <a:pt x="210" y="228"/>
                      </a:lnTo>
                      <a:lnTo>
                        <a:pt x="204" y="199"/>
                      </a:lnTo>
                      <a:lnTo>
                        <a:pt x="204" y="198"/>
                      </a:lnTo>
                      <a:lnTo>
                        <a:pt x="259" y="198"/>
                      </a:lnTo>
                      <a:lnTo>
                        <a:pt x="264" y="197"/>
                      </a:lnTo>
                      <a:lnTo>
                        <a:pt x="265" y="193"/>
                      </a:lnTo>
                      <a:lnTo>
                        <a:pt x="266" y="100"/>
                      </a:lnTo>
                      <a:lnTo>
                        <a:pt x="265" y="6"/>
                      </a:lnTo>
                      <a:lnTo>
                        <a:pt x="264" y="2"/>
                      </a:lnTo>
                      <a:lnTo>
                        <a:pt x="259" y="1"/>
                      </a:lnTo>
                      <a:lnTo>
                        <a:pt x="133" y="0"/>
                      </a:lnTo>
                      <a:lnTo>
                        <a:pt x="8" y="1"/>
                      </a:lnTo>
                      <a:lnTo>
                        <a:pt x="2" y="2"/>
                      </a:lnTo>
                      <a:lnTo>
                        <a:pt x="2" y="6"/>
                      </a:lnTo>
                      <a:lnTo>
                        <a:pt x="0" y="100"/>
                      </a:lnTo>
                      <a:lnTo>
                        <a:pt x="2" y="193"/>
                      </a:lnTo>
                      <a:lnTo>
                        <a:pt x="2" y="197"/>
                      </a:lnTo>
                      <a:lnTo>
                        <a:pt x="8" y="198"/>
                      </a:lnTo>
                      <a:lnTo>
                        <a:pt x="204" y="198"/>
                      </a:lnTo>
                      <a:lnTo>
                        <a:pt x="204" y="206"/>
                      </a:lnTo>
                      <a:lnTo>
                        <a:pt x="204" y="208"/>
                      </a:lnTo>
                      <a:lnTo>
                        <a:pt x="175" y="208"/>
                      </a:lnTo>
                      <a:lnTo>
                        <a:pt x="176" y="218"/>
                      </a:lnTo>
                      <a:lnTo>
                        <a:pt x="173" y="222"/>
                      </a:lnTo>
                      <a:lnTo>
                        <a:pt x="163" y="224"/>
                      </a:lnTo>
                      <a:lnTo>
                        <a:pt x="133" y="226"/>
                      </a:lnTo>
                      <a:lnTo>
                        <a:pt x="103" y="224"/>
                      </a:lnTo>
                      <a:lnTo>
                        <a:pt x="93" y="222"/>
                      </a:lnTo>
                      <a:lnTo>
                        <a:pt x="89" y="221"/>
                      </a:lnTo>
                      <a:lnTo>
                        <a:pt x="89" y="218"/>
                      </a:lnTo>
                      <a:lnTo>
                        <a:pt x="91" y="208"/>
                      </a:lnTo>
                      <a:lnTo>
                        <a:pt x="94" y="211"/>
                      </a:lnTo>
                      <a:lnTo>
                        <a:pt x="104" y="213"/>
                      </a:lnTo>
                      <a:lnTo>
                        <a:pt x="133" y="215"/>
                      </a:lnTo>
                      <a:lnTo>
                        <a:pt x="161" y="213"/>
                      </a:lnTo>
                      <a:lnTo>
                        <a:pt x="171" y="211"/>
                      </a:lnTo>
                      <a:lnTo>
                        <a:pt x="173" y="210"/>
                      </a:lnTo>
                      <a:lnTo>
                        <a:pt x="175" y="208"/>
                      </a:lnTo>
                      <a:lnTo>
                        <a:pt x="63" y="208"/>
                      </a:lnTo>
                      <a:lnTo>
                        <a:pt x="62" y="206"/>
                      </a:lnTo>
                      <a:lnTo>
                        <a:pt x="62" y="178"/>
                      </a:lnTo>
                      <a:lnTo>
                        <a:pt x="25" y="178"/>
                      </a:lnTo>
                      <a:lnTo>
                        <a:pt x="23" y="177"/>
                      </a:lnTo>
                      <a:lnTo>
                        <a:pt x="22" y="174"/>
                      </a:lnTo>
                      <a:lnTo>
                        <a:pt x="22" y="25"/>
                      </a:lnTo>
                      <a:lnTo>
                        <a:pt x="23" y="22"/>
                      </a:lnTo>
                      <a:lnTo>
                        <a:pt x="25" y="21"/>
                      </a:lnTo>
                      <a:lnTo>
                        <a:pt x="241" y="21"/>
                      </a:lnTo>
                      <a:lnTo>
                        <a:pt x="244" y="22"/>
                      </a:lnTo>
                      <a:lnTo>
                        <a:pt x="245" y="25"/>
                      </a:lnTo>
                      <a:lnTo>
                        <a:pt x="245" y="175"/>
                      </a:lnTo>
                      <a:lnTo>
                        <a:pt x="244" y="177"/>
                      </a:lnTo>
                      <a:lnTo>
                        <a:pt x="241" y="178"/>
                      </a:lnTo>
                      <a:lnTo>
                        <a:pt x="153" y="179"/>
                      </a:lnTo>
                      <a:lnTo>
                        <a:pt x="62" y="178"/>
                      </a:lnTo>
                    </a:path>
                  </a:pathLst>
                </a:custGeom>
                <a:solidFill>
                  <a:srgbClr val="E5E5E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1" name="Freeform 21">
                  <a:extLst>
                    <a:ext uri="{FF2B5EF4-FFF2-40B4-BE49-F238E27FC236}">
                      <a16:creationId xmlns:a16="http://schemas.microsoft.com/office/drawing/2014/main" id="{30D0CDA1-5220-423D-A406-8075FD796E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88" y="2599"/>
                  <a:ext cx="259" cy="189"/>
                </a:xfrm>
                <a:custGeom>
                  <a:avLst/>
                  <a:gdLst>
                    <a:gd name="T0" fmla="*/ 2 w 259"/>
                    <a:gd name="T1" fmla="*/ 188 h 189"/>
                    <a:gd name="T2" fmla="*/ 1 w 259"/>
                    <a:gd name="T3" fmla="*/ 187 h 189"/>
                    <a:gd name="T4" fmla="*/ 0 w 259"/>
                    <a:gd name="T5" fmla="*/ 94 h 189"/>
                    <a:gd name="T6" fmla="*/ 1 w 259"/>
                    <a:gd name="T7" fmla="*/ 1 h 189"/>
                    <a:gd name="T8" fmla="*/ 2 w 259"/>
                    <a:gd name="T9" fmla="*/ 0 h 189"/>
                    <a:gd name="T10" fmla="*/ 20 w 259"/>
                    <a:gd name="T11" fmla="*/ 16 h 189"/>
                    <a:gd name="T12" fmla="*/ 18 w 259"/>
                    <a:gd name="T13" fmla="*/ 17 h 189"/>
                    <a:gd name="T14" fmla="*/ 16 w 259"/>
                    <a:gd name="T15" fmla="*/ 19 h 189"/>
                    <a:gd name="T16" fmla="*/ 16 w 259"/>
                    <a:gd name="T17" fmla="*/ 169 h 189"/>
                    <a:gd name="T18" fmla="*/ 18 w 259"/>
                    <a:gd name="T19" fmla="*/ 171 h 189"/>
                    <a:gd name="T20" fmla="*/ 20 w 259"/>
                    <a:gd name="T21" fmla="*/ 172 h 189"/>
                    <a:gd name="T22" fmla="*/ 237 w 259"/>
                    <a:gd name="T23" fmla="*/ 172 h 189"/>
                    <a:gd name="T24" fmla="*/ 240 w 259"/>
                    <a:gd name="T25" fmla="*/ 171 h 189"/>
                    <a:gd name="T26" fmla="*/ 241 w 259"/>
                    <a:gd name="T27" fmla="*/ 169 h 189"/>
                    <a:gd name="T28" fmla="*/ 241 w 259"/>
                    <a:gd name="T29" fmla="*/ 19 h 189"/>
                    <a:gd name="T30" fmla="*/ 240 w 259"/>
                    <a:gd name="T31" fmla="*/ 17 h 189"/>
                    <a:gd name="T32" fmla="*/ 237 w 259"/>
                    <a:gd name="T33" fmla="*/ 16 h 189"/>
                    <a:gd name="T34" fmla="*/ 20 w 259"/>
                    <a:gd name="T35" fmla="*/ 16 h 189"/>
                    <a:gd name="T36" fmla="*/ 2 w 259"/>
                    <a:gd name="T37" fmla="*/ 0 h 189"/>
                    <a:gd name="T38" fmla="*/ 255 w 259"/>
                    <a:gd name="T39" fmla="*/ 0 h 189"/>
                    <a:gd name="T40" fmla="*/ 256 w 259"/>
                    <a:gd name="T41" fmla="*/ 1 h 189"/>
                    <a:gd name="T42" fmla="*/ 258 w 259"/>
                    <a:gd name="T43" fmla="*/ 94 h 189"/>
                    <a:gd name="T44" fmla="*/ 256 w 259"/>
                    <a:gd name="T45" fmla="*/ 187 h 189"/>
                    <a:gd name="T46" fmla="*/ 255 w 259"/>
                    <a:gd name="T47" fmla="*/ 188 h 189"/>
                    <a:gd name="T48" fmla="*/ 2 w 259"/>
                    <a:gd name="T49" fmla="*/ 188 h 18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259" h="189">
                      <a:moveTo>
                        <a:pt x="2" y="188"/>
                      </a:moveTo>
                      <a:lnTo>
                        <a:pt x="1" y="187"/>
                      </a:lnTo>
                      <a:lnTo>
                        <a:pt x="0" y="94"/>
                      </a:lnTo>
                      <a:lnTo>
                        <a:pt x="1" y="1"/>
                      </a:lnTo>
                      <a:lnTo>
                        <a:pt x="2" y="0"/>
                      </a:lnTo>
                      <a:lnTo>
                        <a:pt x="20" y="16"/>
                      </a:lnTo>
                      <a:lnTo>
                        <a:pt x="18" y="17"/>
                      </a:lnTo>
                      <a:lnTo>
                        <a:pt x="16" y="19"/>
                      </a:lnTo>
                      <a:lnTo>
                        <a:pt x="16" y="169"/>
                      </a:lnTo>
                      <a:lnTo>
                        <a:pt x="18" y="171"/>
                      </a:lnTo>
                      <a:lnTo>
                        <a:pt x="20" y="172"/>
                      </a:lnTo>
                      <a:lnTo>
                        <a:pt x="237" y="172"/>
                      </a:lnTo>
                      <a:lnTo>
                        <a:pt x="240" y="171"/>
                      </a:lnTo>
                      <a:lnTo>
                        <a:pt x="241" y="169"/>
                      </a:lnTo>
                      <a:lnTo>
                        <a:pt x="241" y="19"/>
                      </a:lnTo>
                      <a:lnTo>
                        <a:pt x="240" y="17"/>
                      </a:lnTo>
                      <a:lnTo>
                        <a:pt x="237" y="16"/>
                      </a:lnTo>
                      <a:lnTo>
                        <a:pt x="20" y="16"/>
                      </a:lnTo>
                      <a:lnTo>
                        <a:pt x="2" y="0"/>
                      </a:lnTo>
                      <a:lnTo>
                        <a:pt x="255" y="0"/>
                      </a:lnTo>
                      <a:lnTo>
                        <a:pt x="256" y="1"/>
                      </a:lnTo>
                      <a:lnTo>
                        <a:pt x="258" y="94"/>
                      </a:lnTo>
                      <a:lnTo>
                        <a:pt x="256" y="187"/>
                      </a:lnTo>
                      <a:lnTo>
                        <a:pt x="255" y="188"/>
                      </a:lnTo>
                      <a:lnTo>
                        <a:pt x="2" y="188"/>
                      </a:lnTo>
                    </a:path>
                  </a:pathLst>
                </a:custGeom>
                <a:solidFill>
                  <a:srgbClr val="B2B2B2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2" name="Freeform 22">
                  <a:extLst>
                    <a:ext uri="{FF2B5EF4-FFF2-40B4-BE49-F238E27FC236}">
                      <a16:creationId xmlns:a16="http://schemas.microsoft.com/office/drawing/2014/main" id="{249B80A4-DBCA-4F4C-A159-CFEF41E04B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95" y="2602"/>
                  <a:ext cx="12" cy="5"/>
                </a:xfrm>
                <a:custGeom>
                  <a:avLst/>
                  <a:gdLst>
                    <a:gd name="T0" fmla="*/ 8 w 12"/>
                    <a:gd name="T1" fmla="*/ 4 h 5"/>
                    <a:gd name="T2" fmla="*/ 4 w 12"/>
                    <a:gd name="T3" fmla="*/ 4 h 5"/>
                    <a:gd name="T4" fmla="*/ 1 w 12"/>
                    <a:gd name="T5" fmla="*/ 3 h 5"/>
                    <a:gd name="T6" fmla="*/ 0 w 12"/>
                    <a:gd name="T7" fmla="*/ 2 h 5"/>
                    <a:gd name="T8" fmla="*/ 1 w 12"/>
                    <a:gd name="T9" fmla="*/ 1 h 5"/>
                    <a:gd name="T10" fmla="*/ 4 w 12"/>
                    <a:gd name="T11" fmla="*/ 0 h 5"/>
                    <a:gd name="T12" fmla="*/ 8 w 12"/>
                    <a:gd name="T13" fmla="*/ 0 h 5"/>
                    <a:gd name="T14" fmla="*/ 10 w 12"/>
                    <a:gd name="T15" fmla="*/ 1 h 5"/>
                    <a:gd name="T16" fmla="*/ 11 w 12"/>
                    <a:gd name="T17" fmla="*/ 2 h 5"/>
                    <a:gd name="T18" fmla="*/ 10 w 12"/>
                    <a:gd name="T19" fmla="*/ 3 h 5"/>
                    <a:gd name="T20" fmla="*/ 8 w 12"/>
                    <a:gd name="T21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12" h="5">
                      <a:moveTo>
                        <a:pt x="8" y="4"/>
                      </a:moveTo>
                      <a:lnTo>
                        <a:pt x="4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1"/>
                      </a:lnTo>
                      <a:lnTo>
                        <a:pt x="4" y="0"/>
                      </a:lnTo>
                      <a:lnTo>
                        <a:pt x="8" y="0"/>
                      </a:lnTo>
                      <a:lnTo>
                        <a:pt x="10" y="1"/>
                      </a:lnTo>
                      <a:lnTo>
                        <a:pt x="11" y="2"/>
                      </a:lnTo>
                      <a:lnTo>
                        <a:pt x="10" y="3"/>
                      </a:lnTo>
                      <a:lnTo>
                        <a:pt x="8" y="4"/>
                      </a:ln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3" name="Freeform 23">
                  <a:extLst>
                    <a:ext uri="{FF2B5EF4-FFF2-40B4-BE49-F238E27FC236}">
                      <a16:creationId xmlns:a16="http://schemas.microsoft.com/office/drawing/2014/main" id="{DD075875-124F-412A-B00C-14818B1D6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08" y="2784"/>
                  <a:ext cx="1" cy="3"/>
                </a:xfrm>
                <a:custGeom>
                  <a:avLst/>
                  <a:gdLst>
                    <a:gd name="T0" fmla="*/ 0 w 1"/>
                    <a:gd name="T1" fmla="*/ 0 h 3"/>
                    <a:gd name="T2" fmla="*/ 0 w 1"/>
                    <a:gd name="T3" fmla="*/ 0 h 3"/>
                    <a:gd name="T4" fmla="*/ 0 w 1"/>
                    <a:gd name="T5" fmla="*/ 2 h 3"/>
                    <a:gd name="T6" fmla="*/ 0 w 1"/>
                    <a:gd name="T7" fmla="*/ 2 h 3"/>
                    <a:gd name="T8" fmla="*/ 0 w 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3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2"/>
                      </a:lnTo>
                      <a:lnTo>
                        <a:pt x="0" y="0"/>
                      </a:ln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4" name="Freeform 24">
                  <a:extLst>
                    <a:ext uri="{FF2B5EF4-FFF2-40B4-BE49-F238E27FC236}">
                      <a16:creationId xmlns:a16="http://schemas.microsoft.com/office/drawing/2014/main" id="{DDE12A3B-4123-41C8-A969-41830160A2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5" y="2625"/>
                  <a:ext cx="206" cy="138"/>
                </a:xfrm>
                <a:custGeom>
                  <a:avLst/>
                  <a:gdLst>
                    <a:gd name="T0" fmla="*/ 5 w 206"/>
                    <a:gd name="T1" fmla="*/ 136 h 138"/>
                    <a:gd name="T2" fmla="*/ 3 w 206"/>
                    <a:gd name="T3" fmla="*/ 136 h 138"/>
                    <a:gd name="T4" fmla="*/ 2 w 206"/>
                    <a:gd name="T5" fmla="*/ 133 h 138"/>
                    <a:gd name="T6" fmla="*/ 0 w 206"/>
                    <a:gd name="T7" fmla="*/ 69 h 138"/>
                    <a:gd name="T8" fmla="*/ 2 w 206"/>
                    <a:gd name="T9" fmla="*/ 4 h 138"/>
                    <a:gd name="T10" fmla="*/ 5 w 206"/>
                    <a:gd name="T11" fmla="*/ 1 h 138"/>
                    <a:gd name="T12" fmla="*/ 102 w 206"/>
                    <a:gd name="T13" fmla="*/ 0 h 138"/>
                    <a:gd name="T14" fmla="*/ 199 w 206"/>
                    <a:gd name="T15" fmla="*/ 1 h 138"/>
                    <a:gd name="T16" fmla="*/ 202 w 206"/>
                    <a:gd name="T17" fmla="*/ 1 h 138"/>
                    <a:gd name="T18" fmla="*/ 203 w 206"/>
                    <a:gd name="T19" fmla="*/ 4 h 138"/>
                    <a:gd name="T20" fmla="*/ 205 w 206"/>
                    <a:gd name="T21" fmla="*/ 69 h 138"/>
                    <a:gd name="T22" fmla="*/ 203 w 206"/>
                    <a:gd name="T23" fmla="*/ 133 h 138"/>
                    <a:gd name="T24" fmla="*/ 202 w 206"/>
                    <a:gd name="T25" fmla="*/ 136 h 138"/>
                    <a:gd name="T26" fmla="*/ 199 w 206"/>
                    <a:gd name="T27" fmla="*/ 136 h 138"/>
                    <a:gd name="T28" fmla="*/ 102 w 206"/>
                    <a:gd name="T29" fmla="*/ 137 h 138"/>
                    <a:gd name="T30" fmla="*/ 5 w 206"/>
                    <a:gd name="T31" fmla="*/ 136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206" h="138">
                      <a:moveTo>
                        <a:pt x="5" y="136"/>
                      </a:moveTo>
                      <a:lnTo>
                        <a:pt x="3" y="136"/>
                      </a:lnTo>
                      <a:lnTo>
                        <a:pt x="2" y="133"/>
                      </a:lnTo>
                      <a:lnTo>
                        <a:pt x="0" y="69"/>
                      </a:lnTo>
                      <a:lnTo>
                        <a:pt x="2" y="4"/>
                      </a:lnTo>
                      <a:lnTo>
                        <a:pt x="5" y="1"/>
                      </a:lnTo>
                      <a:lnTo>
                        <a:pt x="102" y="0"/>
                      </a:lnTo>
                      <a:lnTo>
                        <a:pt x="199" y="1"/>
                      </a:lnTo>
                      <a:lnTo>
                        <a:pt x="202" y="1"/>
                      </a:lnTo>
                      <a:lnTo>
                        <a:pt x="203" y="4"/>
                      </a:lnTo>
                      <a:lnTo>
                        <a:pt x="205" y="69"/>
                      </a:lnTo>
                      <a:lnTo>
                        <a:pt x="203" y="133"/>
                      </a:lnTo>
                      <a:lnTo>
                        <a:pt x="202" y="136"/>
                      </a:lnTo>
                      <a:lnTo>
                        <a:pt x="199" y="136"/>
                      </a:lnTo>
                      <a:lnTo>
                        <a:pt x="102" y="137"/>
                      </a:lnTo>
                      <a:lnTo>
                        <a:pt x="5" y="136"/>
                      </a:lnTo>
                    </a:path>
                  </a:pathLst>
                </a:custGeom>
                <a:gradFill rotWithShape="0">
                  <a:gsLst>
                    <a:gs pos="0">
                      <a:srgbClr val="00BFFF"/>
                    </a:gs>
                    <a:gs pos="100000">
                      <a:srgbClr val="00BFFF">
                        <a:gamma/>
                        <a:shade val="69804"/>
                        <a:invGamma/>
                      </a:srgbClr>
                    </a:gs>
                  </a:gsLst>
                  <a:lin ang="54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5" name="Freeform 25">
                  <a:extLst>
                    <a:ext uri="{FF2B5EF4-FFF2-40B4-BE49-F238E27FC236}">
                      <a16:creationId xmlns:a16="http://schemas.microsoft.com/office/drawing/2014/main" id="{5FB0B9C1-310E-4DF7-BCA4-F02A287435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3" y="2856"/>
                  <a:ext cx="430" cy="73"/>
                </a:xfrm>
                <a:custGeom>
                  <a:avLst/>
                  <a:gdLst>
                    <a:gd name="T0" fmla="*/ 3 w 430"/>
                    <a:gd name="T1" fmla="*/ 72 h 73"/>
                    <a:gd name="T2" fmla="*/ 425 w 430"/>
                    <a:gd name="T3" fmla="*/ 72 h 73"/>
                    <a:gd name="T4" fmla="*/ 427 w 430"/>
                    <a:gd name="T5" fmla="*/ 72 h 73"/>
                    <a:gd name="T6" fmla="*/ 427 w 430"/>
                    <a:gd name="T7" fmla="*/ 71 h 73"/>
                    <a:gd name="T8" fmla="*/ 427 w 430"/>
                    <a:gd name="T9" fmla="*/ 71 h 73"/>
                    <a:gd name="T10" fmla="*/ 428 w 430"/>
                    <a:gd name="T11" fmla="*/ 71 h 73"/>
                    <a:gd name="T12" fmla="*/ 428 w 430"/>
                    <a:gd name="T13" fmla="*/ 71 h 73"/>
                    <a:gd name="T14" fmla="*/ 429 w 430"/>
                    <a:gd name="T15" fmla="*/ 70 h 73"/>
                    <a:gd name="T16" fmla="*/ 429 w 430"/>
                    <a:gd name="T17" fmla="*/ 69 h 73"/>
                    <a:gd name="T18" fmla="*/ 429 w 430"/>
                    <a:gd name="T19" fmla="*/ 66 h 73"/>
                    <a:gd name="T20" fmla="*/ 428 w 430"/>
                    <a:gd name="T21" fmla="*/ 64 h 73"/>
                    <a:gd name="T22" fmla="*/ 428 w 430"/>
                    <a:gd name="T23" fmla="*/ 62 h 73"/>
                    <a:gd name="T24" fmla="*/ 427 w 430"/>
                    <a:gd name="T25" fmla="*/ 60 h 73"/>
                    <a:gd name="T26" fmla="*/ 406 w 430"/>
                    <a:gd name="T27" fmla="*/ 3 h 73"/>
                    <a:gd name="T28" fmla="*/ 406 w 430"/>
                    <a:gd name="T29" fmla="*/ 3 h 73"/>
                    <a:gd name="T30" fmla="*/ 405 w 430"/>
                    <a:gd name="T31" fmla="*/ 2 h 73"/>
                    <a:gd name="T32" fmla="*/ 404 w 430"/>
                    <a:gd name="T33" fmla="*/ 1 h 73"/>
                    <a:gd name="T34" fmla="*/ 403 w 430"/>
                    <a:gd name="T35" fmla="*/ 1 h 73"/>
                    <a:gd name="T36" fmla="*/ 402 w 430"/>
                    <a:gd name="T37" fmla="*/ 0 h 73"/>
                    <a:gd name="T38" fmla="*/ 27 w 430"/>
                    <a:gd name="T39" fmla="*/ 0 h 73"/>
                    <a:gd name="T40" fmla="*/ 26 w 430"/>
                    <a:gd name="T41" fmla="*/ 1 h 73"/>
                    <a:gd name="T42" fmla="*/ 25 w 430"/>
                    <a:gd name="T43" fmla="*/ 1 h 73"/>
                    <a:gd name="T44" fmla="*/ 24 w 430"/>
                    <a:gd name="T45" fmla="*/ 2 h 73"/>
                    <a:gd name="T46" fmla="*/ 23 w 430"/>
                    <a:gd name="T47" fmla="*/ 3 h 73"/>
                    <a:gd name="T48" fmla="*/ 2 w 430"/>
                    <a:gd name="T49" fmla="*/ 60 h 73"/>
                    <a:gd name="T50" fmla="*/ 1 w 430"/>
                    <a:gd name="T51" fmla="*/ 62 h 73"/>
                    <a:gd name="T52" fmla="*/ 1 w 430"/>
                    <a:gd name="T53" fmla="*/ 64 h 73"/>
                    <a:gd name="T54" fmla="*/ 0 w 430"/>
                    <a:gd name="T55" fmla="*/ 66 h 73"/>
                    <a:gd name="T56" fmla="*/ 0 w 430"/>
                    <a:gd name="T57" fmla="*/ 69 h 73"/>
                    <a:gd name="T58" fmla="*/ 0 w 430"/>
                    <a:gd name="T59" fmla="*/ 70 h 73"/>
                    <a:gd name="T60" fmla="*/ 1 w 430"/>
                    <a:gd name="T61" fmla="*/ 71 h 73"/>
                    <a:gd name="T62" fmla="*/ 1 w 430"/>
                    <a:gd name="T63" fmla="*/ 71 h 73"/>
                    <a:gd name="T64" fmla="*/ 2 w 430"/>
                    <a:gd name="T65" fmla="*/ 71 h 73"/>
                    <a:gd name="T66" fmla="*/ 2 w 430"/>
                    <a:gd name="T67" fmla="*/ 71 h 73"/>
                    <a:gd name="T68" fmla="*/ 2 w 430"/>
                    <a:gd name="T69" fmla="*/ 72 h 73"/>
                    <a:gd name="T70" fmla="*/ 3 w 430"/>
                    <a:gd name="T71" fmla="*/ 72 h 73"/>
                    <a:gd name="T72" fmla="*/ 3 w 430"/>
                    <a:gd name="T73" fmla="*/ 67 h 73"/>
                    <a:gd name="T74" fmla="*/ 425 w 430"/>
                    <a:gd name="T75" fmla="*/ 67 h 73"/>
                    <a:gd name="T76" fmla="*/ 425 w 430"/>
                    <a:gd name="T77" fmla="*/ 72 h 73"/>
                    <a:gd name="T78" fmla="*/ 425 w 430"/>
                    <a:gd name="T79" fmla="*/ 67 h 73"/>
                    <a:gd name="T80" fmla="*/ 3 w 430"/>
                    <a:gd name="T81" fmla="*/ 67 h 73"/>
                    <a:gd name="T82" fmla="*/ 3 w 430"/>
                    <a:gd name="T83" fmla="*/ 72 h 7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</a:cxnLst>
                  <a:rect l="0" t="0" r="r" b="b"/>
                  <a:pathLst>
                    <a:path w="430" h="73">
                      <a:moveTo>
                        <a:pt x="3" y="72"/>
                      </a:moveTo>
                      <a:lnTo>
                        <a:pt x="425" y="72"/>
                      </a:lnTo>
                      <a:lnTo>
                        <a:pt x="427" y="72"/>
                      </a:lnTo>
                      <a:lnTo>
                        <a:pt x="427" y="71"/>
                      </a:lnTo>
                      <a:lnTo>
                        <a:pt x="427" y="71"/>
                      </a:lnTo>
                      <a:lnTo>
                        <a:pt x="428" y="71"/>
                      </a:lnTo>
                      <a:lnTo>
                        <a:pt x="428" y="71"/>
                      </a:lnTo>
                      <a:lnTo>
                        <a:pt x="429" y="70"/>
                      </a:lnTo>
                      <a:lnTo>
                        <a:pt x="429" y="69"/>
                      </a:lnTo>
                      <a:lnTo>
                        <a:pt x="429" y="66"/>
                      </a:lnTo>
                      <a:lnTo>
                        <a:pt x="428" y="64"/>
                      </a:lnTo>
                      <a:lnTo>
                        <a:pt x="428" y="62"/>
                      </a:lnTo>
                      <a:lnTo>
                        <a:pt x="427" y="60"/>
                      </a:lnTo>
                      <a:lnTo>
                        <a:pt x="406" y="3"/>
                      </a:lnTo>
                      <a:lnTo>
                        <a:pt x="406" y="3"/>
                      </a:lnTo>
                      <a:lnTo>
                        <a:pt x="405" y="2"/>
                      </a:lnTo>
                      <a:lnTo>
                        <a:pt x="404" y="1"/>
                      </a:lnTo>
                      <a:lnTo>
                        <a:pt x="403" y="1"/>
                      </a:lnTo>
                      <a:lnTo>
                        <a:pt x="402" y="0"/>
                      </a:lnTo>
                      <a:lnTo>
                        <a:pt x="27" y="0"/>
                      </a:lnTo>
                      <a:lnTo>
                        <a:pt x="26" y="1"/>
                      </a:lnTo>
                      <a:lnTo>
                        <a:pt x="25" y="1"/>
                      </a:lnTo>
                      <a:lnTo>
                        <a:pt x="24" y="2"/>
                      </a:lnTo>
                      <a:lnTo>
                        <a:pt x="23" y="3"/>
                      </a:lnTo>
                      <a:lnTo>
                        <a:pt x="2" y="60"/>
                      </a:lnTo>
                      <a:lnTo>
                        <a:pt x="1" y="62"/>
                      </a:lnTo>
                      <a:lnTo>
                        <a:pt x="1" y="64"/>
                      </a:lnTo>
                      <a:lnTo>
                        <a:pt x="0" y="66"/>
                      </a:lnTo>
                      <a:lnTo>
                        <a:pt x="0" y="69"/>
                      </a:lnTo>
                      <a:lnTo>
                        <a:pt x="0" y="70"/>
                      </a:lnTo>
                      <a:lnTo>
                        <a:pt x="1" y="71"/>
                      </a:lnTo>
                      <a:lnTo>
                        <a:pt x="1" y="71"/>
                      </a:lnTo>
                      <a:lnTo>
                        <a:pt x="2" y="71"/>
                      </a:lnTo>
                      <a:lnTo>
                        <a:pt x="2" y="71"/>
                      </a:lnTo>
                      <a:lnTo>
                        <a:pt x="2" y="72"/>
                      </a:lnTo>
                      <a:lnTo>
                        <a:pt x="3" y="72"/>
                      </a:lnTo>
                      <a:lnTo>
                        <a:pt x="3" y="67"/>
                      </a:lnTo>
                      <a:lnTo>
                        <a:pt x="425" y="67"/>
                      </a:lnTo>
                      <a:lnTo>
                        <a:pt x="425" y="72"/>
                      </a:lnTo>
                      <a:lnTo>
                        <a:pt x="425" y="67"/>
                      </a:lnTo>
                      <a:lnTo>
                        <a:pt x="3" y="67"/>
                      </a:lnTo>
                      <a:lnTo>
                        <a:pt x="3" y="72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6" name="Freeform 26">
                  <a:extLst>
                    <a:ext uri="{FF2B5EF4-FFF2-40B4-BE49-F238E27FC236}">
                      <a16:creationId xmlns:a16="http://schemas.microsoft.com/office/drawing/2014/main" id="{22E4C2FC-CA4A-4ADE-9C96-DA227273F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22" y="2861"/>
                  <a:ext cx="394" cy="54"/>
                </a:xfrm>
                <a:custGeom>
                  <a:avLst/>
                  <a:gdLst>
                    <a:gd name="T0" fmla="*/ 259 w 394"/>
                    <a:gd name="T1" fmla="*/ 52 h 54"/>
                    <a:gd name="T2" fmla="*/ 234 w 394"/>
                    <a:gd name="T3" fmla="*/ 47 h 54"/>
                    <a:gd name="T4" fmla="*/ 218 w 394"/>
                    <a:gd name="T5" fmla="*/ 52 h 54"/>
                    <a:gd name="T6" fmla="*/ 52 w 394"/>
                    <a:gd name="T7" fmla="*/ 47 h 54"/>
                    <a:gd name="T8" fmla="*/ 33 w 394"/>
                    <a:gd name="T9" fmla="*/ 52 h 54"/>
                    <a:gd name="T10" fmla="*/ 28 w 394"/>
                    <a:gd name="T11" fmla="*/ 0 h 54"/>
                    <a:gd name="T12" fmla="*/ 0 w 394"/>
                    <a:gd name="T13" fmla="*/ 53 h 54"/>
                    <a:gd name="T14" fmla="*/ 375 w 394"/>
                    <a:gd name="T15" fmla="*/ 0 h 54"/>
                    <a:gd name="T16" fmla="*/ 126 w 394"/>
                    <a:gd name="T17" fmla="*/ 4 h 54"/>
                    <a:gd name="T18" fmla="*/ 63 w 394"/>
                    <a:gd name="T19" fmla="*/ 16 h 54"/>
                    <a:gd name="T20" fmla="*/ 68 w 394"/>
                    <a:gd name="T21" fmla="*/ 0 h 54"/>
                    <a:gd name="T22" fmla="*/ 80 w 394"/>
                    <a:gd name="T23" fmla="*/ 4 h 54"/>
                    <a:gd name="T24" fmla="*/ 92 w 394"/>
                    <a:gd name="T25" fmla="*/ 0 h 54"/>
                    <a:gd name="T26" fmla="*/ 98 w 394"/>
                    <a:gd name="T27" fmla="*/ 0 h 54"/>
                    <a:gd name="T28" fmla="*/ 111 w 394"/>
                    <a:gd name="T29" fmla="*/ 4 h 54"/>
                    <a:gd name="T30" fmla="*/ 37 w 394"/>
                    <a:gd name="T31" fmla="*/ 0 h 54"/>
                    <a:gd name="T32" fmla="*/ 39 w 394"/>
                    <a:gd name="T33" fmla="*/ 15 h 54"/>
                    <a:gd name="T34" fmla="*/ 37 w 394"/>
                    <a:gd name="T35" fmla="*/ 21 h 54"/>
                    <a:gd name="T36" fmla="*/ 48 w 394"/>
                    <a:gd name="T37" fmla="*/ 16 h 54"/>
                    <a:gd name="T38" fmla="*/ 54 w 394"/>
                    <a:gd name="T39" fmla="*/ 16 h 54"/>
                    <a:gd name="T40" fmla="*/ 68 w 394"/>
                    <a:gd name="T41" fmla="*/ 21 h 54"/>
                    <a:gd name="T42" fmla="*/ 79 w 394"/>
                    <a:gd name="T43" fmla="*/ 16 h 54"/>
                    <a:gd name="T44" fmla="*/ 86 w 394"/>
                    <a:gd name="T45" fmla="*/ 16 h 54"/>
                    <a:gd name="T46" fmla="*/ 99 w 394"/>
                    <a:gd name="T47" fmla="*/ 22 h 54"/>
                    <a:gd name="T48" fmla="*/ 111 w 394"/>
                    <a:gd name="T49" fmla="*/ 16 h 54"/>
                    <a:gd name="T50" fmla="*/ 117 w 394"/>
                    <a:gd name="T51" fmla="*/ 16 h 54"/>
                    <a:gd name="T52" fmla="*/ 130 w 394"/>
                    <a:gd name="T53" fmla="*/ 22 h 54"/>
                    <a:gd name="T54" fmla="*/ 143 w 394"/>
                    <a:gd name="T55" fmla="*/ 16 h 54"/>
                    <a:gd name="T56" fmla="*/ 148 w 394"/>
                    <a:gd name="T57" fmla="*/ 16 h 54"/>
                    <a:gd name="T58" fmla="*/ 162 w 394"/>
                    <a:gd name="T59" fmla="*/ 22 h 54"/>
                    <a:gd name="T60" fmla="*/ 174 w 394"/>
                    <a:gd name="T61" fmla="*/ 16 h 54"/>
                    <a:gd name="T62" fmla="*/ 179 w 394"/>
                    <a:gd name="T63" fmla="*/ 16 h 54"/>
                    <a:gd name="T64" fmla="*/ 129 w 394"/>
                    <a:gd name="T65" fmla="*/ 4 h 54"/>
                    <a:gd name="T66" fmla="*/ 141 w 394"/>
                    <a:gd name="T67" fmla="*/ 0 h 54"/>
                    <a:gd name="T68" fmla="*/ 147 w 394"/>
                    <a:gd name="T69" fmla="*/ 0 h 54"/>
                    <a:gd name="T70" fmla="*/ 159 w 394"/>
                    <a:gd name="T71" fmla="*/ 4 h 54"/>
                    <a:gd name="T72" fmla="*/ 172 w 394"/>
                    <a:gd name="T73" fmla="*/ 0 h 54"/>
                    <a:gd name="T74" fmla="*/ 178 w 394"/>
                    <a:gd name="T75" fmla="*/ 0 h 54"/>
                    <a:gd name="T76" fmla="*/ 190 w 394"/>
                    <a:gd name="T77" fmla="*/ 4 h 54"/>
                    <a:gd name="T78" fmla="*/ 193 w 394"/>
                    <a:gd name="T79" fmla="*/ 22 h 54"/>
                    <a:gd name="T80" fmla="*/ 206 w 394"/>
                    <a:gd name="T81" fmla="*/ 16 h 54"/>
                    <a:gd name="T82" fmla="*/ 211 w 394"/>
                    <a:gd name="T83" fmla="*/ 16 h 54"/>
                    <a:gd name="T84" fmla="*/ 224 w 394"/>
                    <a:gd name="T85" fmla="*/ 21 h 54"/>
                    <a:gd name="T86" fmla="*/ 193 w 394"/>
                    <a:gd name="T87" fmla="*/ 16 h 54"/>
                    <a:gd name="T88" fmla="*/ 196 w 394"/>
                    <a:gd name="T89" fmla="*/ 0 h 54"/>
                    <a:gd name="T90" fmla="*/ 208 w 394"/>
                    <a:gd name="T91" fmla="*/ 4 h 54"/>
                    <a:gd name="T92" fmla="*/ 221 w 394"/>
                    <a:gd name="T93" fmla="*/ 0 h 54"/>
                    <a:gd name="T94" fmla="*/ 226 w 394"/>
                    <a:gd name="T95" fmla="*/ 0 h 54"/>
                    <a:gd name="T96" fmla="*/ 238 w 394"/>
                    <a:gd name="T97" fmla="*/ 4 h 54"/>
                    <a:gd name="T98" fmla="*/ 251 w 394"/>
                    <a:gd name="T99" fmla="*/ 0 h 54"/>
                    <a:gd name="T100" fmla="*/ 255 w 394"/>
                    <a:gd name="T101" fmla="*/ 16 h 54"/>
                    <a:gd name="T102" fmla="*/ 256 w 394"/>
                    <a:gd name="T103" fmla="*/ 21 h 54"/>
                    <a:gd name="T104" fmla="*/ 318 w 394"/>
                    <a:gd name="T105" fmla="*/ 52 h 54"/>
                    <a:gd name="T106" fmla="*/ 310 w 394"/>
                    <a:gd name="T107" fmla="*/ 22 h 54"/>
                    <a:gd name="T108" fmla="*/ 323 w 394"/>
                    <a:gd name="T109" fmla="*/ 16 h 54"/>
                    <a:gd name="T110" fmla="*/ 329 w 394"/>
                    <a:gd name="T111" fmla="*/ 16 h 54"/>
                    <a:gd name="T112" fmla="*/ 341 w 394"/>
                    <a:gd name="T113" fmla="*/ 22 h 54"/>
                    <a:gd name="T114" fmla="*/ 354 w 394"/>
                    <a:gd name="T115" fmla="*/ 16 h 54"/>
                    <a:gd name="T116" fmla="*/ 360 w 394"/>
                    <a:gd name="T117" fmla="*/ 16 h 54"/>
                    <a:gd name="T118" fmla="*/ 384 w 394"/>
                    <a:gd name="T119" fmla="*/ 5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394" h="54">
                      <a:moveTo>
                        <a:pt x="384" y="52"/>
                      </a:moveTo>
                      <a:lnTo>
                        <a:pt x="259" y="52"/>
                      </a:lnTo>
                      <a:lnTo>
                        <a:pt x="235" y="52"/>
                      </a:lnTo>
                      <a:lnTo>
                        <a:pt x="234" y="47"/>
                      </a:lnTo>
                      <a:lnTo>
                        <a:pt x="218" y="47"/>
                      </a:lnTo>
                      <a:lnTo>
                        <a:pt x="218" y="52"/>
                      </a:lnTo>
                      <a:lnTo>
                        <a:pt x="50" y="52"/>
                      </a:lnTo>
                      <a:lnTo>
                        <a:pt x="52" y="47"/>
                      </a:lnTo>
                      <a:lnTo>
                        <a:pt x="36" y="47"/>
                      </a:lnTo>
                      <a:lnTo>
                        <a:pt x="33" y="52"/>
                      </a:lnTo>
                      <a:lnTo>
                        <a:pt x="9" y="52"/>
                      </a:lnTo>
                      <a:lnTo>
                        <a:pt x="28" y="0"/>
                      </a:lnTo>
                      <a:lnTo>
                        <a:pt x="19" y="0"/>
                      </a:lnTo>
                      <a:lnTo>
                        <a:pt x="0" y="53"/>
                      </a:lnTo>
                      <a:lnTo>
                        <a:pt x="393" y="53"/>
                      </a:lnTo>
                      <a:lnTo>
                        <a:pt x="375" y="0"/>
                      </a:lnTo>
                      <a:lnTo>
                        <a:pt x="123" y="0"/>
                      </a:lnTo>
                      <a:lnTo>
                        <a:pt x="126" y="4"/>
                      </a:lnTo>
                      <a:lnTo>
                        <a:pt x="125" y="16"/>
                      </a:lnTo>
                      <a:lnTo>
                        <a:pt x="63" y="16"/>
                      </a:lnTo>
                      <a:lnTo>
                        <a:pt x="64" y="4"/>
                      </a:lnTo>
                      <a:lnTo>
                        <a:pt x="68" y="0"/>
                      </a:lnTo>
                      <a:lnTo>
                        <a:pt x="77" y="0"/>
                      </a:lnTo>
                      <a:lnTo>
                        <a:pt x="80" y="4"/>
                      </a:lnTo>
                      <a:lnTo>
                        <a:pt x="83" y="0"/>
                      </a:lnTo>
                      <a:lnTo>
                        <a:pt x="92" y="0"/>
                      </a:lnTo>
                      <a:lnTo>
                        <a:pt x="96" y="4"/>
                      </a:lnTo>
                      <a:lnTo>
                        <a:pt x="98" y="0"/>
                      </a:lnTo>
                      <a:lnTo>
                        <a:pt x="108" y="0"/>
                      </a:lnTo>
                      <a:lnTo>
                        <a:pt x="111" y="4"/>
                      </a:lnTo>
                      <a:lnTo>
                        <a:pt x="113" y="0"/>
                      </a:lnTo>
                      <a:lnTo>
                        <a:pt x="37" y="0"/>
                      </a:lnTo>
                      <a:lnTo>
                        <a:pt x="40" y="4"/>
                      </a:lnTo>
                      <a:lnTo>
                        <a:pt x="39" y="15"/>
                      </a:lnTo>
                      <a:lnTo>
                        <a:pt x="32" y="15"/>
                      </a:lnTo>
                      <a:lnTo>
                        <a:pt x="37" y="21"/>
                      </a:lnTo>
                      <a:lnTo>
                        <a:pt x="39" y="16"/>
                      </a:lnTo>
                      <a:lnTo>
                        <a:pt x="48" y="16"/>
                      </a:lnTo>
                      <a:lnTo>
                        <a:pt x="52" y="22"/>
                      </a:lnTo>
                      <a:lnTo>
                        <a:pt x="54" y="16"/>
                      </a:lnTo>
                      <a:lnTo>
                        <a:pt x="64" y="16"/>
                      </a:lnTo>
                      <a:lnTo>
                        <a:pt x="68" y="21"/>
                      </a:lnTo>
                      <a:lnTo>
                        <a:pt x="70" y="16"/>
                      </a:lnTo>
                      <a:lnTo>
                        <a:pt x="79" y="16"/>
                      </a:lnTo>
                      <a:lnTo>
                        <a:pt x="83" y="22"/>
                      </a:lnTo>
                      <a:lnTo>
                        <a:pt x="86" y="16"/>
                      </a:lnTo>
                      <a:lnTo>
                        <a:pt x="96" y="16"/>
                      </a:lnTo>
                      <a:lnTo>
                        <a:pt x="99" y="22"/>
                      </a:lnTo>
                      <a:lnTo>
                        <a:pt x="102" y="16"/>
                      </a:lnTo>
                      <a:lnTo>
                        <a:pt x="111" y="16"/>
                      </a:lnTo>
                      <a:lnTo>
                        <a:pt x="114" y="22"/>
                      </a:lnTo>
                      <a:lnTo>
                        <a:pt x="117" y="16"/>
                      </a:lnTo>
                      <a:lnTo>
                        <a:pt x="127" y="16"/>
                      </a:lnTo>
                      <a:lnTo>
                        <a:pt x="130" y="22"/>
                      </a:lnTo>
                      <a:lnTo>
                        <a:pt x="133" y="16"/>
                      </a:lnTo>
                      <a:lnTo>
                        <a:pt x="143" y="16"/>
                      </a:lnTo>
                      <a:lnTo>
                        <a:pt x="146" y="22"/>
                      </a:lnTo>
                      <a:lnTo>
                        <a:pt x="148" y="16"/>
                      </a:lnTo>
                      <a:lnTo>
                        <a:pt x="158" y="16"/>
                      </a:lnTo>
                      <a:lnTo>
                        <a:pt x="162" y="22"/>
                      </a:lnTo>
                      <a:lnTo>
                        <a:pt x="164" y="16"/>
                      </a:lnTo>
                      <a:lnTo>
                        <a:pt x="174" y="16"/>
                      </a:lnTo>
                      <a:lnTo>
                        <a:pt x="176" y="22"/>
                      </a:lnTo>
                      <a:lnTo>
                        <a:pt x="179" y="16"/>
                      </a:lnTo>
                      <a:lnTo>
                        <a:pt x="128" y="16"/>
                      </a:lnTo>
                      <a:lnTo>
                        <a:pt x="129" y="4"/>
                      </a:lnTo>
                      <a:lnTo>
                        <a:pt x="132" y="0"/>
                      </a:lnTo>
                      <a:lnTo>
                        <a:pt x="141" y="0"/>
                      </a:lnTo>
                      <a:lnTo>
                        <a:pt x="144" y="4"/>
                      </a:lnTo>
                      <a:lnTo>
                        <a:pt x="147" y="0"/>
                      </a:lnTo>
                      <a:lnTo>
                        <a:pt x="156" y="0"/>
                      </a:lnTo>
                      <a:lnTo>
                        <a:pt x="159" y="4"/>
                      </a:lnTo>
                      <a:lnTo>
                        <a:pt x="162" y="0"/>
                      </a:lnTo>
                      <a:lnTo>
                        <a:pt x="172" y="0"/>
                      </a:lnTo>
                      <a:lnTo>
                        <a:pt x="175" y="4"/>
                      </a:lnTo>
                      <a:lnTo>
                        <a:pt x="178" y="0"/>
                      </a:lnTo>
                      <a:lnTo>
                        <a:pt x="187" y="0"/>
                      </a:lnTo>
                      <a:lnTo>
                        <a:pt x="190" y="4"/>
                      </a:lnTo>
                      <a:lnTo>
                        <a:pt x="190" y="16"/>
                      </a:lnTo>
                      <a:lnTo>
                        <a:pt x="193" y="22"/>
                      </a:lnTo>
                      <a:lnTo>
                        <a:pt x="196" y="16"/>
                      </a:lnTo>
                      <a:lnTo>
                        <a:pt x="206" y="16"/>
                      </a:lnTo>
                      <a:lnTo>
                        <a:pt x="208" y="22"/>
                      </a:lnTo>
                      <a:lnTo>
                        <a:pt x="211" y="16"/>
                      </a:lnTo>
                      <a:lnTo>
                        <a:pt x="221" y="16"/>
                      </a:lnTo>
                      <a:lnTo>
                        <a:pt x="224" y="21"/>
                      </a:lnTo>
                      <a:lnTo>
                        <a:pt x="227" y="16"/>
                      </a:lnTo>
                      <a:lnTo>
                        <a:pt x="193" y="16"/>
                      </a:lnTo>
                      <a:lnTo>
                        <a:pt x="193" y="4"/>
                      </a:lnTo>
                      <a:lnTo>
                        <a:pt x="196" y="0"/>
                      </a:lnTo>
                      <a:lnTo>
                        <a:pt x="205" y="0"/>
                      </a:lnTo>
                      <a:lnTo>
                        <a:pt x="208" y="4"/>
                      </a:lnTo>
                      <a:lnTo>
                        <a:pt x="211" y="0"/>
                      </a:lnTo>
                      <a:lnTo>
                        <a:pt x="221" y="0"/>
                      </a:lnTo>
                      <a:lnTo>
                        <a:pt x="223" y="4"/>
                      </a:lnTo>
                      <a:lnTo>
                        <a:pt x="226" y="0"/>
                      </a:lnTo>
                      <a:lnTo>
                        <a:pt x="235" y="0"/>
                      </a:lnTo>
                      <a:lnTo>
                        <a:pt x="238" y="4"/>
                      </a:lnTo>
                      <a:lnTo>
                        <a:pt x="242" y="0"/>
                      </a:lnTo>
                      <a:lnTo>
                        <a:pt x="251" y="0"/>
                      </a:lnTo>
                      <a:lnTo>
                        <a:pt x="254" y="4"/>
                      </a:lnTo>
                      <a:lnTo>
                        <a:pt x="255" y="16"/>
                      </a:lnTo>
                      <a:lnTo>
                        <a:pt x="252" y="16"/>
                      </a:lnTo>
                      <a:lnTo>
                        <a:pt x="256" y="21"/>
                      </a:lnTo>
                      <a:lnTo>
                        <a:pt x="259" y="52"/>
                      </a:lnTo>
                      <a:lnTo>
                        <a:pt x="318" y="52"/>
                      </a:lnTo>
                      <a:lnTo>
                        <a:pt x="313" y="35"/>
                      </a:lnTo>
                      <a:lnTo>
                        <a:pt x="310" y="22"/>
                      </a:lnTo>
                      <a:lnTo>
                        <a:pt x="313" y="16"/>
                      </a:lnTo>
                      <a:lnTo>
                        <a:pt x="323" y="16"/>
                      </a:lnTo>
                      <a:lnTo>
                        <a:pt x="325" y="22"/>
                      </a:lnTo>
                      <a:lnTo>
                        <a:pt x="329" y="16"/>
                      </a:lnTo>
                      <a:lnTo>
                        <a:pt x="339" y="16"/>
                      </a:lnTo>
                      <a:lnTo>
                        <a:pt x="341" y="22"/>
                      </a:lnTo>
                      <a:lnTo>
                        <a:pt x="345" y="16"/>
                      </a:lnTo>
                      <a:lnTo>
                        <a:pt x="354" y="16"/>
                      </a:lnTo>
                      <a:lnTo>
                        <a:pt x="356" y="21"/>
                      </a:lnTo>
                      <a:lnTo>
                        <a:pt x="360" y="16"/>
                      </a:lnTo>
                      <a:lnTo>
                        <a:pt x="370" y="16"/>
                      </a:lnTo>
                      <a:lnTo>
                        <a:pt x="384" y="52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7" name="Freeform 27">
                  <a:extLst>
                    <a:ext uri="{FF2B5EF4-FFF2-40B4-BE49-F238E27FC236}">
                      <a16:creationId xmlns:a16="http://schemas.microsoft.com/office/drawing/2014/main" id="{E129BD0F-1EFB-4C35-99B3-FFC030BF42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06" y="2861"/>
                  <a:ext cx="424" cy="68"/>
                </a:xfrm>
                <a:custGeom>
                  <a:avLst/>
                  <a:gdLst>
                    <a:gd name="T0" fmla="*/ 423 w 424"/>
                    <a:gd name="T1" fmla="*/ 67 h 68"/>
                    <a:gd name="T2" fmla="*/ 0 w 424"/>
                    <a:gd name="T3" fmla="*/ 62 h 68"/>
                    <a:gd name="T4" fmla="*/ 409 w 424"/>
                    <a:gd name="T5" fmla="*/ 53 h 68"/>
                    <a:gd name="T6" fmla="*/ 404 w 424"/>
                    <a:gd name="T7" fmla="*/ 39 h 68"/>
                    <a:gd name="T8" fmla="*/ 398 w 424"/>
                    <a:gd name="T9" fmla="*/ 26 h 68"/>
                    <a:gd name="T10" fmla="*/ 394 w 424"/>
                    <a:gd name="T11" fmla="*/ 13 h 68"/>
                    <a:gd name="T12" fmla="*/ 391 w 424"/>
                    <a:gd name="T13" fmla="*/ 0 h 68"/>
                    <a:gd name="T14" fmla="*/ 324 w 424"/>
                    <a:gd name="T15" fmla="*/ 0 h 68"/>
                    <a:gd name="T16" fmla="*/ 327 w 424"/>
                    <a:gd name="T17" fmla="*/ 9 h 68"/>
                    <a:gd name="T18" fmla="*/ 331 w 424"/>
                    <a:gd name="T19" fmla="*/ 7 h 68"/>
                    <a:gd name="T20" fmla="*/ 324 w 424"/>
                    <a:gd name="T21" fmla="*/ 9 h 68"/>
                    <a:gd name="T22" fmla="*/ 344 w 424"/>
                    <a:gd name="T23" fmla="*/ 10 h 68"/>
                    <a:gd name="T24" fmla="*/ 344 w 424"/>
                    <a:gd name="T25" fmla="*/ 0 h 68"/>
                    <a:gd name="T26" fmla="*/ 347 w 424"/>
                    <a:gd name="T27" fmla="*/ 9 h 68"/>
                    <a:gd name="T28" fmla="*/ 351 w 424"/>
                    <a:gd name="T29" fmla="*/ 7 h 68"/>
                    <a:gd name="T30" fmla="*/ 345 w 424"/>
                    <a:gd name="T31" fmla="*/ 9 h 68"/>
                    <a:gd name="T32" fmla="*/ 365 w 424"/>
                    <a:gd name="T33" fmla="*/ 10 h 68"/>
                    <a:gd name="T34" fmla="*/ 364 w 424"/>
                    <a:gd name="T35" fmla="*/ 0 h 68"/>
                    <a:gd name="T36" fmla="*/ 368 w 424"/>
                    <a:gd name="T37" fmla="*/ 9 h 68"/>
                    <a:gd name="T38" fmla="*/ 372 w 424"/>
                    <a:gd name="T39" fmla="*/ 7 h 68"/>
                    <a:gd name="T40" fmla="*/ 365 w 424"/>
                    <a:gd name="T41" fmla="*/ 9 h 68"/>
                    <a:gd name="T42" fmla="*/ 385 w 424"/>
                    <a:gd name="T43" fmla="*/ 10 h 68"/>
                    <a:gd name="T44" fmla="*/ 33 w 424"/>
                    <a:gd name="T45" fmla="*/ 0 h 68"/>
                    <a:gd name="T46" fmla="*/ 28 w 424"/>
                    <a:gd name="T47" fmla="*/ 11 h 68"/>
                    <a:gd name="T48" fmla="*/ 24 w 424"/>
                    <a:gd name="T49" fmla="*/ 24 h 68"/>
                    <a:gd name="T50" fmla="*/ 19 w 424"/>
                    <a:gd name="T51" fmla="*/ 38 h 68"/>
                    <a:gd name="T52" fmla="*/ 14 w 424"/>
                    <a:gd name="T53" fmla="*/ 53 h 68"/>
                    <a:gd name="T54" fmla="*/ 23 w 424"/>
                    <a:gd name="T55" fmla="*/ 34 h 68"/>
                    <a:gd name="T56" fmla="*/ 27 w 424"/>
                    <a:gd name="T57" fmla="*/ 21 h 68"/>
                    <a:gd name="T58" fmla="*/ 31 w 424"/>
                    <a:gd name="T59" fmla="*/ 8 h 68"/>
                    <a:gd name="T60" fmla="*/ 391 w 424"/>
                    <a:gd name="T61" fmla="*/ 0 h 68"/>
                    <a:gd name="T62" fmla="*/ 397 w 424"/>
                    <a:gd name="T63" fmla="*/ 12 h 68"/>
                    <a:gd name="T64" fmla="*/ 401 w 424"/>
                    <a:gd name="T65" fmla="*/ 25 h 68"/>
                    <a:gd name="T66" fmla="*/ 405 w 424"/>
                    <a:gd name="T67" fmla="*/ 39 h 68"/>
                    <a:gd name="T68" fmla="*/ 409 w 424"/>
                    <a:gd name="T69" fmla="*/ 53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424" h="68">
                      <a:moveTo>
                        <a:pt x="423" y="62"/>
                      </a:moveTo>
                      <a:lnTo>
                        <a:pt x="423" y="67"/>
                      </a:lnTo>
                      <a:lnTo>
                        <a:pt x="0" y="67"/>
                      </a:lnTo>
                      <a:lnTo>
                        <a:pt x="0" y="62"/>
                      </a:lnTo>
                      <a:lnTo>
                        <a:pt x="423" y="62"/>
                      </a:lnTo>
                      <a:lnTo>
                        <a:pt x="409" y="53"/>
                      </a:lnTo>
                      <a:lnTo>
                        <a:pt x="407" y="47"/>
                      </a:lnTo>
                      <a:lnTo>
                        <a:pt x="404" y="39"/>
                      </a:lnTo>
                      <a:lnTo>
                        <a:pt x="401" y="33"/>
                      </a:lnTo>
                      <a:lnTo>
                        <a:pt x="398" y="26"/>
                      </a:lnTo>
                      <a:lnTo>
                        <a:pt x="396" y="20"/>
                      </a:lnTo>
                      <a:lnTo>
                        <a:pt x="394" y="13"/>
                      </a:lnTo>
                      <a:lnTo>
                        <a:pt x="393" y="6"/>
                      </a:lnTo>
                      <a:lnTo>
                        <a:pt x="391" y="0"/>
                      </a:lnTo>
                      <a:lnTo>
                        <a:pt x="382" y="0"/>
                      </a:lnTo>
                      <a:lnTo>
                        <a:pt x="324" y="0"/>
                      </a:lnTo>
                      <a:lnTo>
                        <a:pt x="324" y="9"/>
                      </a:lnTo>
                      <a:lnTo>
                        <a:pt x="327" y="9"/>
                      </a:lnTo>
                      <a:lnTo>
                        <a:pt x="327" y="7"/>
                      </a:lnTo>
                      <a:lnTo>
                        <a:pt x="331" y="7"/>
                      </a:lnTo>
                      <a:lnTo>
                        <a:pt x="331" y="9"/>
                      </a:lnTo>
                      <a:lnTo>
                        <a:pt x="324" y="9"/>
                      </a:lnTo>
                      <a:lnTo>
                        <a:pt x="325" y="10"/>
                      </a:lnTo>
                      <a:lnTo>
                        <a:pt x="344" y="10"/>
                      </a:lnTo>
                      <a:lnTo>
                        <a:pt x="343" y="0"/>
                      </a:lnTo>
                      <a:lnTo>
                        <a:pt x="344" y="0"/>
                      </a:lnTo>
                      <a:lnTo>
                        <a:pt x="345" y="9"/>
                      </a:lnTo>
                      <a:lnTo>
                        <a:pt x="347" y="9"/>
                      </a:lnTo>
                      <a:lnTo>
                        <a:pt x="347" y="7"/>
                      </a:lnTo>
                      <a:lnTo>
                        <a:pt x="351" y="7"/>
                      </a:lnTo>
                      <a:lnTo>
                        <a:pt x="351" y="9"/>
                      </a:lnTo>
                      <a:lnTo>
                        <a:pt x="345" y="9"/>
                      </a:lnTo>
                      <a:lnTo>
                        <a:pt x="345" y="10"/>
                      </a:lnTo>
                      <a:lnTo>
                        <a:pt x="365" y="10"/>
                      </a:lnTo>
                      <a:lnTo>
                        <a:pt x="363" y="0"/>
                      </a:lnTo>
                      <a:lnTo>
                        <a:pt x="364" y="0"/>
                      </a:lnTo>
                      <a:lnTo>
                        <a:pt x="365" y="9"/>
                      </a:lnTo>
                      <a:lnTo>
                        <a:pt x="368" y="9"/>
                      </a:lnTo>
                      <a:lnTo>
                        <a:pt x="368" y="7"/>
                      </a:lnTo>
                      <a:lnTo>
                        <a:pt x="372" y="7"/>
                      </a:lnTo>
                      <a:lnTo>
                        <a:pt x="372" y="9"/>
                      </a:lnTo>
                      <a:lnTo>
                        <a:pt x="365" y="9"/>
                      </a:lnTo>
                      <a:lnTo>
                        <a:pt x="365" y="10"/>
                      </a:lnTo>
                      <a:lnTo>
                        <a:pt x="385" y="10"/>
                      </a:lnTo>
                      <a:lnTo>
                        <a:pt x="382" y="0"/>
                      </a:lnTo>
                      <a:lnTo>
                        <a:pt x="33" y="0"/>
                      </a:lnTo>
                      <a:lnTo>
                        <a:pt x="30" y="6"/>
                      </a:lnTo>
                      <a:lnTo>
                        <a:pt x="28" y="11"/>
                      </a:lnTo>
                      <a:lnTo>
                        <a:pt x="26" y="18"/>
                      </a:lnTo>
                      <a:lnTo>
                        <a:pt x="24" y="24"/>
                      </a:lnTo>
                      <a:lnTo>
                        <a:pt x="22" y="30"/>
                      </a:lnTo>
                      <a:lnTo>
                        <a:pt x="19" y="38"/>
                      </a:lnTo>
                      <a:lnTo>
                        <a:pt x="16" y="45"/>
                      </a:lnTo>
                      <a:lnTo>
                        <a:pt x="14" y="53"/>
                      </a:lnTo>
                      <a:lnTo>
                        <a:pt x="21" y="39"/>
                      </a:lnTo>
                      <a:lnTo>
                        <a:pt x="23" y="34"/>
                      </a:lnTo>
                      <a:lnTo>
                        <a:pt x="25" y="28"/>
                      </a:lnTo>
                      <a:lnTo>
                        <a:pt x="27" y="21"/>
                      </a:lnTo>
                      <a:lnTo>
                        <a:pt x="30" y="15"/>
                      </a:lnTo>
                      <a:lnTo>
                        <a:pt x="31" y="8"/>
                      </a:lnTo>
                      <a:lnTo>
                        <a:pt x="33" y="0"/>
                      </a:lnTo>
                      <a:lnTo>
                        <a:pt x="391" y="0"/>
                      </a:lnTo>
                      <a:lnTo>
                        <a:pt x="393" y="6"/>
                      </a:lnTo>
                      <a:lnTo>
                        <a:pt x="397" y="12"/>
                      </a:lnTo>
                      <a:lnTo>
                        <a:pt x="399" y="19"/>
                      </a:lnTo>
                      <a:lnTo>
                        <a:pt x="401" y="25"/>
                      </a:lnTo>
                      <a:lnTo>
                        <a:pt x="403" y="32"/>
                      </a:lnTo>
                      <a:lnTo>
                        <a:pt x="405" y="39"/>
                      </a:lnTo>
                      <a:lnTo>
                        <a:pt x="407" y="47"/>
                      </a:lnTo>
                      <a:lnTo>
                        <a:pt x="409" y="53"/>
                      </a:lnTo>
                      <a:lnTo>
                        <a:pt x="423" y="62"/>
                      </a:lnTo>
                    </a:path>
                  </a:pathLst>
                </a:custGeom>
                <a:solidFill>
                  <a:srgbClr val="BCBCBC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8" name="Freeform 28">
                  <a:extLst>
                    <a:ext uri="{FF2B5EF4-FFF2-40B4-BE49-F238E27FC236}">
                      <a16:creationId xmlns:a16="http://schemas.microsoft.com/office/drawing/2014/main" id="{CDDCD7BF-61C8-46AE-83D8-66B92D1043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52" y="2861"/>
                  <a:ext cx="226" cy="52"/>
                </a:xfrm>
                <a:custGeom>
                  <a:avLst/>
                  <a:gdLst>
                    <a:gd name="T0" fmla="*/ 10 w 226"/>
                    <a:gd name="T1" fmla="*/ 4 h 52"/>
                    <a:gd name="T2" fmla="*/ 5 w 226"/>
                    <a:gd name="T3" fmla="*/ 6 h 52"/>
                    <a:gd name="T4" fmla="*/ 5 w 226"/>
                    <a:gd name="T5" fmla="*/ 22 h 52"/>
                    <a:gd name="T6" fmla="*/ 7 w 226"/>
                    <a:gd name="T7" fmla="*/ 26 h 52"/>
                    <a:gd name="T8" fmla="*/ 5 w 226"/>
                    <a:gd name="T9" fmla="*/ 28 h 52"/>
                    <a:gd name="T10" fmla="*/ 5 w 226"/>
                    <a:gd name="T11" fmla="*/ 34 h 52"/>
                    <a:gd name="T12" fmla="*/ 15 w 226"/>
                    <a:gd name="T13" fmla="*/ 37 h 52"/>
                    <a:gd name="T14" fmla="*/ 5 w 226"/>
                    <a:gd name="T15" fmla="*/ 45 h 52"/>
                    <a:gd name="T16" fmla="*/ 0 w 226"/>
                    <a:gd name="T17" fmla="*/ 42 h 52"/>
                    <a:gd name="T18" fmla="*/ 5 w 226"/>
                    <a:gd name="T19" fmla="*/ 45 h 52"/>
                    <a:gd name="T20" fmla="*/ 19 w 226"/>
                    <a:gd name="T21" fmla="*/ 51 h 52"/>
                    <a:gd name="T22" fmla="*/ 46 w 226"/>
                    <a:gd name="T23" fmla="*/ 45 h 52"/>
                    <a:gd name="T24" fmla="*/ 41 w 226"/>
                    <a:gd name="T25" fmla="*/ 42 h 52"/>
                    <a:gd name="T26" fmla="*/ 19 w 226"/>
                    <a:gd name="T27" fmla="*/ 51 h 52"/>
                    <a:gd name="T28" fmla="*/ 18 w 226"/>
                    <a:gd name="T29" fmla="*/ 45 h 52"/>
                    <a:gd name="T30" fmla="*/ 15 w 226"/>
                    <a:gd name="T31" fmla="*/ 34 h 52"/>
                    <a:gd name="T32" fmla="*/ 11 w 226"/>
                    <a:gd name="T33" fmla="*/ 28 h 52"/>
                    <a:gd name="T34" fmla="*/ 5 w 226"/>
                    <a:gd name="T35" fmla="*/ 22 h 52"/>
                    <a:gd name="T36" fmla="*/ 96 w 226"/>
                    <a:gd name="T37" fmla="*/ 15 h 52"/>
                    <a:gd name="T38" fmla="*/ 100 w 226"/>
                    <a:gd name="T39" fmla="*/ 0 h 52"/>
                    <a:gd name="T40" fmla="*/ 96 w 226"/>
                    <a:gd name="T41" fmla="*/ 15 h 52"/>
                    <a:gd name="T42" fmla="*/ 109 w 226"/>
                    <a:gd name="T43" fmla="*/ 6 h 52"/>
                    <a:gd name="T44" fmla="*/ 112 w 226"/>
                    <a:gd name="T45" fmla="*/ 4 h 52"/>
                    <a:gd name="T46" fmla="*/ 115 w 226"/>
                    <a:gd name="T47" fmla="*/ 6 h 52"/>
                    <a:gd name="T48" fmla="*/ 126 w 226"/>
                    <a:gd name="T49" fmla="*/ 15 h 52"/>
                    <a:gd name="T50" fmla="*/ 124 w 226"/>
                    <a:gd name="T51" fmla="*/ 0 h 52"/>
                    <a:gd name="T52" fmla="*/ 130 w 226"/>
                    <a:gd name="T53" fmla="*/ 0 h 52"/>
                    <a:gd name="T54" fmla="*/ 126 w 226"/>
                    <a:gd name="T55" fmla="*/ 15 h 52"/>
                    <a:gd name="T56" fmla="*/ 139 w 226"/>
                    <a:gd name="T57" fmla="*/ 6 h 52"/>
                    <a:gd name="T58" fmla="*/ 142 w 226"/>
                    <a:gd name="T59" fmla="*/ 4 h 52"/>
                    <a:gd name="T60" fmla="*/ 145 w 226"/>
                    <a:gd name="T61" fmla="*/ 6 h 52"/>
                    <a:gd name="T62" fmla="*/ 157 w 226"/>
                    <a:gd name="T63" fmla="*/ 15 h 52"/>
                    <a:gd name="T64" fmla="*/ 155 w 226"/>
                    <a:gd name="T65" fmla="*/ 0 h 52"/>
                    <a:gd name="T66" fmla="*/ 157 w 226"/>
                    <a:gd name="T67" fmla="*/ 15 h 52"/>
                    <a:gd name="T68" fmla="*/ 194 w 226"/>
                    <a:gd name="T69" fmla="*/ 19 h 52"/>
                    <a:gd name="T70" fmla="*/ 196 w 226"/>
                    <a:gd name="T71" fmla="*/ 22 h 52"/>
                    <a:gd name="T72" fmla="*/ 202 w 226"/>
                    <a:gd name="T73" fmla="*/ 22 h 52"/>
                    <a:gd name="T74" fmla="*/ 191 w 226"/>
                    <a:gd name="T75" fmla="*/ 28 h 52"/>
                    <a:gd name="T76" fmla="*/ 190 w 226"/>
                    <a:gd name="T77" fmla="*/ 34 h 52"/>
                    <a:gd name="T78" fmla="*/ 183 w 226"/>
                    <a:gd name="T79" fmla="*/ 37 h 52"/>
                    <a:gd name="T80" fmla="*/ 185 w 226"/>
                    <a:gd name="T81" fmla="*/ 45 h 52"/>
                    <a:gd name="T82" fmla="*/ 204 w 226"/>
                    <a:gd name="T83" fmla="*/ 40 h 52"/>
                    <a:gd name="T84" fmla="*/ 201 w 226"/>
                    <a:gd name="T85" fmla="*/ 51 h 52"/>
                    <a:gd name="T86" fmla="*/ 223 w 226"/>
                    <a:gd name="T87" fmla="*/ 42 h 52"/>
                    <a:gd name="T88" fmla="*/ 221 w 226"/>
                    <a:gd name="T89" fmla="*/ 21 h 52"/>
                    <a:gd name="T90" fmla="*/ 201 w 226"/>
                    <a:gd name="T91" fmla="*/ 51 h 52"/>
                    <a:gd name="T92" fmla="*/ 185 w 226"/>
                    <a:gd name="T93" fmla="*/ 45 h 52"/>
                    <a:gd name="T94" fmla="*/ 160 w 226"/>
                    <a:gd name="T95" fmla="*/ 51 h 52"/>
                    <a:gd name="T96" fmla="*/ 163 w 226"/>
                    <a:gd name="T97" fmla="*/ 40 h 52"/>
                    <a:gd name="T98" fmla="*/ 160 w 226"/>
                    <a:gd name="T99" fmla="*/ 51 h 52"/>
                    <a:gd name="T100" fmla="*/ 182 w 226"/>
                    <a:gd name="T101" fmla="*/ 42 h 52"/>
                    <a:gd name="T102" fmla="*/ 181 w 226"/>
                    <a:gd name="T103" fmla="*/ 40 h 52"/>
                    <a:gd name="T104" fmla="*/ 188 w 226"/>
                    <a:gd name="T105" fmla="*/ 34 h 52"/>
                    <a:gd name="T106" fmla="*/ 199 w 226"/>
                    <a:gd name="T107" fmla="*/ 28 h 52"/>
                    <a:gd name="T108" fmla="*/ 191 w 226"/>
                    <a:gd name="T109" fmla="*/ 22 h 52"/>
                    <a:gd name="T110" fmla="*/ 194 w 226"/>
                    <a:gd name="T111" fmla="*/ 15 h 52"/>
                    <a:gd name="T112" fmla="*/ 8 w 226"/>
                    <a:gd name="T113" fmla="*/ 14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26" h="52">
                      <a:moveTo>
                        <a:pt x="8" y="14"/>
                      </a:moveTo>
                      <a:lnTo>
                        <a:pt x="10" y="4"/>
                      </a:lnTo>
                      <a:lnTo>
                        <a:pt x="7" y="0"/>
                      </a:lnTo>
                      <a:lnTo>
                        <a:pt x="5" y="6"/>
                      </a:lnTo>
                      <a:lnTo>
                        <a:pt x="8" y="14"/>
                      </a:lnTo>
                      <a:lnTo>
                        <a:pt x="5" y="22"/>
                      </a:lnTo>
                      <a:lnTo>
                        <a:pt x="8" y="22"/>
                      </a:lnTo>
                      <a:lnTo>
                        <a:pt x="7" y="26"/>
                      </a:lnTo>
                      <a:lnTo>
                        <a:pt x="10" y="34"/>
                      </a:lnTo>
                      <a:lnTo>
                        <a:pt x="5" y="28"/>
                      </a:lnTo>
                      <a:lnTo>
                        <a:pt x="4" y="32"/>
                      </a:lnTo>
                      <a:lnTo>
                        <a:pt x="5" y="34"/>
                      </a:lnTo>
                      <a:lnTo>
                        <a:pt x="15" y="34"/>
                      </a:lnTo>
                      <a:lnTo>
                        <a:pt x="15" y="37"/>
                      </a:lnTo>
                      <a:lnTo>
                        <a:pt x="18" y="45"/>
                      </a:lnTo>
                      <a:lnTo>
                        <a:pt x="5" y="45"/>
                      </a:lnTo>
                      <a:lnTo>
                        <a:pt x="1" y="40"/>
                      </a:lnTo>
                      <a:lnTo>
                        <a:pt x="0" y="42"/>
                      </a:lnTo>
                      <a:lnTo>
                        <a:pt x="3" y="51"/>
                      </a:lnTo>
                      <a:lnTo>
                        <a:pt x="5" y="45"/>
                      </a:lnTo>
                      <a:lnTo>
                        <a:pt x="21" y="45"/>
                      </a:lnTo>
                      <a:lnTo>
                        <a:pt x="19" y="51"/>
                      </a:lnTo>
                      <a:lnTo>
                        <a:pt x="44" y="51"/>
                      </a:lnTo>
                      <a:lnTo>
                        <a:pt x="46" y="45"/>
                      </a:lnTo>
                      <a:lnTo>
                        <a:pt x="42" y="40"/>
                      </a:lnTo>
                      <a:lnTo>
                        <a:pt x="41" y="42"/>
                      </a:lnTo>
                      <a:lnTo>
                        <a:pt x="44" y="51"/>
                      </a:lnTo>
                      <a:lnTo>
                        <a:pt x="19" y="51"/>
                      </a:lnTo>
                      <a:lnTo>
                        <a:pt x="21" y="45"/>
                      </a:lnTo>
                      <a:lnTo>
                        <a:pt x="18" y="45"/>
                      </a:lnTo>
                      <a:lnTo>
                        <a:pt x="19" y="40"/>
                      </a:lnTo>
                      <a:lnTo>
                        <a:pt x="15" y="34"/>
                      </a:lnTo>
                      <a:lnTo>
                        <a:pt x="10" y="34"/>
                      </a:lnTo>
                      <a:lnTo>
                        <a:pt x="11" y="28"/>
                      </a:lnTo>
                      <a:lnTo>
                        <a:pt x="8" y="22"/>
                      </a:lnTo>
                      <a:lnTo>
                        <a:pt x="5" y="22"/>
                      </a:lnTo>
                      <a:lnTo>
                        <a:pt x="8" y="14"/>
                      </a:lnTo>
                      <a:lnTo>
                        <a:pt x="96" y="15"/>
                      </a:lnTo>
                      <a:lnTo>
                        <a:pt x="97" y="4"/>
                      </a:lnTo>
                      <a:lnTo>
                        <a:pt x="100" y="0"/>
                      </a:lnTo>
                      <a:lnTo>
                        <a:pt x="99" y="6"/>
                      </a:lnTo>
                      <a:lnTo>
                        <a:pt x="96" y="15"/>
                      </a:lnTo>
                      <a:lnTo>
                        <a:pt x="112" y="15"/>
                      </a:lnTo>
                      <a:lnTo>
                        <a:pt x="109" y="6"/>
                      </a:lnTo>
                      <a:lnTo>
                        <a:pt x="109" y="0"/>
                      </a:lnTo>
                      <a:lnTo>
                        <a:pt x="112" y="4"/>
                      </a:lnTo>
                      <a:lnTo>
                        <a:pt x="115" y="0"/>
                      </a:lnTo>
                      <a:lnTo>
                        <a:pt x="115" y="6"/>
                      </a:lnTo>
                      <a:lnTo>
                        <a:pt x="112" y="15"/>
                      </a:lnTo>
                      <a:lnTo>
                        <a:pt x="126" y="15"/>
                      </a:lnTo>
                      <a:lnTo>
                        <a:pt x="124" y="6"/>
                      </a:lnTo>
                      <a:lnTo>
                        <a:pt x="124" y="0"/>
                      </a:lnTo>
                      <a:lnTo>
                        <a:pt x="127" y="4"/>
                      </a:lnTo>
                      <a:lnTo>
                        <a:pt x="130" y="0"/>
                      </a:lnTo>
                      <a:lnTo>
                        <a:pt x="129" y="6"/>
                      </a:lnTo>
                      <a:lnTo>
                        <a:pt x="126" y="15"/>
                      </a:lnTo>
                      <a:lnTo>
                        <a:pt x="142" y="15"/>
                      </a:lnTo>
                      <a:lnTo>
                        <a:pt x="139" y="6"/>
                      </a:lnTo>
                      <a:lnTo>
                        <a:pt x="139" y="0"/>
                      </a:lnTo>
                      <a:lnTo>
                        <a:pt x="142" y="4"/>
                      </a:lnTo>
                      <a:lnTo>
                        <a:pt x="145" y="0"/>
                      </a:lnTo>
                      <a:lnTo>
                        <a:pt x="145" y="6"/>
                      </a:lnTo>
                      <a:lnTo>
                        <a:pt x="142" y="15"/>
                      </a:lnTo>
                      <a:lnTo>
                        <a:pt x="157" y="15"/>
                      </a:lnTo>
                      <a:lnTo>
                        <a:pt x="154" y="6"/>
                      </a:lnTo>
                      <a:lnTo>
                        <a:pt x="155" y="0"/>
                      </a:lnTo>
                      <a:lnTo>
                        <a:pt x="158" y="4"/>
                      </a:lnTo>
                      <a:lnTo>
                        <a:pt x="157" y="15"/>
                      </a:lnTo>
                      <a:lnTo>
                        <a:pt x="194" y="15"/>
                      </a:lnTo>
                      <a:lnTo>
                        <a:pt x="194" y="19"/>
                      </a:lnTo>
                      <a:lnTo>
                        <a:pt x="194" y="22"/>
                      </a:lnTo>
                      <a:lnTo>
                        <a:pt x="196" y="22"/>
                      </a:lnTo>
                      <a:lnTo>
                        <a:pt x="199" y="28"/>
                      </a:lnTo>
                      <a:lnTo>
                        <a:pt x="202" y="22"/>
                      </a:lnTo>
                      <a:lnTo>
                        <a:pt x="203" y="28"/>
                      </a:lnTo>
                      <a:lnTo>
                        <a:pt x="191" y="28"/>
                      </a:lnTo>
                      <a:lnTo>
                        <a:pt x="191" y="32"/>
                      </a:lnTo>
                      <a:lnTo>
                        <a:pt x="190" y="34"/>
                      </a:lnTo>
                      <a:lnTo>
                        <a:pt x="183" y="34"/>
                      </a:lnTo>
                      <a:lnTo>
                        <a:pt x="183" y="37"/>
                      </a:lnTo>
                      <a:lnTo>
                        <a:pt x="182" y="40"/>
                      </a:lnTo>
                      <a:lnTo>
                        <a:pt x="185" y="45"/>
                      </a:lnTo>
                      <a:lnTo>
                        <a:pt x="200" y="45"/>
                      </a:lnTo>
                      <a:lnTo>
                        <a:pt x="204" y="40"/>
                      </a:lnTo>
                      <a:lnTo>
                        <a:pt x="204" y="42"/>
                      </a:lnTo>
                      <a:lnTo>
                        <a:pt x="201" y="51"/>
                      </a:lnTo>
                      <a:lnTo>
                        <a:pt x="225" y="51"/>
                      </a:lnTo>
                      <a:lnTo>
                        <a:pt x="223" y="42"/>
                      </a:lnTo>
                      <a:lnTo>
                        <a:pt x="219" y="15"/>
                      </a:lnTo>
                      <a:lnTo>
                        <a:pt x="221" y="21"/>
                      </a:lnTo>
                      <a:lnTo>
                        <a:pt x="225" y="51"/>
                      </a:lnTo>
                      <a:lnTo>
                        <a:pt x="201" y="51"/>
                      </a:lnTo>
                      <a:lnTo>
                        <a:pt x="200" y="45"/>
                      </a:lnTo>
                      <a:lnTo>
                        <a:pt x="185" y="45"/>
                      </a:lnTo>
                      <a:lnTo>
                        <a:pt x="185" y="51"/>
                      </a:lnTo>
                      <a:lnTo>
                        <a:pt x="160" y="51"/>
                      </a:lnTo>
                      <a:lnTo>
                        <a:pt x="160" y="45"/>
                      </a:lnTo>
                      <a:lnTo>
                        <a:pt x="163" y="40"/>
                      </a:lnTo>
                      <a:lnTo>
                        <a:pt x="163" y="42"/>
                      </a:lnTo>
                      <a:lnTo>
                        <a:pt x="160" y="51"/>
                      </a:lnTo>
                      <a:lnTo>
                        <a:pt x="185" y="51"/>
                      </a:lnTo>
                      <a:lnTo>
                        <a:pt x="182" y="42"/>
                      </a:lnTo>
                      <a:lnTo>
                        <a:pt x="182" y="40"/>
                      </a:lnTo>
                      <a:lnTo>
                        <a:pt x="181" y="40"/>
                      </a:lnTo>
                      <a:lnTo>
                        <a:pt x="183" y="34"/>
                      </a:lnTo>
                      <a:lnTo>
                        <a:pt x="188" y="34"/>
                      </a:lnTo>
                      <a:lnTo>
                        <a:pt x="191" y="28"/>
                      </a:lnTo>
                      <a:lnTo>
                        <a:pt x="199" y="28"/>
                      </a:lnTo>
                      <a:lnTo>
                        <a:pt x="196" y="22"/>
                      </a:lnTo>
                      <a:lnTo>
                        <a:pt x="191" y="22"/>
                      </a:lnTo>
                      <a:lnTo>
                        <a:pt x="191" y="21"/>
                      </a:lnTo>
                      <a:lnTo>
                        <a:pt x="194" y="15"/>
                      </a:lnTo>
                      <a:lnTo>
                        <a:pt x="96" y="15"/>
                      </a:lnTo>
                      <a:lnTo>
                        <a:pt x="8" y="14"/>
                      </a:ln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69" name="Freeform 29">
                  <a:extLst>
                    <a:ext uri="{FF2B5EF4-FFF2-40B4-BE49-F238E27FC236}">
                      <a16:creationId xmlns:a16="http://schemas.microsoft.com/office/drawing/2014/main" id="{1861E50D-40E4-4D69-996D-6102CA92B7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3" y="2861"/>
                  <a:ext cx="52" cy="52"/>
                </a:xfrm>
                <a:custGeom>
                  <a:avLst/>
                  <a:gdLst>
                    <a:gd name="T0" fmla="*/ 44 w 52"/>
                    <a:gd name="T1" fmla="*/ 21 h 52"/>
                    <a:gd name="T2" fmla="*/ 42 w 52"/>
                    <a:gd name="T3" fmla="*/ 15 h 52"/>
                    <a:gd name="T4" fmla="*/ 43 w 52"/>
                    <a:gd name="T5" fmla="*/ 15 h 52"/>
                    <a:gd name="T6" fmla="*/ 41 w 52"/>
                    <a:gd name="T7" fmla="*/ 4 h 52"/>
                    <a:gd name="T8" fmla="*/ 39 w 52"/>
                    <a:gd name="T9" fmla="*/ 0 h 52"/>
                    <a:gd name="T10" fmla="*/ 30 w 52"/>
                    <a:gd name="T11" fmla="*/ 0 h 52"/>
                    <a:gd name="T12" fmla="*/ 28 w 52"/>
                    <a:gd name="T13" fmla="*/ 4 h 52"/>
                    <a:gd name="T14" fmla="*/ 25 w 52"/>
                    <a:gd name="T15" fmla="*/ 0 h 52"/>
                    <a:gd name="T16" fmla="*/ 16 w 52"/>
                    <a:gd name="T17" fmla="*/ 0 h 52"/>
                    <a:gd name="T18" fmla="*/ 13 w 52"/>
                    <a:gd name="T19" fmla="*/ 4 h 52"/>
                    <a:gd name="T20" fmla="*/ 11 w 52"/>
                    <a:gd name="T21" fmla="*/ 0 h 52"/>
                    <a:gd name="T22" fmla="*/ 3 w 52"/>
                    <a:gd name="T23" fmla="*/ 0 h 52"/>
                    <a:gd name="T24" fmla="*/ 0 w 52"/>
                    <a:gd name="T25" fmla="*/ 3 h 52"/>
                    <a:gd name="T26" fmla="*/ 1 w 52"/>
                    <a:gd name="T27" fmla="*/ 15 h 52"/>
                    <a:gd name="T28" fmla="*/ 33 w 52"/>
                    <a:gd name="T29" fmla="*/ 15 h 52"/>
                    <a:gd name="T30" fmla="*/ 30 w 52"/>
                    <a:gd name="T31" fmla="*/ 21 h 52"/>
                    <a:gd name="T32" fmla="*/ 28 w 52"/>
                    <a:gd name="T33" fmla="*/ 15 h 52"/>
                    <a:gd name="T34" fmla="*/ 18 w 52"/>
                    <a:gd name="T35" fmla="*/ 15 h 52"/>
                    <a:gd name="T36" fmla="*/ 16 w 52"/>
                    <a:gd name="T37" fmla="*/ 21 h 52"/>
                    <a:gd name="T38" fmla="*/ 13 w 52"/>
                    <a:gd name="T39" fmla="*/ 15 h 52"/>
                    <a:gd name="T40" fmla="*/ 4 w 52"/>
                    <a:gd name="T41" fmla="*/ 15 h 52"/>
                    <a:gd name="T42" fmla="*/ 1 w 52"/>
                    <a:gd name="T43" fmla="*/ 21 h 52"/>
                    <a:gd name="T44" fmla="*/ 3 w 52"/>
                    <a:gd name="T45" fmla="*/ 34 h 52"/>
                    <a:gd name="T46" fmla="*/ 22 w 52"/>
                    <a:gd name="T47" fmla="*/ 34 h 52"/>
                    <a:gd name="T48" fmla="*/ 18 w 52"/>
                    <a:gd name="T49" fmla="*/ 41 h 52"/>
                    <a:gd name="T50" fmla="*/ 19 w 52"/>
                    <a:gd name="T51" fmla="*/ 45 h 52"/>
                    <a:gd name="T52" fmla="*/ 17 w 52"/>
                    <a:gd name="T53" fmla="*/ 40 h 52"/>
                    <a:gd name="T54" fmla="*/ 8 w 52"/>
                    <a:gd name="T55" fmla="*/ 40 h 52"/>
                    <a:gd name="T56" fmla="*/ 4 w 52"/>
                    <a:gd name="T57" fmla="*/ 46 h 52"/>
                    <a:gd name="T58" fmla="*/ 5 w 52"/>
                    <a:gd name="T59" fmla="*/ 51 h 52"/>
                    <a:gd name="T60" fmla="*/ 51 w 52"/>
                    <a:gd name="T61" fmla="*/ 51 h 52"/>
                    <a:gd name="T62" fmla="*/ 50 w 52"/>
                    <a:gd name="T63" fmla="*/ 45 h 52"/>
                    <a:gd name="T64" fmla="*/ 47 w 52"/>
                    <a:gd name="T65" fmla="*/ 40 h 52"/>
                    <a:gd name="T66" fmla="*/ 38 w 52"/>
                    <a:gd name="T67" fmla="*/ 40 h 52"/>
                    <a:gd name="T68" fmla="*/ 34 w 52"/>
                    <a:gd name="T69" fmla="*/ 45 h 52"/>
                    <a:gd name="T70" fmla="*/ 33 w 52"/>
                    <a:gd name="T71" fmla="*/ 41 h 52"/>
                    <a:gd name="T72" fmla="*/ 31 w 52"/>
                    <a:gd name="T73" fmla="*/ 34 h 52"/>
                    <a:gd name="T74" fmla="*/ 47 w 52"/>
                    <a:gd name="T75" fmla="*/ 34 h 52"/>
                    <a:gd name="T76" fmla="*/ 44 w 52"/>
                    <a:gd name="T77" fmla="*/ 21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</a:cxnLst>
                  <a:rect l="0" t="0" r="r" b="b"/>
                  <a:pathLst>
                    <a:path w="52" h="52">
                      <a:moveTo>
                        <a:pt x="44" y="21"/>
                      </a:moveTo>
                      <a:lnTo>
                        <a:pt x="42" y="15"/>
                      </a:lnTo>
                      <a:lnTo>
                        <a:pt x="43" y="15"/>
                      </a:lnTo>
                      <a:lnTo>
                        <a:pt x="41" y="4"/>
                      </a:lnTo>
                      <a:lnTo>
                        <a:pt x="39" y="0"/>
                      </a:lnTo>
                      <a:lnTo>
                        <a:pt x="30" y="0"/>
                      </a:lnTo>
                      <a:lnTo>
                        <a:pt x="28" y="4"/>
                      </a:lnTo>
                      <a:lnTo>
                        <a:pt x="25" y="0"/>
                      </a:lnTo>
                      <a:lnTo>
                        <a:pt x="16" y="0"/>
                      </a:lnTo>
                      <a:lnTo>
                        <a:pt x="13" y="4"/>
                      </a:lnTo>
                      <a:lnTo>
                        <a:pt x="11" y="0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1" y="15"/>
                      </a:lnTo>
                      <a:lnTo>
                        <a:pt x="33" y="15"/>
                      </a:lnTo>
                      <a:lnTo>
                        <a:pt x="30" y="21"/>
                      </a:lnTo>
                      <a:lnTo>
                        <a:pt x="28" y="15"/>
                      </a:lnTo>
                      <a:lnTo>
                        <a:pt x="18" y="15"/>
                      </a:lnTo>
                      <a:lnTo>
                        <a:pt x="16" y="21"/>
                      </a:lnTo>
                      <a:lnTo>
                        <a:pt x="13" y="15"/>
                      </a:lnTo>
                      <a:lnTo>
                        <a:pt x="4" y="15"/>
                      </a:lnTo>
                      <a:lnTo>
                        <a:pt x="1" y="21"/>
                      </a:lnTo>
                      <a:lnTo>
                        <a:pt x="3" y="34"/>
                      </a:lnTo>
                      <a:lnTo>
                        <a:pt x="22" y="34"/>
                      </a:lnTo>
                      <a:lnTo>
                        <a:pt x="18" y="41"/>
                      </a:lnTo>
                      <a:lnTo>
                        <a:pt x="19" y="45"/>
                      </a:lnTo>
                      <a:lnTo>
                        <a:pt x="17" y="40"/>
                      </a:lnTo>
                      <a:lnTo>
                        <a:pt x="8" y="40"/>
                      </a:lnTo>
                      <a:lnTo>
                        <a:pt x="4" y="46"/>
                      </a:lnTo>
                      <a:lnTo>
                        <a:pt x="5" y="51"/>
                      </a:lnTo>
                      <a:lnTo>
                        <a:pt x="51" y="51"/>
                      </a:lnTo>
                      <a:lnTo>
                        <a:pt x="50" y="45"/>
                      </a:lnTo>
                      <a:lnTo>
                        <a:pt x="47" y="40"/>
                      </a:lnTo>
                      <a:lnTo>
                        <a:pt x="38" y="40"/>
                      </a:lnTo>
                      <a:lnTo>
                        <a:pt x="34" y="45"/>
                      </a:lnTo>
                      <a:lnTo>
                        <a:pt x="33" y="41"/>
                      </a:lnTo>
                      <a:lnTo>
                        <a:pt x="31" y="34"/>
                      </a:lnTo>
                      <a:lnTo>
                        <a:pt x="47" y="34"/>
                      </a:lnTo>
                      <a:lnTo>
                        <a:pt x="44" y="21"/>
                      </a:lnTo>
                    </a:path>
                  </a:pathLst>
                </a:custGeom>
                <a:solidFill>
                  <a:srgbClr val="DDDDD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0" name="Freeform 30">
                  <a:extLst>
                    <a:ext uri="{FF2B5EF4-FFF2-40B4-BE49-F238E27FC236}">
                      <a16:creationId xmlns:a16="http://schemas.microsoft.com/office/drawing/2014/main" id="{86C3C64A-6D26-4E67-9249-8B8E5B8A98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41" y="2886"/>
                  <a:ext cx="45" cy="18"/>
                </a:xfrm>
                <a:custGeom>
                  <a:avLst/>
                  <a:gdLst>
                    <a:gd name="T0" fmla="*/ 4 w 45"/>
                    <a:gd name="T1" fmla="*/ 15 h 18"/>
                    <a:gd name="T2" fmla="*/ 2 w 45"/>
                    <a:gd name="T3" fmla="*/ 11 h 18"/>
                    <a:gd name="T4" fmla="*/ 1 w 45"/>
                    <a:gd name="T5" fmla="*/ 5 h 18"/>
                    <a:gd name="T6" fmla="*/ 0 w 45"/>
                    <a:gd name="T7" fmla="*/ 0 h 18"/>
                    <a:gd name="T8" fmla="*/ 10 w 45"/>
                    <a:gd name="T9" fmla="*/ 4 h 18"/>
                    <a:gd name="T10" fmla="*/ 14 w 45"/>
                    <a:gd name="T11" fmla="*/ 0 h 18"/>
                    <a:gd name="T12" fmla="*/ 24 w 45"/>
                    <a:gd name="T13" fmla="*/ 4 h 18"/>
                    <a:gd name="T14" fmla="*/ 28 w 45"/>
                    <a:gd name="T15" fmla="*/ 0 h 18"/>
                    <a:gd name="T16" fmla="*/ 38 w 45"/>
                    <a:gd name="T17" fmla="*/ 4 h 18"/>
                    <a:gd name="T18" fmla="*/ 24 w 45"/>
                    <a:gd name="T19" fmla="*/ 4 h 18"/>
                    <a:gd name="T20" fmla="*/ 10 w 45"/>
                    <a:gd name="T21" fmla="*/ 4 h 18"/>
                    <a:gd name="T22" fmla="*/ 1 w 45"/>
                    <a:gd name="T23" fmla="*/ 5 h 18"/>
                    <a:gd name="T24" fmla="*/ 12 w 45"/>
                    <a:gd name="T25" fmla="*/ 8 h 18"/>
                    <a:gd name="T26" fmla="*/ 15 w 45"/>
                    <a:gd name="T27" fmla="*/ 5 h 18"/>
                    <a:gd name="T28" fmla="*/ 26 w 45"/>
                    <a:gd name="T29" fmla="*/ 8 h 18"/>
                    <a:gd name="T30" fmla="*/ 30 w 45"/>
                    <a:gd name="T31" fmla="*/ 5 h 18"/>
                    <a:gd name="T32" fmla="*/ 41 w 45"/>
                    <a:gd name="T33" fmla="*/ 8 h 18"/>
                    <a:gd name="T34" fmla="*/ 26 w 45"/>
                    <a:gd name="T35" fmla="*/ 8 h 18"/>
                    <a:gd name="T36" fmla="*/ 12 w 45"/>
                    <a:gd name="T37" fmla="*/ 8 h 18"/>
                    <a:gd name="T38" fmla="*/ 2 w 45"/>
                    <a:gd name="T39" fmla="*/ 11 h 18"/>
                    <a:gd name="T40" fmla="*/ 13 w 45"/>
                    <a:gd name="T41" fmla="*/ 13 h 18"/>
                    <a:gd name="T42" fmla="*/ 17 w 45"/>
                    <a:gd name="T43" fmla="*/ 11 h 18"/>
                    <a:gd name="T44" fmla="*/ 28 w 45"/>
                    <a:gd name="T45" fmla="*/ 13 h 18"/>
                    <a:gd name="T46" fmla="*/ 31 w 45"/>
                    <a:gd name="T47" fmla="*/ 11 h 18"/>
                    <a:gd name="T48" fmla="*/ 43 w 45"/>
                    <a:gd name="T49" fmla="*/ 13 h 18"/>
                    <a:gd name="T50" fmla="*/ 28 w 45"/>
                    <a:gd name="T51" fmla="*/ 13 h 18"/>
                    <a:gd name="T52" fmla="*/ 13 w 45"/>
                    <a:gd name="T53" fmla="*/ 13 h 18"/>
                    <a:gd name="T54" fmla="*/ 4 w 45"/>
                    <a:gd name="T55" fmla="*/ 15 h 18"/>
                    <a:gd name="T56" fmla="*/ 29 w 45"/>
                    <a:gd name="T57" fmla="*/ 17 h 18"/>
                    <a:gd name="T58" fmla="*/ 34 w 45"/>
                    <a:gd name="T59" fmla="*/ 15 h 18"/>
                    <a:gd name="T60" fmla="*/ 44 w 45"/>
                    <a:gd name="T61" fmla="*/ 17 h 18"/>
                    <a:gd name="T62" fmla="*/ 29 w 45"/>
                    <a:gd name="T63" fmla="*/ 17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45" h="18">
                      <a:moveTo>
                        <a:pt x="5" y="17"/>
                      </a:moveTo>
                      <a:lnTo>
                        <a:pt x="4" y="15"/>
                      </a:lnTo>
                      <a:lnTo>
                        <a:pt x="3" y="13"/>
                      </a:lnTo>
                      <a:lnTo>
                        <a:pt x="2" y="11"/>
                      </a:lnTo>
                      <a:lnTo>
                        <a:pt x="2" y="8"/>
                      </a:lnTo>
                      <a:lnTo>
                        <a:pt x="1" y="5"/>
                      </a:lnTo>
                      <a:lnTo>
                        <a:pt x="1" y="4"/>
                      </a:lnTo>
                      <a:lnTo>
                        <a:pt x="0" y="0"/>
                      </a:lnTo>
                      <a:lnTo>
                        <a:pt x="8" y="0"/>
                      </a:lnTo>
                      <a:lnTo>
                        <a:pt x="10" y="4"/>
                      </a:lnTo>
                      <a:lnTo>
                        <a:pt x="15" y="4"/>
                      </a:lnTo>
                      <a:lnTo>
                        <a:pt x="14" y="0"/>
                      </a:lnTo>
                      <a:lnTo>
                        <a:pt x="23" y="0"/>
                      </a:lnTo>
                      <a:lnTo>
                        <a:pt x="24" y="4"/>
                      </a:lnTo>
                      <a:lnTo>
                        <a:pt x="29" y="4"/>
                      </a:lnTo>
                      <a:lnTo>
                        <a:pt x="28" y="0"/>
                      </a:lnTo>
                      <a:lnTo>
                        <a:pt x="37" y="0"/>
                      </a:lnTo>
                      <a:lnTo>
                        <a:pt x="38" y="4"/>
                      </a:lnTo>
                      <a:lnTo>
                        <a:pt x="29" y="4"/>
                      </a:lnTo>
                      <a:lnTo>
                        <a:pt x="24" y="4"/>
                      </a:lnTo>
                      <a:lnTo>
                        <a:pt x="15" y="4"/>
                      </a:lnTo>
                      <a:lnTo>
                        <a:pt x="10" y="4"/>
                      </a:lnTo>
                      <a:lnTo>
                        <a:pt x="1" y="4"/>
                      </a:lnTo>
                      <a:lnTo>
                        <a:pt x="1" y="5"/>
                      </a:lnTo>
                      <a:lnTo>
                        <a:pt x="10" y="5"/>
                      </a:lnTo>
                      <a:lnTo>
                        <a:pt x="12" y="8"/>
                      </a:lnTo>
                      <a:lnTo>
                        <a:pt x="16" y="8"/>
                      </a:lnTo>
                      <a:lnTo>
                        <a:pt x="15" y="5"/>
                      </a:lnTo>
                      <a:lnTo>
                        <a:pt x="25" y="5"/>
                      </a:lnTo>
                      <a:lnTo>
                        <a:pt x="26" y="8"/>
                      </a:lnTo>
                      <a:lnTo>
                        <a:pt x="31" y="8"/>
                      </a:lnTo>
                      <a:lnTo>
                        <a:pt x="30" y="5"/>
                      </a:lnTo>
                      <a:lnTo>
                        <a:pt x="40" y="5"/>
                      </a:lnTo>
                      <a:lnTo>
                        <a:pt x="41" y="8"/>
                      </a:lnTo>
                      <a:lnTo>
                        <a:pt x="31" y="8"/>
                      </a:lnTo>
                      <a:lnTo>
                        <a:pt x="26" y="8"/>
                      </a:lnTo>
                      <a:lnTo>
                        <a:pt x="16" y="8"/>
                      </a:lnTo>
                      <a:lnTo>
                        <a:pt x="12" y="8"/>
                      </a:lnTo>
                      <a:lnTo>
                        <a:pt x="2" y="8"/>
                      </a:lnTo>
                      <a:lnTo>
                        <a:pt x="2" y="11"/>
                      </a:lnTo>
                      <a:lnTo>
                        <a:pt x="12" y="11"/>
                      </a:lnTo>
                      <a:lnTo>
                        <a:pt x="13" y="13"/>
                      </a:lnTo>
                      <a:lnTo>
                        <a:pt x="18" y="13"/>
                      </a:lnTo>
                      <a:lnTo>
                        <a:pt x="17" y="11"/>
                      </a:lnTo>
                      <a:lnTo>
                        <a:pt x="27" y="11"/>
                      </a:lnTo>
                      <a:lnTo>
                        <a:pt x="28" y="13"/>
                      </a:lnTo>
                      <a:lnTo>
                        <a:pt x="34" y="13"/>
                      </a:lnTo>
                      <a:lnTo>
                        <a:pt x="31" y="11"/>
                      </a:lnTo>
                      <a:lnTo>
                        <a:pt x="41" y="11"/>
                      </a:lnTo>
                      <a:lnTo>
                        <a:pt x="43" y="13"/>
                      </a:lnTo>
                      <a:lnTo>
                        <a:pt x="34" y="13"/>
                      </a:lnTo>
                      <a:lnTo>
                        <a:pt x="28" y="13"/>
                      </a:lnTo>
                      <a:lnTo>
                        <a:pt x="18" y="13"/>
                      </a:lnTo>
                      <a:lnTo>
                        <a:pt x="13" y="13"/>
                      </a:lnTo>
                      <a:lnTo>
                        <a:pt x="3" y="13"/>
                      </a:lnTo>
                      <a:lnTo>
                        <a:pt x="4" y="15"/>
                      </a:lnTo>
                      <a:lnTo>
                        <a:pt x="29" y="15"/>
                      </a:lnTo>
                      <a:lnTo>
                        <a:pt x="29" y="17"/>
                      </a:lnTo>
                      <a:lnTo>
                        <a:pt x="35" y="17"/>
                      </a:lnTo>
                      <a:lnTo>
                        <a:pt x="34" y="15"/>
                      </a:lnTo>
                      <a:lnTo>
                        <a:pt x="43" y="15"/>
                      </a:lnTo>
                      <a:lnTo>
                        <a:pt x="44" y="17"/>
                      </a:lnTo>
                      <a:lnTo>
                        <a:pt x="35" y="17"/>
                      </a:lnTo>
                      <a:lnTo>
                        <a:pt x="29" y="17"/>
                      </a:lnTo>
                      <a:lnTo>
                        <a:pt x="5" y="17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1" name="Freeform 31">
                  <a:extLst>
                    <a:ext uri="{FF2B5EF4-FFF2-40B4-BE49-F238E27FC236}">
                      <a16:creationId xmlns:a16="http://schemas.microsoft.com/office/drawing/2014/main" id="{8CFB751C-AB2C-41F6-9905-49158145D65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13" y="2861"/>
                  <a:ext cx="74" cy="40"/>
                </a:xfrm>
                <a:custGeom>
                  <a:avLst/>
                  <a:gdLst>
                    <a:gd name="T0" fmla="*/ 34 w 74"/>
                    <a:gd name="T1" fmla="*/ 19 h 40"/>
                    <a:gd name="T2" fmla="*/ 42 w 74"/>
                    <a:gd name="T3" fmla="*/ 22 h 40"/>
                    <a:gd name="T4" fmla="*/ 42 w 74"/>
                    <a:gd name="T5" fmla="*/ 28 h 40"/>
                    <a:gd name="T6" fmla="*/ 44 w 74"/>
                    <a:gd name="T7" fmla="*/ 31 h 40"/>
                    <a:gd name="T8" fmla="*/ 51 w 74"/>
                    <a:gd name="T9" fmla="*/ 34 h 40"/>
                    <a:gd name="T10" fmla="*/ 52 w 74"/>
                    <a:gd name="T11" fmla="*/ 39 h 40"/>
                    <a:gd name="T12" fmla="*/ 42 w 74"/>
                    <a:gd name="T13" fmla="*/ 34 h 40"/>
                    <a:gd name="T14" fmla="*/ 36 w 74"/>
                    <a:gd name="T15" fmla="*/ 34 h 40"/>
                    <a:gd name="T16" fmla="*/ 34 w 74"/>
                    <a:gd name="T17" fmla="*/ 28 h 40"/>
                    <a:gd name="T18" fmla="*/ 30 w 74"/>
                    <a:gd name="T19" fmla="*/ 30 h 40"/>
                    <a:gd name="T20" fmla="*/ 32 w 74"/>
                    <a:gd name="T21" fmla="*/ 22 h 40"/>
                    <a:gd name="T22" fmla="*/ 27 w 74"/>
                    <a:gd name="T23" fmla="*/ 22 h 40"/>
                    <a:gd name="T24" fmla="*/ 25 w 74"/>
                    <a:gd name="T25" fmla="*/ 15 h 40"/>
                    <a:gd name="T26" fmla="*/ 19 w 74"/>
                    <a:gd name="T27" fmla="*/ 15 h 40"/>
                    <a:gd name="T28" fmla="*/ 19 w 74"/>
                    <a:gd name="T29" fmla="*/ 22 h 40"/>
                    <a:gd name="T30" fmla="*/ 25 w 74"/>
                    <a:gd name="T31" fmla="*/ 26 h 40"/>
                    <a:gd name="T32" fmla="*/ 28 w 74"/>
                    <a:gd name="T33" fmla="*/ 28 h 40"/>
                    <a:gd name="T34" fmla="*/ 29 w 74"/>
                    <a:gd name="T35" fmla="*/ 34 h 40"/>
                    <a:gd name="T36" fmla="*/ 35 w 74"/>
                    <a:gd name="T37" fmla="*/ 36 h 40"/>
                    <a:gd name="T38" fmla="*/ 25 w 74"/>
                    <a:gd name="T39" fmla="*/ 39 h 40"/>
                    <a:gd name="T40" fmla="*/ 25 w 74"/>
                    <a:gd name="T41" fmla="*/ 34 h 40"/>
                    <a:gd name="T42" fmla="*/ 19 w 74"/>
                    <a:gd name="T43" fmla="*/ 34 h 40"/>
                    <a:gd name="T44" fmla="*/ 19 w 74"/>
                    <a:gd name="T45" fmla="*/ 28 h 40"/>
                    <a:gd name="T46" fmla="*/ 14 w 74"/>
                    <a:gd name="T47" fmla="*/ 30 h 40"/>
                    <a:gd name="T48" fmla="*/ 14 w 74"/>
                    <a:gd name="T49" fmla="*/ 28 h 40"/>
                    <a:gd name="T50" fmla="*/ 8 w 74"/>
                    <a:gd name="T51" fmla="*/ 22 h 40"/>
                    <a:gd name="T52" fmla="*/ 10 w 74"/>
                    <a:gd name="T53" fmla="*/ 15 h 40"/>
                    <a:gd name="T54" fmla="*/ 0 w 74"/>
                    <a:gd name="T55" fmla="*/ 6 h 40"/>
                    <a:gd name="T56" fmla="*/ 4 w 74"/>
                    <a:gd name="T57" fmla="*/ 4 h 40"/>
                    <a:gd name="T58" fmla="*/ 3 w 74"/>
                    <a:gd name="T59" fmla="*/ 19 h 40"/>
                    <a:gd name="T60" fmla="*/ 11 w 74"/>
                    <a:gd name="T61" fmla="*/ 22 h 40"/>
                    <a:gd name="T62" fmla="*/ 11 w 74"/>
                    <a:gd name="T63" fmla="*/ 28 h 40"/>
                    <a:gd name="T64" fmla="*/ 13 w 74"/>
                    <a:gd name="T65" fmla="*/ 31 h 40"/>
                    <a:gd name="T66" fmla="*/ 19 w 74"/>
                    <a:gd name="T67" fmla="*/ 34 h 40"/>
                    <a:gd name="T68" fmla="*/ 20 w 74"/>
                    <a:gd name="T69" fmla="*/ 39 h 40"/>
                    <a:gd name="T70" fmla="*/ 73 w 74"/>
                    <a:gd name="T71" fmla="*/ 34 h 40"/>
                    <a:gd name="T72" fmla="*/ 67 w 74"/>
                    <a:gd name="T73" fmla="*/ 34 h 40"/>
                    <a:gd name="T74" fmla="*/ 66 w 74"/>
                    <a:gd name="T75" fmla="*/ 28 h 40"/>
                    <a:gd name="T76" fmla="*/ 61 w 74"/>
                    <a:gd name="T77" fmla="*/ 30 h 40"/>
                    <a:gd name="T78" fmla="*/ 63 w 74"/>
                    <a:gd name="T79" fmla="*/ 22 h 40"/>
                    <a:gd name="T80" fmla="*/ 57 w 74"/>
                    <a:gd name="T81" fmla="*/ 22 h 40"/>
                    <a:gd name="T82" fmla="*/ 55 w 74"/>
                    <a:gd name="T83" fmla="*/ 15 h 40"/>
                    <a:gd name="T84" fmla="*/ 50 w 74"/>
                    <a:gd name="T85" fmla="*/ 15 h 40"/>
                    <a:gd name="T86" fmla="*/ 50 w 74"/>
                    <a:gd name="T87" fmla="*/ 22 h 40"/>
                    <a:gd name="T88" fmla="*/ 57 w 74"/>
                    <a:gd name="T89" fmla="*/ 26 h 40"/>
                    <a:gd name="T90" fmla="*/ 60 w 74"/>
                    <a:gd name="T91" fmla="*/ 28 h 40"/>
                    <a:gd name="T92" fmla="*/ 60 w 74"/>
                    <a:gd name="T93" fmla="*/ 34 h 40"/>
                    <a:gd name="T94" fmla="*/ 67 w 74"/>
                    <a:gd name="T95" fmla="*/ 36 h 40"/>
                    <a:gd name="T96" fmla="*/ 56 w 74"/>
                    <a:gd name="T97" fmla="*/ 39 h 40"/>
                    <a:gd name="T98" fmla="*/ 54 w 74"/>
                    <a:gd name="T99" fmla="*/ 39 h 40"/>
                    <a:gd name="T100" fmla="*/ 48 w 74"/>
                    <a:gd name="T101" fmla="*/ 34 h 40"/>
                    <a:gd name="T102" fmla="*/ 48 w 74"/>
                    <a:gd name="T103" fmla="*/ 34 h 40"/>
                    <a:gd name="T104" fmla="*/ 48 w 74"/>
                    <a:gd name="T105" fmla="*/ 22 h 40"/>
                    <a:gd name="T106" fmla="*/ 42 w 74"/>
                    <a:gd name="T107" fmla="*/ 22 h 40"/>
                    <a:gd name="T108" fmla="*/ 40 w 74"/>
                    <a:gd name="T109" fmla="*/ 15 h 40"/>
                    <a:gd name="T110" fmla="*/ 34 w 74"/>
                    <a:gd name="T111" fmla="*/ 15 h 40"/>
                    <a:gd name="T112" fmla="*/ 34 w 74"/>
                    <a:gd name="T113" fmla="*/ 4 h 40"/>
                    <a:gd name="T114" fmla="*/ 30 w 74"/>
                    <a:gd name="T115" fmla="*/ 6 h 40"/>
                    <a:gd name="T116" fmla="*/ 18 w 74"/>
                    <a:gd name="T117" fmla="*/ 14 h 40"/>
                    <a:gd name="T118" fmla="*/ 16 w 74"/>
                    <a:gd name="T119" fmla="*/ 0 h 40"/>
                    <a:gd name="T120" fmla="*/ 22 w 74"/>
                    <a:gd name="T121" fmla="*/ 0 h 40"/>
                    <a:gd name="T122" fmla="*/ 18 w 74"/>
                    <a:gd name="T123" fmla="*/ 14 h 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74" h="40">
                      <a:moveTo>
                        <a:pt x="34" y="15"/>
                      </a:moveTo>
                      <a:lnTo>
                        <a:pt x="34" y="19"/>
                      </a:lnTo>
                      <a:lnTo>
                        <a:pt x="34" y="22"/>
                      </a:lnTo>
                      <a:lnTo>
                        <a:pt x="42" y="22"/>
                      </a:lnTo>
                      <a:lnTo>
                        <a:pt x="41" y="26"/>
                      </a:lnTo>
                      <a:lnTo>
                        <a:pt x="42" y="28"/>
                      </a:lnTo>
                      <a:lnTo>
                        <a:pt x="45" y="28"/>
                      </a:lnTo>
                      <a:lnTo>
                        <a:pt x="44" y="31"/>
                      </a:lnTo>
                      <a:lnTo>
                        <a:pt x="45" y="34"/>
                      </a:lnTo>
                      <a:lnTo>
                        <a:pt x="51" y="34"/>
                      </a:lnTo>
                      <a:lnTo>
                        <a:pt x="51" y="36"/>
                      </a:lnTo>
                      <a:lnTo>
                        <a:pt x="52" y="39"/>
                      </a:lnTo>
                      <a:lnTo>
                        <a:pt x="40" y="39"/>
                      </a:lnTo>
                      <a:lnTo>
                        <a:pt x="42" y="34"/>
                      </a:lnTo>
                      <a:lnTo>
                        <a:pt x="39" y="39"/>
                      </a:lnTo>
                      <a:lnTo>
                        <a:pt x="36" y="34"/>
                      </a:lnTo>
                      <a:lnTo>
                        <a:pt x="34" y="34"/>
                      </a:lnTo>
                      <a:lnTo>
                        <a:pt x="34" y="28"/>
                      </a:lnTo>
                      <a:lnTo>
                        <a:pt x="32" y="34"/>
                      </a:lnTo>
                      <a:lnTo>
                        <a:pt x="30" y="30"/>
                      </a:lnTo>
                      <a:lnTo>
                        <a:pt x="31" y="26"/>
                      </a:lnTo>
                      <a:lnTo>
                        <a:pt x="32" y="22"/>
                      </a:lnTo>
                      <a:lnTo>
                        <a:pt x="29" y="28"/>
                      </a:lnTo>
                      <a:lnTo>
                        <a:pt x="27" y="22"/>
                      </a:lnTo>
                      <a:lnTo>
                        <a:pt x="24" y="22"/>
                      </a:lnTo>
                      <a:lnTo>
                        <a:pt x="25" y="15"/>
                      </a:lnTo>
                      <a:lnTo>
                        <a:pt x="22" y="21"/>
                      </a:lnTo>
                      <a:lnTo>
                        <a:pt x="19" y="15"/>
                      </a:lnTo>
                      <a:lnTo>
                        <a:pt x="19" y="19"/>
                      </a:lnTo>
                      <a:lnTo>
                        <a:pt x="19" y="22"/>
                      </a:lnTo>
                      <a:lnTo>
                        <a:pt x="27" y="22"/>
                      </a:lnTo>
                      <a:lnTo>
                        <a:pt x="25" y="26"/>
                      </a:lnTo>
                      <a:lnTo>
                        <a:pt x="27" y="28"/>
                      </a:lnTo>
                      <a:lnTo>
                        <a:pt x="28" y="28"/>
                      </a:lnTo>
                      <a:lnTo>
                        <a:pt x="28" y="31"/>
                      </a:lnTo>
                      <a:lnTo>
                        <a:pt x="29" y="34"/>
                      </a:lnTo>
                      <a:lnTo>
                        <a:pt x="36" y="34"/>
                      </a:lnTo>
                      <a:lnTo>
                        <a:pt x="35" y="36"/>
                      </a:lnTo>
                      <a:lnTo>
                        <a:pt x="36" y="39"/>
                      </a:lnTo>
                      <a:lnTo>
                        <a:pt x="25" y="39"/>
                      </a:lnTo>
                      <a:lnTo>
                        <a:pt x="25" y="36"/>
                      </a:lnTo>
                      <a:lnTo>
                        <a:pt x="25" y="34"/>
                      </a:lnTo>
                      <a:lnTo>
                        <a:pt x="23" y="39"/>
                      </a:lnTo>
                      <a:lnTo>
                        <a:pt x="19" y="34"/>
                      </a:lnTo>
                      <a:lnTo>
                        <a:pt x="17" y="34"/>
                      </a:lnTo>
                      <a:lnTo>
                        <a:pt x="19" y="28"/>
                      </a:lnTo>
                      <a:lnTo>
                        <a:pt x="16" y="34"/>
                      </a:lnTo>
                      <a:lnTo>
                        <a:pt x="14" y="30"/>
                      </a:lnTo>
                      <a:lnTo>
                        <a:pt x="16" y="22"/>
                      </a:lnTo>
                      <a:lnTo>
                        <a:pt x="14" y="28"/>
                      </a:lnTo>
                      <a:lnTo>
                        <a:pt x="11" y="22"/>
                      </a:lnTo>
                      <a:lnTo>
                        <a:pt x="8" y="22"/>
                      </a:lnTo>
                      <a:lnTo>
                        <a:pt x="10" y="19"/>
                      </a:lnTo>
                      <a:lnTo>
                        <a:pt x="10" y="15"/>
                      </a:lnTo>
                      <a:lnTo>
                        <a:pt x="7" y="21"/>
                      </a:lnTo>
                      <a:lnTo>
                        <a:pt x="0" y="6"/>
                      </a:lnTo>
                      <a:lnTo>
                        <a:pt x="1" y="0"/>
                      </a:lnTo>
                      <a:lnTo>
                        <a:pt x="4" y="4"/>
                      </a:lnTo>
                      <a:lnTo>
                        <a:pt x="7" y="0"/>
                      </a:lnTo>
                      <a:lnTo>
                        <a:pt x="3" y="19"/>
                      </a:lnTo>
                      <a:lnTo>
                        <a:pt x="4" y="22"/>
                      </a:lnTo>
                      <a:lnTo>
                        <a:pt x="11" y="22"/>
                      </a:lnTo>
                      <a:lnTo>
                        <a:pt x="10" y="26"/>
                      </a:lnTo>
                      <a:lnTo>
                        <a:pt x="11" y="28"/>
                      </a:lnTo>
                      <a:lnTo>
                        <a:pt x="13" y="28"/>
                      </a:lnTo>
                      <a:lnTo>
                        <a:pt x="13" y="31"/>
                      </a:lnTo>
                      <a:lnTo>
                        <a:pt x="13" y="34"/>
                      </a:lnTo>
                      <a:lnTo>
                        <a:pt x="19" y="34"/>
                      </a:lnTo>
                      <a:lnTo>
                        <a:pt x="19" y="36"/>
                      </a:lnTo>
                      <a:lnTo>
                        <a:pt x="20" y="39"/>
                      </a:lnTo>
                      <a:lnTo>
                        <a:pt x="72" y="39"/>
                      </a:lnTo>
                      <a:lnTo>
                        <a:pt x="73" y="34"/>
                      </a:lnTo>
                      <a:lnTo>
                        <a:pt x="70" y="39"/>
                      </a:lnTo>
                      <a:lnTo>
                        <a:pt x="67" y="34"/>
                      </a:lnTo>
                      <a:lnTo>
                        <a:pt x="65" y="34"/>
                      </a:lnTo>
                      <a:lnTo>
                        <a:pt x="66" y="28"/>
                      </a:lnTo>
                      <a:lnTo>
                        <a:pt x="63" y="34"/>
                      </a:lnTo>
                      <a:lnTo>
                        <a:pt x="61" y="30"/>
                      </a:lnTo>
                      <a:lnTo>
                        <a:pt x="63" y="26"/>
                      </a:lnTo>
                      <a:lnTo>
                        <a:pt x="63" y="22"/>
                      </a:lnTo>
                      <a:lnTo>
                        <a:pt x="60" y="28"/>
                      </a:lnTo>
                      <a:lnTo>
                        <a:pt x="57" y="22"/>
                      </a:lnTo>
                      <a:lnTo>
                        <a:pt x="54" y="22"/>
                      </a:lnTo>
                      <a:lnTo>
                        <a:pt x="55" y="15"/>
                      </a:lnTo>
                      <a:lnTo>
                        <a:pt x="53" y="21"/>
                      </a:lnTo>
                      <a:lnTo>
                        <a:pt x="50" y="15"/>
                      </a:lnTo>
                      <a:lnTo>
                        <a:pt x="49" y="19"/>
                      </a:lnTo>
                      <a:lnTo>
                        <a:pt x="50" y="22"/>
                      </a:lnTo>
                      <a:lnTo>
                        <a:pt x="57" y="22"/>
                      </a:lnTo>
                      <a:lnTo>
                        <a:pt x="57" y="26"/>
                      </a:lnTo>
                      <a:lnTo>
                        <a:pt x="57" y="28"/>
                      </a:lnTo>
                      <a:lnTo>
                        <a:pt x="60" y="28"/>
                      </a:lnTo>
                      <a:lnTo>
                        <a:pt x="60" y="31"/>
                      </a:lnTo>
                      <a:lnTo>
                        <a:pt x="60" y="34"/>
                      </a:lnTo>
                      <a:lnTo>
                        <a:pt x="67" y="34"/>
                      </a:lnTo>
                      <a:lnTo>
                        <a:pt x="67" y="36"/>
                      </a:lnTo>
                      <a:lnTo>
                        <a:pt x="68" y="39"/>
                      </a:lnTo>
                      <a:lnTo>
                        <a:pt x="56" y="39"/>
                      </a:lnTo>
                      <a:lnTo>
                        <a:pt x="57" y="34"/>
                      </a:lnTo>
                      <a:lnTo>
                        <a:pt x="54" y="39"/>
                      </a:lnTo>
                      <a:lnTo>
                        <a:pt x="51" y="34"/>
                      </a:lnTo>
                      <a:lnTo>
                        <a:pt x="48" y="34"/>
                      </a:lnTo>
                      <a:lnTo>
                        <a:pt x="50" y="28"/>
                      </a:lnTo>
                      <a:lnTo>
                        <a:pt x="48" y="34"/>
                      </a:lnTo>
                      <a:lnTo>
                        <a:pt x="45" y="30"/>
                      </a:lnTo>
                      <a:lnTo>
                        <a:pt x="48" y="22"/>
                      </a:lnTo>
                      <a:lnTo>
                        <a:pt x="45" y="28"/>
                      </a:lnTo>
                      <a:lnTo>
                        <a:pt x="42" y="22"/>
                      </a:lnTo>
                      <a:lnTo>
                        <a:pt x="39" y="22"/>
                      </a:lnTo>
                      <a:lnTo>
                        <a:pt x="40" y="15"/>
                      </a:lnTo>
                      <a:lnTo>
                        <a:pt x="38" y="21"/>
                      </a:lnTo>
                      <a:lnTo>
                        <a:pt x="34" y="15"/>
                      </a:lnTo>
                      <a:lnTo>
                        <a:pt x="33" y="15"/>
                      </a:lnTo>
                      <a:lnTo>
                        <a:pt x="34" y="4"/>
                      </a:lnTo>
                      <a:lnTo>
                        <a:pt x="31" y="0"/>
                      </a:lnTo>
                      <a:lnTo>
                        <a:pt x="30" y="6"/>
                      </a:lnTo>
                      <a:lnTo>
                        <a:pt x="33" y="15"/>
                      </a:lnTo>
                      <a:lnTo>
                        <a:pt x="18" y="14"/>
                      </a:lnTo>
                      <a:lnTo>
                        <a:pt x="16" y="6"/>
                      </a:lnTo>
                      <a:lnTo>
                        <a:pt x="16" y="0"/>
                      </a:lnTo>
                      <a:lnTo>
                        <a:pt x="19" y="4"/>
                      </a:lnTo>
                      <a:lnTo>
                        <a:pt x="22" y="0"/>
                      </a:lnTo>
                      <a:lnTo>
                        <a:pt x="21" y="6"/>
                      </a:lnTo>
                      <a:lnTo>
                        <a:pt x="18" y="14"/>
                      </a:lnTo>
                      <a:lnTo>
                        <a:pt x="34" y="15"/>
                      </a:lnTo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2" name="Freeform 32">
                  <a:extLst>
                    <a:ext uri="{FF2B5EF4-FFF2-40B4-BE49-F238E27FC236}">
                      <a16:creationId xmlns:a16="http://schemas.microsoft.com/office/drawing/2014/main" id="{7FB86355-9011-4AE7-BA34-8E2A222F07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0" y="2861"/>
                  <a:ext cx="90" cy="52"/>
                </a:xfrm>
                <a:custGeom>
                  <a:avLst/>
                  <a:gdLst>
                    <a:gd name="T0" fmla="*/ 80 w 90"/>
                    <a:gd name="T1" fmla="*/ 26 h 52"/>
                    <a:gd name="T2" fmla="*/ 81 w 90"/>
                    <a:gd name="T3" fmla="*/ 34 h 52"/>
                    <a:gd name="T4" fmla="*/ 82 w 90"/>
                    <a:gd name="T5" fmla="*/ 34 h 52"/>
                    <a:gd name="T6" fmla="*/ 87 w 90"/>
                    <a:gd name="T7" fmla="*/ 40 h 52"/>
                    <a:gd name="T8" fmla="*/ 89 w 90"/>
                    <a:gd name="T9" fmla="*/ 37 h 52"/>
                    <a:gd name="T10" fmla="*/ 72 w 90"/>
                    <a:gd name="T11" fmla="*/ 40 h 52"/>
                    <a:gd name="T12" fmla="*/ 70 w 90"/>
                    <a:gd name="T13" fmla="*/ 40 h 52"/>
                    <a:gd name="T14" fmla="*/ 65 w 90"/>
                    <a:gd name="T15" fmla="*/ 34 h 52"/>
                    <a:gd name="T16" fmla="*/ 65 w 90"/>
                    <a:gd name="T17" fmla="*/ 34 h 52"/>
                    <a:gd name="T18" fmla="*/ 65 w 90"/>
                    <a:gd name="T19" fmla="*/ 22 h 52"/>
                    <a:gd name="T20" fmla="*/ 59 w 90"/>
                    <a:gd name="T21" fmla="*/ 22 h 52"/>
                    <a:gd name="T22" fmla="*/ 59 w 90"/>
                    <a:gd name="T23" fmla="*/ 15 h 52"/>
                    <a:gd name="T24" fmla="*/ 53 w 90"/>
                    <a:gd name="T25" fmla="*/ 15 h 52"/>
                    <a:gd name="T26" fmla="*/ 54 w 90"/>
                    <a:gd name="T27" fmla="*/ 4 h 52"/>
                    <a:gd name="T28" fmla="*/ 52 w 90"/>
                    <a:gd name="T29" fmla="*/ 19 h 52"/>
                    <a:gd name="T30" fmla="*/ 59 w 90"/>
                    <a:gd name="T31" fmla="*/ 22 h 52"/>
                    <a:gd name="T32" fmla="*/ 59 w 90"/>
                    <a:gd name="T33" fmla="*/ 28 h 52"/>
                    <a:gd name="T34" fmla="*/ 61 w 90"/>
                    <a:gd name="T35" fmla="*/ 32 h 52"/>
                    <a:gd name="T36" fmla="*/ 67 w 90"/>
                    <a:gd name="T37" fmla="*/ 34 h 52"/>
                    <a:gd name="T38" fmla="*/ 67 w 90"/>
                    <a:gd name="T39" fmla="*/ 40 h 52"/>
                    <a:gd name="T40" fmla="*/ 58 w 90"/>
                    <a:gd name="T41" fmla="*/ 34 h 52"/>
                    <a:gd name="T42" fmla="*/ 52 w 90"/>
                    <a:gd name="T43" fmla="*/ 34 h 52"/>
                    <a:gd name="T44" fmla="*/ 52 w 90"/>
                    <a:gd name="T45" fmla="*/ 28 h 52"/>
                    <a:gd name="T46" fmla="*/ 47 w 90"/>
                    <a:gd name="T47" fmla="*/ 32 h 52"/>
                    <a:gd name="T48" fmla="*/ 47 w 90"/>
                    <a:gd name="T49" fmla="*/ 28 h 52"/>
                    <a:gd name="T50" fmla="*/ 42 w 90"/>
                    <a:gd name="T51" fmla="*/ 22 h 52"/>
                    <a:gd name="T52" fmla="*/ 42 w 90"/>
                    <a:gd name="T53" fmla="*/ 21 h 52"/>
                    <a:gd name="T54" fmla="*/ 37 w 90"/>
                    <a:gd name="T55" fmla="*/ 20 h 52"/>
                    <a:gd name="T56" fmla="*/ 26 w 90"/>
                    <a:gd name="T57" fmla="*/ 22 h 52"/>
                    <a:gd name="T58" fmla="*/ 22 w 90"/>
                    <a:gd name="T59" fmla="*/ 14 h 52"/>
                    <a:gd name="T60" fmla="*/ 25 w 90"/>
                    <a:gd name="T61" fmla="*/ 6 h 52"/>
                    <a:gd name="T62" fmla="*/ 0 w 90"/>
                    <a:gd name="T63" fmla="*/ 51 h 52"/>
                    <a:gd name="T64" fmla="*/ 21 w 90"/>
                    <a:gd name="T65" fmla="*/ 42 h 52"/>
                    <a:gd name="T66" fmla="*/ 4 w 90"/>
                    <a:gd name="T67" fmla="*/ 40 h 52"/>
                    <a:gd name="T68" fmla="*/ 26 w 90"/>
                    <a:gd name="T69" fmla="*/ 45 h 52"/>
                    <a:gd name="T70" fmla="*/ 40 w 90"/>
                    <a:gd name="T71" fmla="*/ 51 h 52"/>
                    <a:gd name="T72" fmla="*/ 61 w 90"/>
                    <a:gd name="T73" fmla="*/ 42 h 52"/>
                    <a:gd name="T74" fmla="*/ 42 w 90"/>
                    <a:gd name="T75" fmla="*/ 45 h 52"/>
                    <a:gd name="T76" fmla="*/ 35 w 90"/>
                    <a:gd name="T77" fmla="*/ 37 h 52"/>
                    <a:gd name="T78" fmla="*/ 6 w 90"/>
                    <a:gd name="T79" fmla="*/ 34 h 52"/>
                    <a:gd name="T80" fmla="*/ 25 w 90"/>
                    <a:gd name="T81" fmla="*/ 32 h 52"/>
                    <a:gd name="T82" fmla="*/ 8 w 90"/>
                    <a:gd name="T83" fmla="*/ 28 h 52"/>
                    <a:gd name="T84" fmla="*/ 31 w 90"/>
                    <a:gd name="T85" fmla="*/ 34 h 52"/>
                    <a:gd name="T86" fmla="*/ 9 w 90"/>
                    <a:gd name="T87" fmla="*/ 26 h 52"/>
                    <a:gd name="T88" fmla="*/ 22 w 90"/>
                    <a:gd name="T89" fmla="*/ 14 h 52"/>
                    <a:gd name="T90" fmla="*/ 22 w 90"/>
                    <a:gd name="T91" fmla="*/ 22 h 52"/>
                    <a:gd name="T92" fmla="*/ 43 w 90"/>
                    <a:gd name="T93" fmla="*/ 26 h 52"/>
                    <a:gd name="T94" fmla="*/ 46 w 90"/>
                    <a:gd name="T95" fmla="*/ 28 h 52"/>
                    <a:gd name="T96" fmla="*/ 46 w 90"/>
                    <a:gd name="T97" fmla="*/ 34 h 52"/>
                    <a:gd name="T98" fmla="*/ 51 w 90"/>
                    <a:gd name="T99" fmla="*/ 37 h 52"/>
                    <a:gd name="T100" fmla="*/ 84 w 90"/>
                    <a:gd name="T101" fmla="*/ 40 h 52"/>
                    <a:gd name="T102" fmla="*/ 84 w 90"/>
                    <a:gd name="T103" fmla="*/ 34 h 52"/>
                    <a:gd name="T104" fmla="*/ 76 w 90"/>
                    <a:gd name="T105" fmla="*/ 32 h 52"/>
                    <a:gd name="T106" fmla="*/ 75 w 90"/>
                    <a:gd name="T107" fmla="*/ 28 h 52"/>
                    <a:gd name="T108" fmla="*/ 75 w 90"/>
                    <a:gd name="T109" fmla="*/ 22 h 52"/>
                    <a:gd name="T110" fmla="*/ 67 w 90"/>
                    <a:gd name="T111" fmla="*/ 20 h 52"/>
                    <a:gd name="T112" fmla="*/ 69 w 90"/>
                    <a:gd name="T113" fmla="*/ 4 h 52"/>
                    <a:gd name="T114" fmla="*/ 64 w 90"/>
                    <a:gd name="T115" fmla="*/ 6 h 52"/>
                    <a:gd name="T116" fmla="*/ 75 w 90"/>
                    <a:gd name="T117" fmla="*/ 15 h 52"/>
                    <a:gd name="T118" fmla="*/ 75 w 90"/>
                    <a:gd name="T119" fmla="*/ 22 h 52"/>
                    <a:gd name="T120" fmla="*/ 81 w 90"/>
                    <a:gd name="T121" fmla="*/ 2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</a:cxnLst>
                  <a:rect l="0" t="0" r="r" b="b"/>
                  <a:pathLst>
                    <a:path w="90" h="52">
                      <a:moveTo>
                        <a:pt x="81" y="22"/>
                      </a:moveTo>
                      <a:lnTo>
                        <a:pt x="80" y="26"/>
                      </a:lnTo>
                      <a:lnTo>
                        <a:pt x="79" y="31"/>
                      </a:lnTo>
                      <a:lnTo>
                        <a:pt x="81" y="34"/>
                      </a:lnTo>
                      <a:lnTo>
                        <a:pt x="82" y="28"/>
                      </a:lnTo>
                      <a:lnTo>
                        <a:pt x="82" y="34"/>
                      </a:lnTo>
                      <a:lnTo>
                        <a:pt x="84" y="34"/>
                      </a:lnTo>
                      <a:lnTo>
                        <a:pt x="87" y="40"/>
                      </a:lnTo>
                      <a:lnTo>
                        <a:pt x="89" y="34"/>
                      </a:lnTo>
                      <a:lnTo>
                        <a:pt x="89" y="37"/>
                      </a:lnTo>
                      <a:lnTo>
                        <a:pt x="88" y="40"/>
                      </a:lnTo>
                      <a:lnTo>
                        <a:pt x="72" y="40"/>
                      </a:lnTo>
                      <a:lnTo>
                        <a:pt x="73" y="34"/>
                      </a:lnTo>
                      <a:lnTo>
                        <a:pt x="70" y="40"/>
                      </a:lnTo>
                      <a:lnTo>
                        <a:pt x="67" y="34"/>
                      </a:lnTo>
                      <a:lnTo>
                        <a:pt x="65" y="34"/>
                      </a:lnTo>
                      <a:lnTo>
                        <a:pt x="67" y="28"/>
                      </a:lnTo>
                      <a:lnTo>
                        <a:pt x="65" y="34"/>
                      </a:lnTo>
                      <a:lnTo>
                        <a:pt x="63" y="32"/>
                      </a:lnTo>
                      <a:lnTo>
                        <a:pt x="65" y="22"/>
                      </a:lnTo>
                      <a:lnTo>
                        <a:pt x="62" y="28"/>
                      </a:lnTo>
                      <a:lnTo>
                        <a:pt x="59" y="22"/>
                      </a:lnTo>
                      <a:lnTo>
                        <a:pt x="57" y="22"/>
                      </a:lnTo>
                      <a:lnTo>
                        <a:pt x="59" y="15"/>
                      </a:lnTo>
                      <a:lnTo>
                        <a:pt x="57" y="21"/>
                      </a:lnTo>
                      <a:lnTo>
                        <a:pt x="53" y="15"/>
                      </a:lnTo>
                      <a:lnTo>
                        <a:pt x="52" y="15"/>
                      </a:lnTo>
                      <a:lnTo>
                        <a:pt x="54" y="4"/>
                      </a:lnTo>
                      <a:lnTo>
                        <a:pt x="57" y="0"/>
                      </a:lnTo>
                      <a:lnTo>
                        <a:pt x="52" y="19"/>
                      </a:lnTo>
                      <a:lnTo>
                        <a:pt x="53" y="22"/>
                      </a:lnTo>
                      <a:lnTo>
                        <a:pt x="59" y="22"/>
                      </a:lnTo>
                      <a:lnTo>
                        <a:pt x="59" y="26"/>
                      </a:lnTo>
                      <a:lnTo>
                        <a:pt x="59" y="28"/>
                      </a:lnTo>
                      <a:lnTo>
                        <a:pt x="61" y="28"/>
                      </a:lnTo>
                      <a:lnTo>
                        <a:pt x="61" y="32"/>
                      </a:lnTo>
                      <a:lnTo>
                        <a:pt x="61" y="34"/>
                      </a:lnTo>
                      <a:lnTo>
                        <a:pt x="67" y="34"/>
                      </a:lnTo>
                      <a:lnTo>
                        <a:pt x="67" y="37"/>
                      </a:lnTo>
                      <a:lnTo>
                        <a:pt x="67" y="40"/>
                      </a:lnTo>
                      <a:lnTo>
                        <a:pt x="56" y="40"/>
                      </a:lnTo>
                      <a:lnTo>
                        <a:pt x="58" y="34"/>
                      </a:lnTo>
                      <a:lnTo>
                        <a:pt x="55" y="40"/>
                      </a:lnTo>
                      <a:lnTo>
                        <a:pt x="52" y="34"/>
                      </a:lnTo>
                      <a:lnTo>
                        <a:pt x="50" y="34"/>
                      </a:lnTo>
                      <a:lnTo>
                        <a:pt x="52" y="28"/>
                      </a:lnTo>
                      <a:lnTo>
                        <a:pt x="49" y="34"/>
                      </a:lnTo>
                      <a:lnTo>
                        <a:pt x="47" y="32"/>
                      </a:lnTo>
                      <a:lnTo>
                        <a:pt x="50" y="22"/>
                      </a:lnTo>
                      <a:lnTo>
                        <a:pt x="47" y="28"/>
                      </a:lnTo>
                      <a:lnTo>
                        <a:pt x="44" y="22"/>
                      </a:lnTo>
                      <a:lnTo>
                        <a:pt x="42" y="22"/>
                      </a:lnTo>
                      <a:lnTo>
                        <a:pt x="44" y="15"/>
                      </a:lnTo>
                      <a:lnTo>
                        <a:pt x="42" y="21"/>
                      </a:lnTo>
                      <a:lnTo>
                        <a:pt x="38" y="15"/>
                      </a:lnTo>
                      <a:lnTo>
                        <a:pt x="37" y="20"/>
                      </a:lnTo>
                      <a:lnTo>
                        <a:pt x="37" y="22"/>
                      </a:lnTo>
                      <a:lnTo>
                        <a:pt x="26" y="22"/>
                      </a:lnTo>
                      <a:lnTo>
                        <a:pt x="27" y="21"/>
                      </a:lnTo>
                      <a:lnTo>
                        <a:pt x="22" y="14"/>
                      </a:lnTo>
                      <a:lnTo>
                        <a:pt x="29" y="14"/>
                      </a:lnTo>
                      <a:lnTo>
                        <a:pt x="25" y="6"/>
                      </a:lnTo>
                      <a:lnTo>
                        <a:pt x="16" y="6"/>
                      </a:lnTo>
                      <a:lnTo>
                        <a:pt x="0" y="51"/>
                      </a:lnTo>
                      <a:lnTo>
                        <a:pt x="24" y="51"/>
                      </a:lnTo>
                      <a:lnTo>
                        <a:pt x="21" y="42"/>
                      </a:lnTo>
                      <a:lnTo>
                        <a:pt x="3" y="42"/>
                      </a:lnTo>
                      <a:lnTo>
                        <a:pt x="4" y="40"/>
                      </a:lnTo>
                      <a:lnTo>
                        <a:pt x="22" y="40"/>
                      </a:lnTo>
                      <a:lnTo>
                        <a:pt x="26" y="45"/>
                      </a:lnTo>
                      <a:lnTo>
                        <a:pt x="42" y="45"/>
                      </a:lnTo>
                      <a:lnTo>
                        <a:pt x="40" y="51"/>
                      </a:lnTo>
                      <a:lnTo>
                        <a:pt x="64" y="51"/>
                      </a:lnTo>
                      <a:lnTo>
                        <a:pt x="61" y="42"/>
                      </a:lnTo>
                      <a:lnTo>
                        <a:pt x="43" y="42"/>
                      </a:lnTo>
                      <a:lnTo>
                        <a:pt x="42" y="45"/>
                      </a:lnTo>
                      <a:lnTo>
                        <a:pt x="38" y="45"/>
                      </a:lnTo>
                      <a:lnTo>
                        <a:pt x="35" y="37"/>
                      </a:lnTo>
                      <a:lnTo>
                        <a:pt x="5" y="37"/>
                      </a:lnTo>
                      <a:lnTo>
                        <a:pt x="6" y="34"/>
                      </a:lnTo>
                      <a:lnTo>
                        <a:pt x="26" y="34"/>
                      </a:lnTo>
                      <a:lnTo>
                        <a:pt x="25" y="32"/>
                      </a:lnTo>
                      <a:lnTo>
                        <a:pt x="7" y="32"/>
                      </a:lnTo>
                      <a:lnTo>
                        <a:pt x="8" y="28"/>
                      </a:lnTo>
                      <a:lnTo>
                        <a:pt x="26" y="28"/>
                      </a:lnTo>
                      <a:lnTo>
                        <a:pt x="31" y="34"/>
                      </a:lnTo>
                      <a:lnTo>
                        <a:pt x="28" y="26"/>
                      </a:lnTo>
                      <a:lnTo>
                        <a:pt x="9" y="26"/>
                      </a:lnTo>
                      <a:lnTo>
                        <a:pt x="13" y="14"/>
                      </a:lnTo>
                      <a:lnTo>
                        <a:pt x="22" y="14"/>
                      </a:lnTo>
                      <a:lnTo>
                        <a:pt x="22" y="19"/>
                      </a:lnTo>
                      <a:lnTo>
                        <a:pt x="22" y="22"/>
                      </a:lnTo>
                      <a:lnTo>
                        <a:pt x="44" y="22"/>
                      </a:lnTo>
                      <a:lnTo>
                        <a:pt x="43" y="26"/>
                      </a:lnTo>
                      <a:lnTo>
                        <a:pt x="44" y="28"/>
                      </a:lnTo>
                      <a:lnTo>
                        <a:pt x="46" y="28"/>
                      </a:lnTo>
                      <a:lnTo>
                        <a:pt x="45" y="32"/>
                      </a:lnTo>
                      <a:lnTo>
                        <a:pt x="46" y="34"/>
                      </a:lnTo>
                      <a:lnTo>
                        <a:pt x="52" y="34"/>
                      </a:lnTo>
                      <a:lnTo>
                        <a:pt x="51" y="37"/>
                      </a:lnTo>
                      <a:lnTo>
                        <a:pt x="52" y="40"/>
                      </a:lnTo>
                      <a:lnTo>
                        <a:pt x="84" y="40"/>
                      </a:lnTo>
                      <a:lnTo>
                        <a:pt x="83" y="37"/>
                      </a:lnTo>
                      <a:lnTo>
                        <a:pt x="84" y="34"/>
                      </a:lnTo>
                      <a:lnTo>
                        <a:pt x="77" y="34"/>
                      </a:lnTo>
                      <a:lnTo>
                        <a:pt x="76" y="32"/>
                      </a:lnTo>
                      <a:lnTo>
                        <a:pt x="77" y="28"/>
                      </a:lnTo>
                      <a:lnTo>
                        <a:pt x="75" y="28"/>
                      </a:lnTo>
                      <a:lnTo>
                        <a:pt x="74" y="26"/>
                      </a:lnTo>
                      <a:lnTo>
                        <a:pt x="75" y="22"/>
                      </a:lnTo>
                      <a:lnTo>
                        <a:pt x="68" y="22"/>
                      </a:lnTo>
                      <a:lnTo>
                        <a:pt x="67" y="20"/>
                      </a:lnTo>
                      <a:lnTo>
                        <a:pt x="72" y="0"/>
                      </a:lnTo>
                      <a:lnTo>
                        <a:pt x="69" y="4"/>
                      </a:lnTo>
                      <a:lnTo>
                        <a:pt x="66" y="0"/>
                      </a:lnTo>
                      <a:lnTo>
                        <a:pt x="64" y="6"/>
                      </a:lnTo>
                      <a:lnTo>
                        <a:pt x="72" y="21"/>
                      </a:lnTo>
                      <a:lnTo>
                        <a:pt x="75" y="15"/>
                      </a:lnTo>
                      <a:lnTo>
                        <a:pt x="73" y="22"/>
                      </a:lnTo>
                      <a:lnTo>
                        <a:pt x="75" y="22"/>
                      </a:lnTo>
                      <a:lnTo>
                        <a:pt x="78" y="28"/>
                      </a:lnTo>
                      <a:lnTo>
                        <a:pt x="81" y="22"/>
                      </a:lnTo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3" name="Freeform 33">
                  <a:extLst>
                    <a:ext uri="{FF2B5EF4-FFF2-40B4-BE49-F238E27FC236}">
                      <a16:creationId xmlns:a16="http://schemas.microsoft.com/office/drawing/2014/main" id="{FF3E9D3C-12BD-4D90-B977-E8AD1B4FD9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51" y="2861"/>
                  <a:ext cx="125" cy="52"/>
                </a:xfrm>
                <a:custGeom>
                  <a:avLst/>
                  <a:gdLst>
                    <a:gd name="T0" fmla="*/ 68 w 125"/>
                    <a:gd name="T1" fmla="*/ 22 h 52"/>
                    <a:gd name="T2" fmla="*/ 66 w 125"/>
                    <a:gd name="T3" fmla="*/ 19 h 52"/>
                    <a:gd name="T4" fmla="*/ 124 w 125"/>
                    <a:gd name="T5" fmla="*/ 15 h 52"/>
                    <a:gd name="T6" fmla="*/ 120 w 125"/>
                    <a:gd name="T7" fmla="*/ 0 h 52"/>
                    <a:gd name="T8" fmla="*/ 124 w 125"/>
                    <a:gd name="T9" fmla="*/ 15 h 52"/>
                    <a:gd name="T10" fmla="*/ 111 w 125"/>
                    <a:gd name="T11" fmla="*/ 6 h 52"/>
                    <a:gd name="T12" fmla="*/ 108 w 125"/>
                    <a:gd name="T13" fmla="*/ 4 h 52"/>
                    <a:gd name="T14" fmla="*/ 106 w 125"/>
                    <a:gd name="T15" fmla="*/ 6 h 52"/>
                    <a:gd name="T16" fmla="*/ 94 w 125"/>
                    <a:gd name="T17" fmla="*/ 15 h 52"/>
                    <a:gd name="T18" fmla="*/ 96 w 125"/>
                    <a:gd name="T19" fmla="*/ 0 h 52"/>
                    <a:gd name="T20" fmla="*/ 91 w 125"/>
                    <a:gd name="T21" fmla="*/ 0 h 52"/>
                    <a:gd name="T22" fmla="*/ 94 w 125"/>
                    <a:gd name="T23" fmla="*/ 15 h 52"/>
                    <a:gd name="T24" fmla="*/ 81 w 125"/>
                    <a:gd name="T25" fmla="*/ 6 h 52"/>
                    <a:gd name="T26" fmla="*/ 78 w 125"/>
                    <a:gd name="T27" fmla="*/ 4 h 52"/>
                    <a:gd name="T28" fmla="*/ 75 w 125"/>
                    <a:gd name="T29" fmla="*/ 6 h 52"/>
                    <a:gd name="T30" fmla="*/ 63 w 125"/>
                    <a:gd name="T31" fmla="*/ 15 h 52"/>
                    <a:gd name="T32" fmla="*/ 66 w 125"/>
                    <a:gd name="T33" fmla="*/ 0 h 52"/>
                    <a:gd name="T34" fmla="*/ 63 w 125"/>
                    <a:gd name="T35" fmla="*/ 15 h 52"/>
                    <a:gd name="T36" fmla="*/ 63 w 125"/>
                    <a:gd name="T37" fmla="*/ 21 h 52"/>
                    <a:gd name="T38" fmla="*/ 57 w 125"/>
                    <a:gd name="T39" fmla="*/ 6 h 52"/>
                    <a:gd name="T40" fmla="*/ 46 w 125"/>
                    <a:gd name="T41" fmla="*/ 15 h 52"/>
                    <a:gd name="T42" fmla="*/ 33 w 125"/>
                    <a:gd name="T43" fmla="*/ 6 h 52"/>
                    <a:gd name="T44" fmla="*/ 27 w 125"/>
                    <a:gd name="T45" fmla="*/ 6 h 52"/>
                    <a:gd name="T46" fmla="*/ 15 w 125"/>
                    <a:gd name="T47" fmla="*/ 15 h 52"/>
                    <a:gd name="T48" fmla="*/ 3 w 125"/>
                    <a:gd name="T49" fmla="*/ 6 h 52"/>
                    <a:gd name="T50" fmla="*/ 60 w 125"/>
                    <a:gd name="T51" fmla="*/ 15 h 52"/>
                    <a:gd name="T52" fmla="*/ 61 w 125"/>
                    <a:gd name="T53" fmla="*/ 22 h 52"/>
                    <a:gd name="T54" fmla="*/ 59 w 125"/>
                    <a:gd name="T55" fmla="*/ 26 h 52"/>
                    <a:gd name="T56" fmla="*/ 59 w 125"/>
                    <a:gd name="T57" fmla="*/ 34 h 52"/>
                    <a:gd name="T58" fmla="*/ 62 w 125"/>
                    <a:gd name="T59" fmla="*/ 32 h 52"/>
                    <a:gd name="T60" fmla="*/ 64 w 125"/>
                    <a:gd name="T61" fmla="*/ 34 h 52"/>
                    <a:gd name="T62" fmla="*/ 70 w 125"/>
                    <a:gd name="T63" fmla="*/ 34 h 52"/>
                    <a:gd name="T64" fmla="*/ 69 w 125"/>
                    <a:gd name="T65" fmla="*/ 40 h 52"/>
                    <a:gd name="T66" fmla="*/ 63 w 125"/>
                    <a:gd name="T67" fmla="*/ 45 h 52"/>
                    <a:gd name="T68" fmla="*/ 88 w 125"/>
                    <a:gd name="T69" fmla="*/ 51 h 52"/>
                    <a:gd name="T70" fmla="*/ 66 w 125"/>
                    <a:gd name="T71" fmla="*/ 42 h 52"/>
                    <a:gd name="T72" fmla="*/ 60 w 125"/>
                    <a:gd name="T73" fmla="*/ 42 h 52"/>
                    <a:gd name="T74" fmla="*/ 49 w 125"/>
                    <a:gd name="T75" fmla="*/ 40 h 52"/>
                    <a:gd name="T76" fmla="*/ 48 w 125"/>
                    <a:gd name="T77" fmla="*/ 34 h 52"/>
                    <a:gd name="T78" fmla="*/ 40 w 125"/>
                    <a:gd name="T79" fmla="*/ 32 h 52"/>
                    <a:gd name="T80" fmla="*/ 37 w 125"/>
                    <a:gd name="T81" fmla="*/ 28 h 52"/>
                    <a:gd name="T82" fmla="*/ 37 w 125"/>
                    <a:gd name="T83" fmla="*/ 22 h 52"/>
                    <a:gd name="T84" fmla="*/ 29 w 125"/>
                    <a:gd name="T85" fmla="*/ 19 h 52"/>
                    <a:gd name="T86" fmla="*/ 33 w 125"/>
                    <a:gd name="T87" fmla="*/ 21 h 52"/>
                    <a:gd name="T88" fmla="*/ 35 w 125"/>
                    <a:gd name="T89" fmla="*/ 22 h 52"/>
                    <a:gd name="T90" fmla="*/ 40 w 125"/>
                    <a:gd name="T91" fmla="*/ 28 h 52"/>
                    <a:gd name="T92" fmla="*/ 43 w 125"/>
                    <a:gd name="T93" fmla="*/ 26 h 52"/>
                    <a:gd name="T94" fmla="*/ 43 w 125"/>
                    <a:gd name="T95" fmla="*/ 34 h 52"/>
                    <a:gd name="T96" fmla="*/ 46 w 125"/>
                    <a:gd name="T97" fmla="*/ 34 h 52"/>
                    <a:gd name="T98" fmla="*/ 51 w 125"/>
                    <a:gd name="T99" fmla="*/ 40 h 52"/>
                    <a:gd name="T100" fmla="*/ 53 w 125"/>
                    <a:gd name="T101" fmla="*/ 40 h 52"/>
                    <a:gd name="T102" fmla="*/ 63 w 125"/>
                    <a:gd name="T103" fmla="*/ 45 h 52"/>
                    <a:gd name="T104" fmla="*/ 64 w 125"/>
                    <a:gd name="T105" fmla="*/ 37 h 52"/>
                    <a:gd name="T106" fmla="*/ 57 w 125"/>
                    <a:gd name="T107" fmla="*/ 34 h 52"/>
                    <a:gd name="T108" fmla="*/ 49 w 125"/>
                    <a:gd name="T109" fmla="*/ 22 h 52"/>
                    <a:gd name="T110" fmla="*/ 50 w 125"/>
                    <a:gd name="T111" fmla="*/ 15 h 52"/>
                    <a:gd name="T112" fmla="*/ 45 w 125"/>
                    <a:gd name="T113" fmla="*/ 15 h 52"/>
                    <a:gd name="T114" fmla="*/ 46 w 125"/>
                    <a:gd name="T115" fmla="*/ 22 h 52"/>
                    <a:gd name="T116" fmla="*/ 52 w 125"/>
                    <a:gd name="T117" fmla="*/ 26 h 52"/>
                    <a:gd name="T118" fmla="*/ 55 w 125"/>
                    <a:gd name="T119" fmla="*/ 28 h 52"/>
                    <a:gd name="T120" fmla="*/ 68 w 125"/>
                    <a:gd name="T121" fmla="*/ 22 h 52"/>
                    <a:gd name="T122" fmla="*/ 69 w 125"/>
                    <a:gd name="T123" fmla="*/ 28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25" h="52">
                      <a:moveTo>
                        <a:pt x="71" y="28"/>
                      </a:moveTo>
                      <a:lnTo>
                        <a:pt x="68" y="22"/>
                      </a:lnTo>
                      <a:lnTo>
                        <a:pt x="65" y="22"/>
                      </a:lnTo>
                      <a:lnTo>
                        <a:pt x="66" y="19"/>
                      </a:lnTo>
                      <a:lnTo>
                        <a:pt x="66" y="15"/>
                      </a:lnTo>
                      <a:lnTo>
                        <a:pt x="124" y="15"/>
                      </a:lnTo>
                      <a:lnTo>
                        <a:pt x="123" y="4"/>
                      </a:lnTo>
                      <a:lnTo>
                        <a:pt x="120" y="0"/>
                      </a:lnTo>
                      <a:lnTo>
                        <a:pt x="121" y="6"/>
                      </a:lnTo>
                      <a:lnTo>
                        <a:pt x="124" y="15"/>
                      </a:lnTo>
                      <a:lnTo>
                        <a:pt x="109" y="15"/>
                      </a:lnTo>
                      <a:lnTo>
                        <a:pt x="111" y="6"/>
                      </a:lnTo>
                      <a:lnTo>
                        <a:pt x="111" y="0"/>
                      </a:lnTo>
                      <a:lnTo>
                        <a:pt x="108" y="4"/>
                      </a:lnTo>
                      <a:lnTo>
                        <a:pt x="105" y="0"/>
                      </a:lnTo>
                      <a:lnTo>
                        <a:pt x="106" y="6"/>
                      </a:lnTo>
                      <a:lnTo>
                        <a:pt x="109" y="15"/>
                      </a:lnTo>
                      <a:lnTo>
                        <a:pt x="94" y="15"/>
                      </a:lnTo>
                      <a:lnTo>
                        <a:pt x="97" y="6"/>
                      </a:lnTo>
                      <a:lnTo>
                        <a:pt x="96" y="0"/>
                      </a:lnTo>
                      <a:lnTo>
                        <a:pt x="93" y="4"/>
                      </a:lnTo>
                      <a:lnTo>
                        <a:pt x="91" y="0"/>
                      </a:lnTo>
                      <a:lnTo>
                        <a:pt x="91" y="6"/>
                      </a:lnTo>
                      <a:lnTo>
                        <a:pt x="94" y="15"/>
                      </a:lnTo>
                      <a:lnTo>
                        <a:pt x="78" y="15"/>
                      </a:lnTo>
                      <a:lnTo>
                        <a:pt x="81" y="6"/>
                      </a:lnTo>
                      <a:lnTo>
                        <a:pt x="81" y="0"/>
                      </a:lnTo>
                      <a:lnTo>
                        <a:pt x="78" y="4"/>
                      </a:lnTo>
                      <a:lnTo>
                        <a:pt x="75" y="0"/>
                      </a:lnTo>
                      <a:lnTo>
                        <a:pt x="75" y="6"/>
                      </a:lnTo>
                      <a:lnTo>
                        <a:pt x="78" y="15"/>
                      </a:lnTo>
                      <a:lnTo>
                        <a:pt x="63" y="15"/>
                      </a:lnTo>
                      <a:lnTo>
                        <a:pt x="66" y="6"/>
                      </a:lnTo>
                      <a:lnTo>
                        <a:pt x="66" y="0"/>
                      </a:lnTo>
                      <a:lnTo>
                        <a:pt x="63" y="4"/>
                      </a:lnTo>
                      <a:lnTo>
                        <a:pt x="63" y="15"/>
                      </a:lnTo>
                      <a:lnTo>
                        <a:pt x="66" y="15"/>
                      </a:lnTo>
                      <a:lnTo>
                        <a:pt x="63" y="21"/>
                      </a:lnTo>
                      <a:lnTo>
                        <a:pt x="60" y="15"/>
                      </a:lnTo>
                      <a:lnTo>
                        <a:pt x="57" y="6"/>
                      </a:lnTo>
                      <a:lnTo>
                        <a:pt x="49" y="6"/>
                      </a:lnTo>
                      <a:lnTo>
                        <a:pt x="46" y="15"/>
                      </a:lnTo>
                      <a:lnTo>
                        <a:pt x="42" y="6"/>
                      </a:lnTo>
                      <a:lnTo>
                        <a:pt x="33" y="6"/>
                      </a:lnTo>
                      <a:lnTo>
                        <a:pt x="30" y="15"/>
                      </a:lnTo>
                      <a:lnTo>
                        <a:pt x="27" y="6"/>
                      </a:lnTo>
                      <a:lnTo>
                        <a:pt x="18" y="6"/>
                      </a:lnTo>
                      <a:lnTo>
                        <a:pt x="15" y="15"/>
                      </a:lnTo>
                      <a:lnTo>
                        <a:pt x="12" y="6"/>
                      </a:lnTo>
                      <a:lnTo>
                        <a:pt x="3" y="6"/>
                      </a:lnTo>
                      <a:lnTo>
                        <a:pt x="0" y="15"/>
                      </a:lnTo>
                      <a:lnTo>
                        <a:pt x="60" y="15"/>
                      </a:lnTo>
                      <a:lnTo>
                        <a:pt x="60" y="19"/>
                      </a:lnTo>
                      <a:lnTo>
                        <a:pt x="61" y="22"/>
                      </a:lnTo>
                      <a:lnTo>
                        <a:pt x="59" y="22"/>
                      </a:lnTo>
                      <a:lnTo>
                        <a:pt x="59" y="26"/>
                      </a:lnTo>
                      <a:lnTo>
                        <a:pt x="56" y="30"/>
                      </a:lnTo>
                      <a:lnTo>
                        <a:pt x="59" y="34"/>
                      </a:lnTo>
                      <a:lnTo>
                        <a:pt x="62" y="28"/>
                      </a:lnTo>
                      <a:lnTo>
                        <a:pt x="62" y="32"/>
                      </a:lnTo>
                      <a:lnTo>
                        <a:pt x="61" y="34"/>
                      </a:lnTo>
                      <a:lnTo>
                        <a:pt x="64" y="34"/>
                      </a:lnTo>
                      <a:lnTo>
                        <a:pt x="67" y="40"/>
                      </a:lnTo>
                      <a:lnTo>
                        <a:pt x="70" y="34"/>
                      </a:lnTo>
                      <a:lnTo>
                        <a:pt x="70" y="37"/>
                      </a:lnTo>
                      <a:lnTo>
                        <a:pt x="69" y="40"/>
                      </a:lnTo>
                      <a:lnTo>
                        <a:pt x="66" y="40"/>
                      </a:lnTo>
                      <a:lnTo>
                        <a:pt x="63" y="45"/>
                      </a:lnTo>
                      <a:lnTo>
                        <a:pt x="63" y="51"/>
                      </a:lnTo>
                      <a:lnTo>
                        <a:pt x="88" y="51"/>
                      </a:lnTo>
                      <a:lnTo>
                        <a:pt x="85" y="42"/>
                      </a:lnTo>
                      <a:lnTo>
                        <a:pt x="66" y="42"/>
                      </a:lnTo>
                      <a:lnTo>
                        <a:pt x="63" y="51"/>
                      </a:lnTo>
                      <a:lnTo>
                        <a:pt x="60" y="42"/>
                      </a:lnTo>
                      <a:lnTo>
                        <a:pt x="60" y="40"/>
                      </a:lnTo>
                      <a:lnTo>
                        <a:pt x="49" y="40"/>
                      </a:lnTo>
                      <a:lnTo>
                        <a:pt x="48" y="37"/>
                      </a:lnTo>
                      <a:lnTo>
                        <a:pt x="48" y="34"/>
                      </a:lnTo>
                      <a:lnTo>
                        <a:pt x="41" y="34"/>
                      </a:lnTo>
                      <a:lnTo>
                        <a:pt x="40" y="32"/>
                      </a:lnTo>
                      <a:lnTo>
                        <a:pt x="40" y="28"/>
                      </a:lnTo>
                      <a:lnTo>
                        <a:pt x="37" y="28"/>
                      </a:lnTo>
                      <a:lnTo>
                        <a:pt x="37" y="26"/>
                      </a:lnTo>
                      <a:lnTo>
                        <a:pt x="37" y="22"/>
                      </a:lnTo>
                      <a:lnTo>
                        <a:pt x="30" y="22"/>
                      </a:lnTo>
                      <a:lnTo>
                        <a:pt x="29" y="19"/>
                      </a:lnTo>
                      <a:lnTo>
                        <a:pt x="30" y="15"/>
                      </a:lnTo>
                      <a:lnTo>
                        <a:pt x="33" y="21"/>
                      </a:lnTo>
                      <a:lnTo>
                        <a:pt x="35" y="15"/>
                      </a:lnTo>
                      <a:lnTo>
                        <a:pt x="35" y="22"/>
                      </a:lnTo>
                      <a:lnTo>
                        <a:pt x="37" y="22"/>
                      </a:lnTo>
                      <a:lnTo>
                        <a:pt x="40" y="28"/>
                      </a:lnTo>
                      <a:lnTo>
                        <a:pt x="43" y="22"/>
                      </a:lnTo>
                      <a:lnTo>
                        <a:pt x="43" y="26"/>
                      </a:lnTo>
                      <a:lnTo>
                        <a:pt x="41" y="30"/>
                      </a:lnTo>
                      <a:lnTo>
                        <a:pt x="43" y="34"/>
                      </a:lnTo>
                      <a:lnTo>
                        <a:pt x="46" y="28"/>
                      </a:lnTo>
                      <a:lnTo>
                        <a:pt x="46" y="34"/>
                      </a:lnTo>
                      <a:lnTo>
                        <a:pt x="48" y="34"/>
                      </a:lnTo>
                      <a:lnTo>
                        <a:pt x="51" y="40"/>
                      </a:lnTo>
                      <a:lnTo>
                        <a:pt x="53" y="34"/>
                      </a:lnTo>
                      <a:lnTo>
                        <a:pt x="53" y="40"/>
                      </a:lnTo>
                      <a:lnTo>
                        <a:pt x="60" y="40"/>
                      </a:lnTo>
                      <a:lnTo>
                        <a:pt x="63" y="45"/>
                      </a:lnTo>
                      <a:lnTo>
                        <a:pt x="65" y="41"/>
                      </a:lnTo>
                      <a:lnTo>
                        <a:pt x="64" y="37"/>
                      </a:lnTo>
                      <a:lnTo>
                        <a:pt x="64" y="34"/>
                      </a:lnTo>
                      <a:lnTo>
                        <a:pt x="57" y="34"/>
                      </a:lnTo>
                      <a:lnTo>
                        <a:pt x="52" y="22"/>
                      </a:lnTo>
                      <a:lnTo>
                        <a:pt x="49" y="22"/>
                      </a:lnTo>
                      <a:lnTo>
                        <a:pt x="50" y="19"/>
                      </a:lnTo>
                      <a:lnTo>
                        <a:pt x="50" y="15"/>
                      </a:lnTo>
                      <a:lnTo>
                        <a:pt x="47" y="21"/>
                      </a:lnTo>
                      <a:lnTo>
                        <a:pt x="45" y="15"/>
                      </a:lnTo>
                      <a:lnTo>
                        <a:pt x="44" y="19"/>
                      </a:lnTo>
                      <a:lnTo>
                        <a:pt x="46" y="22"/>
                      </a:lnTo>
                      <a:lnTo>
                        <a:pt x="52" y="22"/>
                      </a:lnTo>
                      <a:lnTo>
                        <a:pt x="52" y="26"/>
                      </a:lnTo>
                      <a:lnTo>
                        <a:pt x="53" y="28"/>
                      </a:lnTo>
                      <a:lnTo>
                        <a:pt x="55" y="28"/>
                      </a:lnTo>
                      <a:lnTo>
                        <a:pt x="59" y="22"/>
                      </a:lnTo>
                      <a:lnTo>
                        <a:pt x="68" y="22"/>
                      </a:lnTo>
                      <a:lnTo>
                        <a:pt x="68" y="26"/>
                      </a:lnTo>
                      <a:lnTo>
                        <a:pt x="69" y="28"/>
                      </a:lnTo>
                      <a:lnTo>
                        <a:pt x="71" y="28"/>
                      </a:lnTo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4" name="Freeform 34">
                  <a:extLst>
                    <a:ext uri="{FF2B5EF4-FFF2-40B4-BE49-F238E27FC236}">
                      <a16:creationId xmlns:a16="http://schemas.microsoft.com/office/drawing/2014/main" id="{A1E94E69-F7B9-45FD-951B-B5CFF968E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36" y="2882"/>
                  <a:ext cx="70" cy="31"/>
                </a:xfrm>
                <a:custGeom>
                  <a:avLst/>
                  <a:gdLst>
                    <a:gd name="T0" fmla="*/ 18 w 70"/>
                    <a:gd name="T1" fmla="*/ 3 h 31"/>
                    <a:gd name="T2" fmla="*/ 17 w 70"/>
                    <a:gd name="T3" fmla="*/ 14 h 31"/>
                    <a:gd name="T4" fmla="*/ 21 w 70"/>
                    <a:gd name="T5" fmla="*/ 12 h 31"/>
                    <a:gd name="T6" fmla="*/ 22 w 70"/>
                    <a:gd name="T7" fmla="*/ 14 h 31"/>
                    <a:gd name="T8" fmla="*/ 22 w 70"/>
                    <a:gd name="T9" fmla="*/ 20 h 31"/>
                    <a:gd name="T10" fmla="*/ 12 w 70"/>
                    <a:gd name="T11" fmla="*/ 3 h 31"/>
                    <a:gd name="T12" fmla="*/ 4 w 70"/>
                    <a:gd name="T13" fmla="*/ 7 h 31"/>
                    <a:gd name="T14" fmla="*/ 5 w 70"/>
                    <a:gd name="T15" fmla="*/ 8 h 31"/>
                    <a:gd name="T16" fmla="*/ 3 w 70"/>
                    <a:gd name="T17" fmla="*/ 20 h 31"/>
                    <a:gd name="T18" fmla="*/ 7 w 70"/>
                    <a:gd name="T19" fmla="*/ 17 h 31"/>
                    <a:gd name="T20" fmla="*/ 8 w 70"/>
                    <a:gd name="T21" fmla="*/ 20 h 31"/>
                    <a:gd name="T22" fmla="*/ 6 w 70"/>
                    <a:gd name="T23" fmla="*/ 30 h 31"/>
                    <a:gd name="T24" fmla="*/ 0 w 70"/>
                    <a:gd name="T25" fmla="*/ 8 h 31"/>
                    <a:gd name="T26" fmla="*/ 12 w 70"/>
                    <a:gd name="T27" fmla="*/ 0 h 31"/>
                    <a:gd name="T28" fmla="*/ 18 w 70"/>
                    <a:gd name="T29" fmla="*/ 0 h 31"/>
                    <a:gd name="T30" fmla="*/ 30 w 70"/>
                    <a:gd name="T31" fmla="*/ 8 h 31"/>
                    <a:gd name="T32" fmla="*/ 42 w 70"/>
                    <a:gd name="T33" fmla="*/ 0 h 31"/>
                    <a:gd name="T34" fmla="*/ 48 w 70"/>
                    <a:gd name="T35" fmla="*/ 0 h 31"/>
                    <a:gd name="T36" fmla="*/ 58 w 70"/>
                    <a:gd name="T37" fmla="*/ 3 h 31"/>
                    <a:gd name="T38" fmla="*/ 46 w 70"/>
                    <a:gd name="T39" fmla="*/ 8 h 31"/>
                    <a:gd name="T40" fmla="*/ 33 w 70"/>
                    <a:gd name="T41" fmla="*/ 3 h 31"/>
                    <a:gd name="T42" fmla="*/ 32 w 70"/>
                    <a:gd name="T43" fmla="*/ 14 h 31"/>
                    <a:gd name="T44" fmla="*/ 37 w 70"/>
                    <a:gd name="T45" fmla="*/ 12 h 31"/>
                    <a:gd name="T46" fmla="*/ 37 w 70"/>
                    <a:gd name="T47" fmla="*/ 14 h 31"/>
                    <a:gd name="T48" fmla="*/ 36 w 70"/>
                    <a:gd name="T49" fmla="*/ 25 h 31"/>
                    <a:gd name="T50" fmla="*/ 40 w 70"/>
                    <a:gd name="T51" fmla="*/ 21 h 31"/>
                    <a:gd name="T52" fmla="*/ 54 w 70"/>
                    <a:gd name="T53" fmla="*/ 30 h 31"/>
                    <a:gd name="T54" fmla="*/ 65 w 70"/>
                    <a:gd name="T55" fmla="*/ 21 h 31"/>
                    <a:gd name="T56" fmla="*/ 53 w 70"/>
                    <a:gd name="T57" fmla="*/ 14 h 31"/>
                    <a:gd name="T58" fmla="*/ 51 w 70"/>
                    <a:gd name="T59" fmla="*/ 12 h 31"/>
                    <a:gd name="T60" fmla="*/ 69 w 70"/>
                    <a:gd name="T61" fmla="*/ 30 h 31"/>
                    <a:gd name="T62" fmla="*/ 28 w 70"/>
                    <a:gd name="T63" fmla="*/ 3 h 3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70" h="31">
                      <a:moveTo>
                        <a:pt x="28" y="3"/>
                      </a:moveTo>
                      <a:lnTo>
                        <a:pt x="18" y="3"/>
                      </a:lnTo>
                      <a:lnTo>
                        <a:pt x="20" y="7"/>
                      </a:lnTo>
                      <a:lnTo>
                        <a:pt x="17" y="14"/>
                      </a:lnTo>
                      <a:lnTo>
                        <a:pt x="20" y="8"/>
                      </a:lnTo>
                      <a:lnTo>
                        <a:pt x="21" y="12"/>
                      </a:lnTo>
                      <a:lnTo>
                        <a:pt x="19" y="20"/>
                      </a:lnTo>
                      <a:lnTo>
                        <a:pt x="22" y="14"/>
                      </a:lnTo>
                      <a:lnTo>
                        <a:pt x="23" y="17"/>
                      </a:lnTo>
                      <a:lnTo>
                        <a:pt x="22" y="20"/>
                      </a:lnTo>
                      <a:lnTo>
                        <a:pt x="18" y="20"/>
                      </a:lnTo>
                      <a:lnTo>
                        <a:pt x="12" y="3"/>
                      </a:lnTo>
                      <a:lnTo>
                        <a:pt x="3" y="3"/>
                      </a:lnTo>
                      <a:lnTo>
                        <a:pt x="4" y="7"/>
                      </a:lnTo>
                      <a:lnTo>
                        <a:pt x="1" y="14"/>
                      </a:lnTo>
                      <a:lnTo>
                        <a:pt x="5" y="8"/>
                      </a:lnTo>
                      <a:lnTo>
                        <a:pt x="6" y="12"/>
                      </a:lnTo>
                      <a:lnTo>
                        <a:pt x="3" y="20"/>
                      </a:lnTo>
                      <a:lnTo>
                        <a:pt x="6" y="14"/>
                      </a:lnTo>
                      <a:lnTo>
                        <a:pt x="7" y="17"/>
                      </a:lnTo>
                      <a:lnTo>
                        <a:pt x="4" y="25"/>
                      </a:lnTo>
                      <a:lnTo>
                        <a:pt x="8" y="20"/>
                      </a:lnTo>
                      <a:lnTo>
                        <a:pt x="9" y="21"/>
                      </a:lnTo>
                      <a:lnTo>
                        <a:pt x="6" y="30"/>
                      </a:lnTo>
                      <a:lnTo>
                        <a:pt x="1" y="14"/>
                      </a:lnTo>
                      <a:lnTo>
                        <a:pt x="0" y="8"/>
                      </a:lnTo>
                      <a:lnTo>
                        <a:pt x="3" y="0"/>
                      </a:lnTo>
                      <a:lnTo>
                        <a:pt x="12" y="0"/>
                      </a:lnTo>
                      <a:lnTo>
                        <a:pt x="15" y="8"/>
                      </a:lnTo>
                      <a:lnTo>
                        <a:pt x="18" y="0"/>
                      </a:lnTo>
                      <a:lnTo>
                        <a:pt x="27" y="0"/>
                      </a:lnTo>
                      <a:lnTo>
                        <a:pt x="30" y="8"/>
                      </a:lnTo>
                      <a:lnTo>
                        <a:pt x="33" y="0"/>
                      </a:lnTo>
                      <a:lnTo>
                        <a:pt x="42" y="0"/>
                      </a:lnTo>
                      <a:lnTo>
                        <a:pt x="46" y="8"/>
                      </a:lnTo>
                      <a:lnTo>
                        <a:pt x="48" y="0"/>
                      </a:lnTo>
                      <a:lnTo>
                        <a:pt x="57" y="0"/>
                      </a:lnTo>
                      <a:lnTo>
                        <a:pt x="58" y="3"/>
                      </a:lnTo>
                      <a:lnTo>
                        <a:pt x="48" y="3"/>
                      </a:lnTo>
                      <a:lnTo>
                        <a:pt x="46" y="8"/>
                      </a:lnTo>
                      <a:lnTo>
                        <a:pt x="43" y="3"/>
                      </a:lnTo>
                      <a:lnTo>
                        <a:pt x="33" y="3"/>
                      </a:lnTo>
                      <a:lnTo>
                        <a:pt x="35" y="7"/>
                      </a:lnTo>
                      <a:lnTo>
                        <a:pt x="32" y="14"/>
                      </a:lnTo>
                      <a:lnTo>
                        <a:pt x="35" y="8"/>
                      </a:lnTo>
                      <a:lnTo>
                        <a:pt x="37" y="12"/>
                      </a:lnTo>
                      <a:lnTo>
                        <a:pt x="34" y="20"/>
                      </a:lnTo>
                      <a:lnTo>
                        <a:pt x="37" y="14"/>
                      </a:lnTo>
                      <a:lnTo>
                        <a:pt x="39" y="17"/>
                      </a:lnTo>
                      <a:lnTo>
                        <a:pt x="36" y="25"/>
                      </a:lnTo>
                      <a:lnTo>
                        <a:pt x="39" y="20"/>
                      </a:lnTo>
                      <a:lnTo>
                        <a:pt x="40" y="21"/>
                      </a:lnTo>
                      <a:lnTo>
                        <a:pt x="37" y="30"/>
                      </a:lnTo>
                      <a:lnTo>
                        <a:pt x="54" y="30"/>
                      </a:lnTo>
                      <a:lnTo>
                        <a:pt x="57" y="21"/>
                      </a:lnTo>
                      <a:lnTo>
                        <a:pt x="65" y="21"/>
                      </a:lnTo>
                      <a:lnTo>
                        <a:pt x="63" y="14"/>
                      </a:lnTo>
                      <a:lnTo>
                        <a:pt x="53" y="14"/>
                      </a:lnTo>
                      <a:lnTo>
                        <a:pt x="49" y="20"/>
                      </a:lnTo>
                      <a:lnTo>
                        <a:pt x="51" y="12"/>
                      </a:lnTo>
                      <a:lnTo>
                        <a:pt x="62" y="12"/>
                      </a:lnTo>
                      <a:lnTo>
                        <a:pt x="69" y="30"/>
                      </a:lnTo>
                      <a:lnTo>
                        <a:pt x="37" y="30"/>
                      </a:lnTo>
                      <a:lnTo>
                        <a:pt x="28" y="3"/>
                      </a:lnTo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5" name="Freeform 35">
                  <a:extLst>
                    <a:ext uri="{FF2B5EF4-FFF2-40B4-BE49-F238E27FC236}">
                      <a16:creationId xmlns:a16="http://schemas.microsoft.com/office/drawing/2014/main" id="{064582A0-0AE7-4C91-86D0-B47445A1E3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24" y="2869"/>
                  <a:ext cx="111" cy="44"/>
                </a:xfrm>
                <a:custGeom>
                  <a:avLst/>
                  <a:gdLst>
                    <a:gd name="T0" fmla="*/ 35 w 111"/>
                    <a:gd name="T1" fmla="*/ 34 h 44"/>
                    <a:gd name="T2" fmla="*/ 53 w 111"/>
                    <a:gd name="T3" fmla="*/ 32 h 44"/>
                    <a:gd name="T4" fmla="*/ 32 w 111"/>
                    <a:gd name="T5" fmla="*/ 38 h 44"/>
                    <a:gd name="T6" fmla="*/ 14 w 111"/>
                    <a:gd name="T7" fmla="*/ 32 h 44"/>
                    <a:gd name="T8" fmla="*/ 10 w 111"/>
                    <a:gd name="T9" fmla="*/ 30 h 44"/>
                    <a:gd name="T10" fmla="*/ 2 w 111"/>
                    <a:gd name="T11" fmla="*/ 27 h 44"/>
                    <a:gd name="T12" fmla="*/ 0 w 111"/>
                    <a:gd name="T13" fmla="*/ 21 h 44"/>
                    <a:gd name="T14" fmla="*/ 5 w 111"/>
                    <a:gd name="T15" fmla="*/ 15 h 44"/>
                    <a:gd name="T16" fmla="*/ 5 w 111"/>
                    <a:gd name="T17" fmla="*/ 9 h 44"/>
                    <a:gd name="T18" fmla="*/ 11 w 111"/>
                    <a:gd name="T19" fmla="*/ 9 h 44"/>
                    <a:gd name="T20" fmla="*/ 11 w 111"/>
                    <a:gd name="T21" fmla="*/ 15 h 44"/>
                    <a:gd name="T22" fmla="*/ 16 w 111"/>
                    <a:gd name="T23" fmla="*/ 21 h 44"/>
                    <a:gd name="T24" fmla="*/ 21 w 111"/>
                    <a:gd name="T25" fmla="*/ 15 h 44"/>
                    <a:gd name="T26" fmla="*/ 20 w 111"/>
                    <a:gd name="T27" fmla="*/ 9 h 44"/>
                    <a:gd name="T28" fmla="*/ 23 w 111"/>
                    <a:gd name="T29" fmla="*/ 15 h 44"/>
                    <a:gd name="T30" fmla="*/ 26 w 111"/>
                    <a:gd name="T31" fmla="*/ 13 h 44"/>
                    <a:gd name="T32" fmla="*/ 51 w 111"/>
                    <a:gd name="T33" fmla="*/ 15 h 44"/>
                    <a:gd name="T34" fmla="*/ 31 w 111"/>
                    <a:gd name="T35" fmla="*/ 21 h 44"/>
                    <a:gd name="T36" fmla="*/ 28 w 111"/>
                    <a:gd name="T37" fmla="*/ 19 h 44"/>
                    <a:gd name="T38" fmla="*/ 19 w 111"/>
                    <a:gd name="T39" fmla="*/ 15 h 44"/>
                    <a:gd name="T40" fmla="*/ 17 w 111"/>
                    <a:gd name="T41" fmla="*/ 22 h 44"/>
                    <a:gd name="T42" fmla="*/ 22 w 111"/>
                    <a:gd name="T43" fmla="*/ 27 h 44"/>
                    <a:gd name="T44" fmla="*/ 53 w 111"/>
                    <a:gd name="T45" fmla="*/ 24 h 44"/>
                    <a:gd name="T46" fmla="*/ 18 w 111"/>
                    <a:gd name="T47" fmla="*/ 27 h 44"/>
                    <a:gd name="T48" fmla="*/ 17 w 111"/>
                    <a:gd name="T49" fmla="*/ 21 h 44"/>
                    <a:gd name="T50" fmla="*/ 13 w 111"/>
                    <a:gd name="T51" fmla="*/ 19 h 44"/>
                    <a:gd name="T52" fmla="*/ 3 w 111"/>
                    <a:gd name="T53" fmla="*/ 15 h 44"/>
                    <a:gd name="T54" fmla="*/ 2 w 111"/>
                    <a:gd name="T55" fmla="*/ 22 h 44"/>
                    <a:gd name="T56" fmla="*/ 7 w 111"/>
                    <a:gd name="T57" fmla="*/ 21 h 44"/>
                    <a:gd name="T58" fmla="*/ 7 w 111"/>
                    <a:gd name="T59" fmla="*/ 27 h 44"/>
                    <a:gd name="T60" fmla="*/ 11 w 111"/>
                    <a:gd name="T61" fmla="*/ 32 h 44"/>
                    <a:gd name="T62" fmla="*/ 15 w 111"/>
                    <a:gd name="T63" fmla="*/ 30 h 44"/>
                    <a:gd name="T64" fmla="*/ 54 w 111"/>
                    <a:gd name="T65" fmla="*/ 34 h 44"/>
                    <a:gd name="T66" fmla="*/ 61 w 111"/>
                    <a:gd name="T67" fmla="*/ 43 h 44"/>
                    <a:gd name="T68" fmla="*/ 75 w 111"/>
                    <a:gd name="T69" fmla="*/ 34 h 44"/>
                    <a:gd name="T70" fmla="*/ 80 w 111"/>
                    <a:gd name="T71" fmla="*/ 34 h 44"/>
                    <a:gd name="T72" fmla="*/ 89 w 111"/>
                    <a:gd name="T73" fmla="*/ 27 h 44"/>
                    <a:gd name="T74" fmla="*/ 62 w 111"/>
                    <a:gd name="T75" fmla="*/ 19 h 44"/>
                    <a:gd name="T76" fmla="*/ 70 w 111"/>
                    <a:gd name="T77" fmla="*/ 13 h 44"/>
                    <a:gd name="T78" fmla="*/ 58 w 111"/>
                    <a:gd name="T79" fmla="*/ 21 h 44"/>
                    <a:gd name="T80" fmla="*/ 71 w 111"/>
                    <a:gd name="T81" fmla="*/ 15 h 44"/>
                    <a:gd name="T82" fmla="*/ 74 w 111"/>
                    <a:gd name="T83" fmla="*/ 27 h 44"/>
                    <a:gd name="T84" fmla="*/ 87 w 111"/>
                    <a:gd name="T85" fmla="*/ 19 h 44"/>
                    <a:gd name="T86" fmla="*/ 102 w 111"/>
                    <a:gd name="T87" fmla="*/ 9 h 44"/>
                    <a:gd name="T88" fmla="*/ 89 w 111"/>
                    <a:gd name="T89" fmla="*/ 0 h 44"/>
                    <a:gd name="T90" fmla="*/ 83 w 111"/>
                    <a:gd name="T91" fmla="*/ 0 h 44"/>
                    <a:gd name="T92" fmla="*/ 72 w 111"/>
                    <a:gd name="T93" fmla="*/ 9 h 44"/>
                    <a:gd name="T94" fmla="*/ 60 w 111"/>
                    <a:gd name="T95" fmla="*/ 0 h 44"/>
                    <a:gd name="T96" fmla="*/ 85 w 111"/>
                    <a:gd name="T97" fmla="*/ 9 h 44"/>
                    <a:gd name="T98" fmla="*/ 76 w 111"/>
                    <a:gd name="T99" fmla="*/ 13 h 44"/>
                    <a:gd name="T100" fmla="*/ 77 w 111"/>
                    <a:gd name="T101" fmla="*/ 15 h 44"/>
                    <a:gd name="T102" fmla="*/ 87 w 111"/>
                    <a:gd name="T103" fmla="*/ 19 h 44"/>
                    <a:gd name="T104" fmla="*/ 93 w 111"/>
                    <a:gd name="T105" fmla="*/ 19 h 44"/>
                    <a:gd name="T106" fmla="*/ 101 w 111"/>
                    <a:gd name="T107" fmla="*/ 13 h 44"/>
                    <a:gd name="T108" fmla="*/ 88 w 111"/>
                    <a:gd name="T109" fmla="*/ 21 h 44"/>
                    <a:gd name="T110" fmla="*/ 102 w 111"/>
                    <a:gd name="T111" fmla="*/ 15 h 44"/>
                    <a:gd name="T112" fmla="*/ 105 w 111"/>
                    <a:gd name="T113" fmla="*/ 27 h 44"/>
                    <a:gd name="T114" fmla="*/ 89 w 111"/>
                    <a:gd name="T115" fmla="*/ 30 h 44"/>
                    <a:gd name="T116" fmla="*/ 76 w 111"/>
                    <a:gd name="T117" fmla="*/ 38 h 44"/>
                    <a:gd name="T118" fmla="*/ 90 w 111"/>
                    <a:gd name="T119" fmla="*/ 32 h 44"/>
                    <a:gd name="T120" fmla="*/ 96 w 111"/>
                    <a:gd name="T121" fmla="*/ 34 h 44"/>
                    <a:gd name="T122" fmla="*/ 110 w 111"/>
                    <a:gd name="T123" fmla="*/ 43 h 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1" h="44">
                      <a:moveTo>
                        <a:pt x="33" y="43"/>
                      </a:moveTo>
                      <a:lnTo>
                        <a:pt x="35" y="34"/>
                      </a:lnTo>
                      <a:lnTo>
                        <a:pt x="54" y="34"/>
                      </a:lnTo>
                      <a:lnTo>
                        <a:pt x="53" y="32"/>
                      </a:lnTo>
                      <a:lnTo>
                        <a:pt x="35" y="32"/>
                      </a:lnTo>
                      <a:lnTo>
                        <a:pt x="32" y="38"/>
                      </a:lnTo>
                      <a:lnTo>
                        <a:pt x="17" y="38"/>
                      </a:lnTo>
                      <a:lnTo>
                        <a:pt x="14" y="32"/>
                      </a:lnTo>
                      <a:lnTo>
                        <a:pt x="11" y="32"/>
                      </a:lnTo>
                      <a:lnTo>
                        <a:pt x="10" y="30"/>
                      </a:lnTo>
                      <a:lnTo>
                        <a:pt x="9" y="27"/>
                      </a:lnTo>
                      <a:lnTo>
                        <a:pt x="2" y="27"/>
                      </a:lnTo>
                      <a:lnTo>
                        <a:pt x="2" y="21"/>
                      </a:lnTo>
                      <a:lnTo>
                        <a:pt x="0" y="21"/>
                      </a:lnTo>
                      <a:lnTo>
                        <a:pt x="3" y="15"/>
                      </a:lnTo>
                      <a:lnTo>
                        <a:pt x="5" y="15"/>
                      </a:lnTo>
                      <a:lnTo>
                        <a:pt x="5" y="13"/>
                      </a:lnTo>
                      <a:lnTo>
                        <a:pt x="5" y="9"/>
                      </a:lnTo>
                      <a:lnTo>
                        <a:pt x="8" y="15"/>
                      </a:lnTo>
                      <a:lnTo>
                        <a:pt x="11" y="9"/>
                      </a:lnTo>
                      <a:lnTo>
                        <a:pt x="11" y="13"/>
                      </a:lnTo>
                      <a:lnTo>
                        <a:pt x="11" y="15"/>
                      </a:lnTo>
                      <a:lnTo>
                        <a:pt x="13" y="15"/>
                      </a:lnTo>
                      <a:lnTo>
                        <a:pt x="16" y="21"/>
                      </a:lnTo>
                      <a:lnTo>
                        <a:pt x="19" y="15"/>
                      </a:lnTo>
                      <a:lnTo>
                        <a:pt x="21" y="15"/>
                      </a:lnTo>
                      <a:lnTo>
                        <a:pt x="20" y="13"/>
                      </a:lnTo>
                      <a:lnTo>
                        <a:pt x="20" y="9"/>
                      </a:lnTo>
                      <a:lnTo>
                        <a:pt x="23" y="14"/>
                      </a:lnTo>
                      <a:lnTo>
                        <a:pt x="23" y="15"/>
                      </a:lnTo>
                      <a:lnTo>
                        <a:pt x="26" y="15"/>
                      </a:lnTo>
                      <a:lnTo>
                        <a:pt x="26" y="13"/>
                      </a:lnTo>
                      <a:lnTo>
                        <a:pt x="51" y="13"/>
                      </a:lnTo>
                      <a:lnTo>
                        <a:pt x="51" y="15"/>
                      </a:lnTo>
                      <a:lnTo>
                        <a:pt x="34" y="15"/>
                      </a:lnTo>
                      <a:lnTo>
                        <a:pt x="31" y="21"/>
                      </a:lnTo>
                      <a:lnTo>
                        <a:pt x="29" y="21"/>
                      </a:lnTo>
                      <a:lnTo>
                        <a:pt x="28" y="19"/>
                      </a:lnTo>
                      <a:lnTo>
                        <a:pt x="28" y="15"/>
                      </a:lnTo>
                      <a:lnTo>
                        <a:pt x="19" y="15"/>
                      </a:lnTo>
                      <a:lnTo>
                        <a:pt x="19" y="19"/>
                      </a:lnTo>
                      <a:lnTo>
                        <a:pt x="17" y="22"/>
                      </a:lnTo>
                      <a:lnTo>
                        <a:pt x="20" y="27"/>
                      </a:lnTo>
                      <a:lnTo>
                        <a:pt x="22" y="27"/>
                      </a:lnTo>
                      <a:lnTo>
                        <a:pt x="23" y="24"/>
                      </a:lnTo>
                      <a:lnTo>
                        <a:pt x="53" y="24"/>
                      </a:lnTo>
                      <a:lnTo>
                        <a:pt x="53" y="27"/>
                      </a:lnTo>
                      <a:lnTo>
                        <a:pt x="18" y="27"/>
                      </a:lnTo>
                      <a:lnTo>
                        <a:pt x="17" y="24"/>
                      </a:lnTo>
                      <a:lnTo>
                        <a:pt x="17" y="21"/>
                      </a:lnTo>
                      <a:lnTo>
                        <a:pt x="14" y="21"/>
                      </a:lnTo>
                      <a:lnTo>
                        <a:pt x="13" y="19"/>
                      </a:lnTo>
                      <a:lnTo>
                        <a:pt x="13" y="15"/>
                      </a:lnTo>
                      <a:lnTo>
                        <a:pt x="3" y="15"/>
                      </a:lnTo>
                      <a:lnTo>
                        <a:pt x="3" y="19"/>
                      </a:lnTo>
                      <a:lnTo>
                        <a:pt x="2" y="22"/>
                      </a:lnTo>
                      <a:lnTo>
                        <a:pt x="5" y="27"/>
                      </a:lnTo>
                      <a:lnTo>
                        <a:pt x="7" y="21"/>
                      </a:lnTo>
                      <a:lnTo>
                        <a:pt x="8" y="24"/>
                      </a:lnTo>
                      <a:lnTo>
                        <a:pt x="7" y="27"/>
                      </a:lnTo>
                      <a:lnTo>
                        <a:pt x="9" y="27"/>
                      </a:lnTo>
                      <a:lnTo>
                        <a:pt x="11" y="32"/>
                      </a:lnTo>
                      <a:lnTo>
                        <a:pt x="14" y="32"/>
                      </a:lnTo>
                      <a:lnTo>
                        <a:pt x="15" y="30"/>
                      </a:lnTo>
                      <a:lnTo>
                        <a:pt x="53" y="30"/>
                      </a:lnTo>
                      <a:lnTo>
                        <a:pt x="54" y="34"/>
                      </a:lnTo>
                      <a:lnTo>
                        <a:pt x="57" y="43"/>
                      </a:lnTo>
                      <a:lnTo>
                        <a:pt x="61" y="43"/>
                      </a:lnTo>
                      <a:lnTo>
                        <a:pt x="64" y="34"/>
                      </a:lnTo>
                      <a:lnTo>
                        <a:pt x="75" y="34"/>
                      </a:lnTo>
                      <a:lnTo>
                        <a:pt x="77" y="43"/>
                      </a:lnTo>
                      <a:lnTo>
                        <a:pt x="80" y="34"/>
                      </a:lnTo>
                      <a:lnTo>
                        <a:pt x="90" y="34"/>
                      </a:lnTo>
                      <a:lnTo>
                        <a:pt x="89" y="27"/>
                      </a:lnTo>
                      <a:lnTo>
                        <a:pt x="59" y="27"/>
                      </a:lnTo>
                      <a:lnTo>
                        <a:pt x="62" y="19"/>
                      </a:lnTo>
                      <a:lnTo>
                        <a:pt x="72" y="19"/>
                      </a:lnTo>
                      <a:lnTo>
                        <a:pt x="70" y="13"/>
                      </a:lnTo>
                      <a:lnTo>
                        <a:pt x="60" y="13"/>
                      </a:lnTo>
                      <a:lnTo>
                        <a:pt x="58" y="21"/>
                      </a:lnTo>
                      <a:lnTo>
                        <a:pt x="61" y="15"/>
                      </a:lnTo>
                      <a:lnTo>
                        <a:pt x="71" y="15"/>
                      </a:lnTo>
                      <a:lnTo>
                        <a:pt x="72" y="19"/>
                      </a:lnTo>
                      <a:lnTo>
                        <a:pt x="74" y="27"/>
                      </a:lnTo>
                      <a:lnTo>
                        <a:pt x="77" y="19"/>
                      </a:lnTo>
                      <a:lnTo>
                        <a:pt x="87" y="19"/>
                      </a:lnTo>
                      <a:lnTo>
                        <a:pt x="85" y="9"/>
                      </a:lnTo>
                      <a:lnTo>
                        <a:pt x="102" y="9"/>
                      </a:lnTo>
                      <a:lnTo>
                        <a:pt x="99" y="0"/>
                      </a:lnTo>
                      <a:lnTo>
                        <a:pt x="89" y="0"/>
                      </a:lnTo>
                      <a:lnTo>
                        <a:pt x="86" y="9"/>
                      </a:lnTo>
                      <a:lnTo>
                        <a:pt x="83" y="0"/>
                      </a:lnTo>
                      <a:lnTo>
                        <a:pt x="74" y="0"/>
                      </a:lnTo>
                      <a:lnTo>
                        <a:pt x="72" y="9"/>
                      </a:lnTo>
                      <a:lnTo>
                        <a:pt x="69" y="0"/>
                      </a:lnTo>
                      <a:lnTo>
                        <a:pt x="60" y="0"/>
                      </a:lnTo>
                      <a:lnTo>
                        <a:pt x="57" y="9"/>
                      </a:lnTo>
                      <a:lnTo>
                        <a:pt x="85" y="9"/>
                      </a:lnTo>
                      <a:lnTo>
                        <a:pt x="86" y="13"/>
                      </a:lnTo>
                      <a:lnTo>
                        <a:pt x="76" y="13"/>
                      </a:lnTo>
                      <a:lnTo>
                        <a:pt x="73" y="21"/>
                      </a:lnTo>
                      <a:lnTo>
                        <a:pt x="77" y="15"/>
                      </a:lnTo>
                      <a:lnTo>
                        <a:pt x="86" y="15"/>
                      </a:lnTo>
                      <a:lnTo>
                        <a:pt x="87" y="19"/>
                      </a:lnTo>
                      <a:lnTo>
                        <a:pt x="90" y="27"/>
                      </a:lnTo>
                      <a:lnTo>
                        <a:pt x="93" y="19"/>
                      </a:lnTo>
                      <a:lnTo>
                        <a:pt x="102" y="19"/>
                      </a:lnTo>
                      <a:lnTo>
                        <a:pt x="101" y="13"/>
                      </a:lnTo>
                      <a:lnTo>
                        <a:pt x="91" y="13"/>
                      </a:lnTo>
                      <a:lnTo>
                        <a:pt x="88" y="21"/>
                      </a:lnTo>
                      <a:lnTo>
                        <a:pt x="92" y="15"/>
                      </a:lnTo>
                      <a:lnTo>
                        <a:pt x="102" y="15"/>
                      </a:lnTo>
                      <a:lnTo>
                        <a:pt x="102" y="19"/>
                      </a:lnTo>
                      <a:lnTo>
                        <a:pt x="105" y="27"/>
                      </a:lnTo>
                      <a:lnTo>
                        <a:pt x="89" y="27"/>
                      </a:lnTo>
                      <a:lnTo>
                        <a:pt x="89" y="30"/>
                      </a:lnTo>
                      <a:lnTo>
                        <a:pt x="79" y="30"/>
                      </a:lnTo>
                      <a:lnTo>
                        <a:pt x="76" y="38"/>
                      </a:lnTo>
                      <a:lnTo>
                        <a:pt x="80" y="32"/>
                      </a:lnTo>
                      <a:lnTo>
                        <a:pt x="90" y="32"/>
                      </a:lnTo>
                      <a:lnTo>
                        <a:pt x="93" y="43"/>
                      </a:lnTo>
                      <a:lnTo>
                        <a:pt x="96" y="34"/>
                      </a:lnTo>
                      <a:lnTo>
                        <a:pt x="106" y="34"/>
                      </a:lnTo>
                      <a:lnTo>
                        <a:pt x="110" y="43"/>
                      </a:lnTo>
                      <a:lnTo>
                        <a:pt x="33" y="43"/>
                      </a:lnTo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6" name="Freeform 36">
                  <a:extLst>
                    <a:ext uri="{FF2B5EF4-FFF2-40B4-BE49-F238E27FC236}">
                      <a16:creationId xmlns:a16="http://schemas.microsoft.com/office/drawing/2014/main" id="{3C6AACF8-B879-4ED4-80EC-4CBA176A4C8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883" y="2861"/>
                  <a:ext cx="110" cy="52"/>
                </a:xfrm>
                <a:custGeom>
                  <a:avLst/>
                  <a:gdLst>
                    <a:gd name="T0" fmla="*/ 54 w 110"/>
                    <a:gd name="T1" fmla="*/ 51 h 52"/>
                    <a:gd name="T2" fmla="*/ 50 w 110"/>
                    <a:gd name="T3" fmla="*/ 40 h 52"/>
                    <a:gd name="T4" fmla="*/ 54 w 110"/>
                    <a:gd name="T5" fmla="*/ 51 h 52"/>
                    <a:gd name="T6" fmla="*/ 40 w 110"/>
                    <a:gd name="T7" fmla="*/ 42 h 52"/>
                    <a:gd name="T8" fmla="*/ 36 w 110"/>
                    <a:gd name="T9" fmla="*/ 45 h 52"/>
                    <a:gd name="T10" fmla="*/ 33 w 110"/>
                    <a:gd name="T11" fmla="*/ 34 h 52"/>
                    <a:gd name="T12" fmla="*/ 37 w 110"/>
                    <a:gd name="T13" fmla="*/ 51 h 52"/>
                    <a:gd name="T14" fmla="*/ 24 w 110"/>
                    <a:gd name="T15" fmla="*/ 42 h 52"/>
                    <a:gd name="T16" fmla="*/ 20 w 110"/>
                    <a:gd name="T17" fmla="*/ 45 h 52"/>
                    <a:gd name="T18" fmla="*/ 23 w 110"/>
                    <a:gd name="T19" fmla="*/ 34 h 52"/>
                    <a:gd name="T20" fmla="*/ 46 w 110"/>
                    <a:gd name="T21" fmla="*/ 21 h 52"/>
                    <a:gd name="T22" fmla="*/ 46 w 110"/>
                    <a:gd name="T23" fmla="*/ 26 h 52"/>
                    <a:gd name="T24" fmla="*/ 34 w 110"/>
                    <a:gd name="T25" fmla="*/ 34 h 52"/>
                    <a:gd name="T26" fmla="*/ 36 w 110"/>
                    <a:gd name="T27" fmla="*/ 22 h 52"/>
                    <a:gd name="T28" fmla="*/ 35 w 110"/>
                    <a:gd name="T29" fmla="*/ 19 h 52"/>
                    <a:gd name="T30" fmla="*/ 31 w 110"/>
                    <a:gd name="T31" fmla="*/ 21 h 52"/>
                    <a:gd name="T32" fmla="*/ 31 w 110"/>
                    <a:gd name="T33" fmla="*/ 26 h 52"/>
                    <a:gd name="T34" fmla="*/ 18 w 110"/>
                    <a:gd name="T35" fmla="*/ 34 h 52"/>
                    <a:gd name="T36" fmla="*/ 21 w 110"/>
                    <a:gd name="T37" fmla="*/ 22 h 52"/>
                    <a:gd name="T38" fmla="*/ 20 w 110"/>
                    <a:gd name="T39" fmla="*/ 19 h 52"/>
                    <a:gd name="T40" fmla="*/ 16 w 110"/>
                    <a:gd name="T41" fmla="*/ 21 h 52"/>
                    <a:gd name="T42" fmla="*/ 16 w 110"/>
                    <a:gd name="T43" fmla="*/ 26 h 52"/>
                    <a:gd name="T44" fmla="*/ 3 w 110"/>
                    <a:gd name="T45" fmla="*/ 34 h 52"/>
                    <a:gd name="T46" fmla="*/ 5 w 110"/>
                    <a:gd name="T47" fmla="*/ 22 h 52"/>
                    <a:gd name="T48" fmla="*/ 4 w 110"/>
                    <a:gd name="T49" fmla="*/ 19 h 52"/>
                    <a:gd name="T50" fmla="*/ 46 w 110"/>
                    <a:gd name="T51" fmla="*/ 15 h 52"/>
                    <a:gd name="T52" fmla="*/ 41 w 110"/>
                    <a:gd name="T53" fmla="*/ 0 h 52"/>
                    <a:gd name="T54" fmla="*/ 46 w 110"/>
                    <a:gd name="T55" fmla="*/ 15 h 52"/>
                    <a:gd name="T56" fmla="*/ 33 w 110"/>
                    <a:gd name="T57" fmla="*/ 6 h 52"/>
                    <a:gd name="T58" fmla="*/ 29 w 110"/>
                    <a:gd name="T59" fmla="*/ 4 h 52"/>
                    <a:gd name="T60" fmla="*/ 27 w 110"/>
                    <a:gd name="T61" fmla="*/ 6 h 52"/>
                    <a:gd name="T62" fmla="*/ 16 w 110"/>
                    <a:gd name="T63" fmla="*/ 15 h 52"/>
                    <a:gd name="T64" fmla="*/ 17 w 110"/>
                    <a:gd name="T65" fmla="*/ 0 h 52"/>
                    <a:gd name="T66" fmla="*/ 12 w 110"/>
                    <a:gd name="T67" fmla="*/ 0 h 52"/>
                    <a:gd name="T68" fmla="*/ 16 w 110"/>
                    <a:gd name="T69" fmla="*/ 15 h 52"/>
                    <a:gd name="T70" fmla="*/ 1 w 110"/>
                    <a:gd name="T71" fmla="*/ 15 h 52"/>
                    <a:gd name="T72" fmla="*/ 3 w 110"/>
                    <a:gd name="T73" fmla="*/ 0 h 52"/>
                    <a:gd name="T74" fmla="*/ 1 w 110"/>
                    <a:gd name="T75" fmla="*/ 15 h 52"/>
                    <a:gd name="T76" fmla="*/ 1 w 110"/>
                    <a:gd name="T77" fmla="*/ 21 h 52"/>
                    <a:gd name="T78" fmla="*/ 23 w 110"/>
                    <a:gd name="T79" fmla="*/ 34 h 52"/>
                    <a:gd name="T80" fmla="*/ 20 w 110"/>
                    <a:gd name="T81" fmla="*/ 45 h 52"/>
                    <a:gd name="T82" fmla="*/ 19 w 110"/>
                    <a:gd name="T83" fmla="*/ 42 h 52"/>
                    <a:gd name="T84" fmla="*/ 5 w 110"/>
                    <a:gd name="T85" fmla="*/ 51 h 52"/>
                    <a:gd name="T86" fmla="*/ 8 w 110"/>
                    <a:gd name="T87" fmla="*/ 40 h 52"/>
                    <a:gd name="T88" fmla="*/ 5 w 110"/>
                    <a:gd name="T89" fmla="*/ 51 h 52"/>
                    <a:gd name="T90" fmla="*/ 94 w 110"/>
                    <a:gd name="T91" fmla="*/ 19 h 52"/>
                    <a:gd name="T92" fmla="*/ 84 w 110"/>
                    <a:gd name="T93" fmla="*/ 15 h 52"/>
                    <a:gd name="T94" fmla="*/ 82 w 110"/>
                    <a:gd name="T95" fmla="*/ 28 h 52"/>
                    <a:gd name="T96" fmla="*/ 78 w 110"/>
                    <a:gd name="T97" fmla="*/ 15 h 52"/>
                    <a:gd name="T98" fmla="*/ 69 w 110"/>
                    <a:gd name="T99" fmla="*/ 19 h 52"/>
                    <a:gd name="T100" fmla="*/ 63 w 110"/>
                    <a:gd name="T101" fmla="*/ 19 h 52"/>
                    <a:gd name="T102" fmla="*/ 54 w 110"/>
                    <a:gd name="T103" fmla="*/ 15 h 52"/>
                    <a:gd name="T104" fmla="*/ 52 w 110"/>
                    <a:gd name="T105" fmla="*/ 28 h 52"/>
                    <a:gd name="T106" fmla="*/ 54 w 110"/>
                    <a:gd name="T107" fmla="*/ 15 h 52"/>
                    <a:gd name="T108" fmla="*/ 65 w 110"/>
                    <a:gd name="T109" fmla="*/ 21 h 52"/>
                    <a:gd name="T110" fmla="*/ 78 w 110"/>
                    <a:gd name="T111" fmla="*/ 15 h 52"/>
                    <a:gd name="T112" fmla="*/ 84 w 110"/>
                    <a:gd name="T113" fmla="*/ 15 h 52"/>
                    <a:gd name="T114" fmla="*/ 95 w 110"/>
                    <a:gd name="T115" fmla="*/ 21 h 52"/>
                    <a:gd name="T116" fmla="*/ 100 w 110"/>
                    <a:gd name="T117" fmla="*/ 19 h 52"/>
                    <a:gd name="T118" fmla="*/ 101 w 110"/>
                    <a:gd name="T119" fmla="*/ 22 h 52"/>
                    <a:gd name="T120" fmla="*/ 102 w 110"/>
                    <a:gd name="T121" fmla="*/ 40 h 52"/>
                    <a:gd name="T122" fmla="*/ 109 w 110"/>
                    <a:gd name="T123" fmla="*/ 42 h 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  <a:cxn ang="0">
                      <a:pos x="T120" y="T121"/>
                    </a:cxn>
                    <a:cxn ang="0">
                      <a:pos x="T122" y="T123"/>
                    </a:cxn>
                  </a:cxnLst>
                  <a:rect l="0" t="0" r="r" b="b"/>
                  <a:pathLst>
                    <a:path w="110" h="52">
                      <a:moveTo>
                        <a:pt x="106" y="51"/>
                      </a:moveTo>
                      <a:lnTo>
                        <a:pt x="54" y="51"/>
                      </a:lnTo>
                      <a:lnTo>
                        <a:pt x="52" y="45"/>
                      </a:lnTo>
                      <a:lnTo>
                        <a:pt x="50" y="40"/>
                      </a:lnTo>
                      <a:lnTo>
                        <a:pt x="50" y="42"/>
                      </a:lnTo>
                      <a:lnTo>
                        <a:pt x="54" y="51"/>
                      </a:lnTo>
                      <a:lnTo>
                        <a:pt x="37" y="51"/>
                      </a:lnTo>
                      <a:lnTo>
                        <a:pt x="40" y="42"/>
                      </a:lnTo>
                      <a:lnTo>
                        <a:pt x="40" y="40"/>
                      </a:lnTo>
                      <a:lnTo>
                        <a:pt x="36" y="45"/>
                      </a:lnTo>
                      <a:lnTo>
                        <a:pt x="35" y="41"/>
                      </a:lnTo>
                      <a:lnTo>
                        <a:pt x="33" y="34"/>
                      </a:lnTo>
                      <a:lnTo>
                        <a:pt x="34" y="42"/>
                      </a:lnTo>
                      <a:lnTo>
                        <a:pt x="37" y="51"/>
                      </a:lnTo>
                      <a:lnTo>
                        <a:pt x="21" y="51"/>
                      </a:lnTo>
                      <a:lnTo>
                        <a:pt x="24" y="42"/>
                      </a:lnTo>
                      <a:lnTo>
                        <a:pt x="24" y="40"/>
                      </a:lnTo>
                      <a:lnTo>
                        <a:pt x="20" y="45"/>
                      </a:lnTo>
                      <a:lnTo>
                        <a:pt x="23" y="37"/>
                      </a:lnTo>
                      <a:lnTo>
                        <a:pt x="23" y="34"/>
                      </a:lnTo>
                      <a:lnTo>
                        <a:pt x="49" y="34"/>
                      </a:lnTo>
                      <a:lnTo>
                        <a:pt x="46" y="21"/>
                      </a:lnTo>
                      <a:lnTo>
                        <a:pt x="44" y="15"/>
                      </a:lnTo>
                      <a:lnTo>
                        <a:pt x="46" y="26"/>
                      </a:lnTo>
                      <a:lnTo>
                        <a:pt x="49" y="34"/>
                      </a:lnTo>
                      <a:lnTo>
                        <a:pt x="34" y="34"/>
                      </a:lnTo>
                      <a:lnTo>
                        <a:pt x="37" y="26"/>
                      </a:lnTo>
                      <a:lnTo>
                        <a:pt x="36" y="22"/>
                      </a:lnTo>
                      <a:lnTo>
                        <a:pt x="32" y="28"/>
                      </a:lnTo>
                      <a:lnTo>
                        <a:pt x="35" y="19"/>
                      </a:lnTo>
                      <a:lnTo>
                        <a:pt x="34" y="15"/>
                      </a:lnTo>
                      <a:lnTo>
                        <a:pt x="31" y="21"/>
                      </a:lnTo>
                      <a:lnTo>
                        <a:pt x="29" y="15"/>
                      </a:lnTo>
                      <a:lnTo>
                        <a:pt x="31" y="26"/>
                      </a:lnTo>
                      <a:lnTo>
                        <a:pt x="34" y="34"/>
                      </a:lnTo>
                      <a:lnTo>
                        <a:pt x="18" y="34"/>
                      </a:lnTo>
                      <a:lnTo>
                        <a:pt x="21" y="26"/>
                      </a:lnTo>
                      <a:lnTo>
                        <a:pt x="21" y="22"/>
                      </a:lnTo>
                      <a:lnTo>
                        <a:pt x="17" y="28"/>
                      </a:lnTo>
                      <a:lnTo>
                        <a:pt x="20" y="19"/>
                      </a:lnTo>
                      <a:lnTo>
                        <a:pt x="19" y="15"/>
                      </a:lnTo>
                      <a:lnTo>
                        <a:pt x="16" y="21"/>
                      </a:lnTo>
                      <a:lnTo>
                        <a:pt x="14" y="15"/>
                      </a:lnTo>
                      <a:lnTo>
                        <a:pt x="16" y="26"/>
                      </a:lnTo>
                      <a:lnTo>
                        <a:pt x="18" y="34"/>
                      </a:lnTo>
                      <a:lnTo>
                        <a:pt x="3" y="34"/>
                      </a:lnTo>
                      <a:lnTo>
                        <a:pt x="6" y="26"/>
                      </a:lnTo>
                      <a:lnTo>
                        <a:pt x="5" y="22"/>
                      </a:lnTo>
                      <a:lnTo>
                        <a:pt x="2" y="28"/>
                      </a:lnTo>
                      <a:lnTo>
                        <a:pt x="4" y="19"/>
                      </a:lnTo>
                      <a:lnTo>
                        <a:pt x="4" y="15"/>
                      </a:lnTo>
                      <a:lnTo>
                        <a:pt x="46" y="15"/>
                      </a:lnTo>
                      <a:lnTo>
                        <a:pt x="43" y="6"/>
                      </a:lnTo>
                      <a:lnTo>
                        <a:pt x="41" y="0"/>
                      </a:lnTo>
                      <a:lnTo>
                        <a:pt x="43" y="4"/>
                      </a:lnTo>
                      <a:lnTo>
                        <a:pt x="46" y="15"/>
                      </a:lnTo>
                      <a:lnTo>
                        <a:pt x="30" y="15"/>
                      </a:lnTo>
                      <a:lnTo>
                        <a:pt x="33" y="6"/>
                      </a:lnTo>
                      <a:lnTo>
                        <a:pt x="32" y="0"/>
                      </a:lnTo>
                      <a:lnTo>
                        <a:pt x="29" y="4"/>
                      </a:lnTo>
                      <a:lnTo>
                        <a:pt x="26" y="0"/>
                      </a:lnTo>
                      <a:lnTo>
                        <a:pt x="27" y="6"/>
                      </a:lnTo>
                      <a:lnTo>
                        <a:pt x="30" y="15"/>
                      </a:lnTo>
                      <a:lnTo>
                        <a:pt x="16" y="15"/>
                      </a:lnTo>
                      <a:lnTo>
                        <a:pt x="18" y="6"/>
                      </a:lnTo>
                      <a:lnTo>
                        <a:pt x="17" y="0"/>
                      </a:lnTo>
                      <a:lnTo>
                        <a:pt x="14" y="4"/>
                      </a:lnTo>
                      <a:lnTo>
                        <a:pt x="12" y="0"/>
                      </a:lnTo>
                      <a:lnTo>
                        <a:pt x="13" y="6"/>
                      </a:lnTo>
                      <a:lnTo>
                        <a:pt x="16" y="15"/>
                      </a:lnTo>
                      <a:lnTo>
                        <a:pt x="4" y="15"/>
                      </a:lnTo>
                      <a:lnTo>
                        <a:pt x="1" y="15"/>
                      </a:lnTo>
                      <a:lnTo>
                        <a:pt x="4" y="6"/>
                      </a:lnTo>
                      <a:lnTo>
                        <a:pt x="3" y="0"/>
                      </a:lnTo>
                      <a:lnTo>
                        <a:pt x="0" y="3"/>
                      </a:lnTo>
                      <a:lnTo>
                        <a:pt x="1" y="15"/>
                      </a:lnTo>
                      <a:lnTo>
                        <a:pt x="4" y="15"/>
                      </a:lnTo>
                      <a:lnTo>
                        <a:pt x="1" y="21"/>
                      </a:lnTo>
                      <a:lnTo>
                        <a:pt x="3" y="34"/>
                      </a:lnTo>
                      <a:lnTo>
                        <a:pt x="23" y="34"/>
                      </a:lnTo>
                      <a:lnTo>
                        <a:pt x="19" y="41"/>
                      </a:lnTo>
                      <a:lnTo>
                        <a:pt x="20" y="45"/>
                      </a:lnTo>
                      <a:lnTo>
                        <a:pt x="18" y="40"/>
                      </a:lnTo>
                      <a:lnTo>
                        <a:pt x="19" y="42"/>
                      </a:lnTo>
                      <a:lnTo>
                        <a:pt x="21" y="51"/>
                      </a:lnTo>
                      <a:lnTo>
                        <a:pt x="5" y="51"/>
                      </a:lnTo>
                      <a:lnTo>
                        <a:pt x="8" y="42"/>
                      </a:lnTo>
                      <a:lnTo>
                        <a:pt x="8" y="40"/>
                      </a:lnTo>
                      <a:lnTo>
                        <a:pt x="4" y="46"/>
                      </a:lnTo>
                      <a:lnTo>
                        <a:pt x="5" y="51"/>
                      </a:lnTo>
                      <a:lnTo>
                        <a:pt x="106" y="51"/>
                      </a:lnTo>
                      <a:lnTo>
                        <a:pt x="94" y="19"/>
                      </a:lnTo>
                      <a:lnTo>
                        <a:pt x="93" y="15"/>
                      </a:lnTo>
                      <a:lnTo>
                        <a:pt x="84" y="15"/>
                      </a:lnTo>
                      <a:lnTo>
                        <a:pt x="85" y="19"/>
                      </a:lnTo>
                      <a:lnTo>
                        <a:pt x="82" y="28"/>
                      </a:lnTo>
                      <a:lnTo>
                        <a:pt x="79" y="19"/>
                      </a:lnTo>
                      <a:lnTo>
                        <a:pt x="78" y="15"/>
                      </a:lnTo>
                      <a:lnTo>
                        <a:pt x="69" y="15"/>
                      </a:lnTo>
                      <a:lnTo>
                        <a:pt x="69" y="19"/>
                      </a:lnTo>
                      <a:lnTo>
                        <a:pt x="66" y="28"/>
                      </a:lnTo>
                      <a:lnTo>
                        <a:pt x="63" y="19"/>
                      </a:lnTo>
                      <a:lnTo>
                        <a:pt x="63" y="15"/>
                      </a:lnTo>
                      <a:lnTo>
                        <a:pt x="54" y="15"/>
                      </a:lnTo>
                      <a:lnTo>
                        <a:pt x="55" y="19"/>
                      </a:lnTo>
                      <a:lnTo>
                        <a:pt x="52" y="28"/>
                      </a:lnTo>
                      <a:lnTo>
                        <a:pt x="50" y="21"/>
                      </a:lnTo>
                      <a:lnTo>
                        <a:pt x="54" y="15"/>
                      </a:lnTo>
                      <a:lnTo>
                        <a:pt x="63" y="15"/>
                      </a:lnTo>
                      <a:lnTo>
                        <a:pt x="65" y="21"/>
                      </a:lnTo>
                      <a:lnTo>
                        <a:pt x="69" y="15"/>
                      </a:lnTo>
                      <a:lnTo>
                        <a:pt x="78" y="15"/>
                      </a:lnTo>
                      <a:lnTo>
                        <a:pt x="80" y="21"/>
                      </a:lnTo>
                      <a:lnTo>
                        <a:pt x="84" y="15"/>
                      </a:lnTo>
                      <a:lnTo>
                        <a:pt x="93" y="15"/>
                      </a:lnTo>
                      <a:lnTo>
                        <a:pt x="95" y="21"/>
                      </a:lnTo>
                      <a:lnTo>
                        <a:pt x="99" y="15"/>
                      </a:lnTo>
                      <a:lnTo>
                        <a:pt x="100" y="19"/>
                      </a:lnTo>
                      <a:lnTo>
                        <a:pt x="98" y="28"/>
                      </a:lnTo>
                      <a:lnTo>
                        <a:pt x="101" y="22"/>
                      </a:lnTo>
                      <a:lnTo>
                        <a:pt x="105" y="32"/>
                      </a:lnTo>
                      <a:lnTo>
                        <a:pt x="102" y="40"/>
                      </a:lnTo>
                      <a:lnTo>
                        <a:pt x="105" y="34"/>
                      </a:lnTo>
                      <a:lnTo>
                        <a:pt x="109" y="42"/>
                      </a:lnTo>
                      <a:lnTo>
                        <a:pt x="106" y="51"/>
                      </a:lnTo>
                    </a:path>
                  </a:pathLst>
                </a:custGeom>
                <a:solidFill>
                  <a:srgbClr val="7A7A7A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7" name="Freeform 37">
                  <a:extLst>
                    <a:ext uri="{FF2B5EF4-FFF2-40B4-BE49-F238E27FC236}">
                      <a16:creationId xmlns:a16="http://schemas.microsoft.com/office/drawing/2014/main" id="{438F1788-ECB8-4389-9659-C1D12A2953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68" y="2886"/>
                  <a:ext cx="181" cy="18"/>
                </a:xfrm>
                <a:custGeom>
                  <a:avLst/>
                  <a:gdLst>
                    <a:gd name="T0" fmla="*/ 92 w 181"/>
                    <a:gd name="T1" fmla="*/ 4 h 18"/>
                    <a:gd name="T2" fmla="*/ 180 w 181"/>
                    <a:gd name="T3" fmla="*/ 0 h 18"/>
                    <a:gd name="T4" fmla="*/ 171 w 181"/>
                    <a:gd name="T5" fmla="*/ 4 h 18"/>
                    <a:gd name="T6" fmla="*/ 165 w 181"/>
                    <a:gd name="T7" fmla="*/ 0 h 18"/>
                    <a:gd name="T8" fmla="*/ 155 w 181"/>
                    <a:gd name="T9" fmla="*/ 4 h 18"/>
                    <a:gd name="T10" fmla="*/ 149 w 181"/>
                    <a:gd name="T11" fmla="*/ 0 h 18"/>
                    <a:gd name="T12" fmla="*/ 140 w 181"/>
                    <a:gd name="T13" fmla="*/ 4 h 18"/>
                    <a:gd name="T14" fmla="*/ 133 w 181"/>
                    <a:gd name="T15" fmla="*/ 0 h 18"/>
                    <a:gd name="T16" fmla="*/ 124 w 181"/>
                    <a:gd name="T17" fmla="*/ 4 h 18"/>
                    <a:gd name="T18" fmla="*/ 118 w 181"/>
                    <a:gd name="T19" fmla="*/ 0 h 18"/>
                    <a:gd name="T20" fmla="*/ 108 w 181"/>
                    <a:gd name="T21" fmla="*/ 4 h 18"/>
                    <a:gd name="T22" fmla="*/ 102 w 181"/>
                    <a:gd name="T23" fmla="*/ 0 h 18"/>
                    <a:gd name="T24" fmla="*/ 92 w 181"/>
                    <a:gd name="T25" fmla="*/ 4 h 18"/>
                    <a:gd name="T26" fmla="*/ 95 w 181"/>
                    <a:gd name="T27" fmla="*/ 5 h 18"/>
                    <a:gd name="T28" fmla="*/ 105 w 181"/>
                    <a:gd name="T29" fmla="*/ 8 h 18"/>
                    <a:gd name="T30" fmla="*/ 111 w 181"/>
                    <a:gd name="T31" fmla="*/ 5 h 18"/>
                    <a:gd name="T32" fmla="*/ 121 w 181"/>
                    <a:gd name="T33" fmla="*/ 8 h 18"/>
                    <a:gd name="T34" fmla="*/ 127 w 181"/>
                    <a:gd name="T35" fmla="*/ 5 h 18"/>
                    <a:gd name="T36" fmla="*/ 137 w 181"/>
                    <a:gd name="T37" fmla="*/ 8 h 18"/>
                    <a:gd name="T38" fmla="*/ 143 w 181"/>
                    <a:gd name="T39" fmla="*/ 5 h 18"/>
                    <a:gd name="T40" fmla="*/ 153 w 181"/>
                    <a:gd name="T41" fmla="*/ 8 h 18"/>
                    <a:gd name="T42" fmla="*/ 159 w 181"/>
                    <a:gd name="T43" fmla="*/ 5 h 18"/>
                    <a:gd name="T44" fmla="*/ 169 w 181"/>
                    <a:gd name="T45" fmla="*/ 8 h 18"/>
                    <a:gd name="T46" fmla="*/ 1 w 181"/>
                    <a:gd name="T47" fmla="*/ 5 h 18"/>
                    <a:gd name="T48" fmla="*/ 9 w 181"/>
                    <a:gd name="T49" fmla="*/ 8 h 18"/>
                    <a:gd name="T50" fmla="*/ 6 w 181"/>
                    <a:gd name="T51" fmla="*/ 11 h 18"/>
                    <a:gd name="T52" fmla="*/ 15 w 181"/>
                    <a:gd name="T53" fmla="*/ 13 h 18"/>
                    <a:gd name="T54" fmla="*/ 22 w 181"/>
                    <a:gd name="T55" fmla="*/ 11 h 18"/>
                    <a:gd name="T56" fmla="*/ 31 w 181"/>
                    <a:gd name="T57" fmla="*/ 13 h 18"/>
                    <a:gd name="T58" fmla="*/ 32 w 181"/>
                    <a:gd name="T59" fmla="*/ 17 h 18"/>
                    <a:gd name="T60" fmla="*/ 141 w 181"/>
                    <a:gd name="T61" fmla="*/ 15 h 18"/>
                    <a:gd name="T62" fmla="*/ 31 w 181"/>
                    <a:gd name="T63" fmla="*/ 13 h 18"/>
                    <a:gd name="T64" fmla="*/ 38 w 181"/>
                    <a:gd name="T65" fmla="*/ 11 h 18"/>
                    <a:gd name="T66" fmla="*/ 48 w 181"/>
                    <a:gd name="T67" fmla="*/ 13 h 18"/>
                    <a:gd name="T68" fmla="*/ 54 w 181"/>
                    <a:gd name="T69" fmla="*/ 11 h 18"/>
                    <a:gd name="T70" fmla="*/ 64 w 181"/>
                    <a:gd name="T71" fmla="*/ 13 h 18"/>
                    <a:gd name="T72" fmla="*/ 70 w 181"/>
                    <a:gd name="T73" fmla="*/ 11 h 18"/>
                    <a:gd name="T74" fmla="*/ 80 w 181"/>
                    <a:gd name="T75" fmla="*/ 13 h 18"/>
                    <a:gd name="T76" fmla="*/ 87 w 181"/>
                    <a:gd name="T77" fmla="*/ 11 h 18"/>
                    <a:gd name="T78" fmla="*/ 96 w 181"/>
                    <a:gd name="T79" fmla="*/ 13 h 18"/>
                    <a:gd name="T80" fmla="*/ 102 w 181"/>
                    <a:gd name="T81" fmla="*/ 11 h 18"/>
                    <a:gd name="T82" fmla="*/ 113 w 181"/>
                    <a:gd name="T83" fmla="*/ 13 h 18"/>
                    <a:gd name="T84" fmla="*/ 119 w 181"/>
                    <a:gd name="T85" fmla="*/ 11 h 18"/>
                    <a:gd name="T86" fmla="*/ 129 w 181"/>
                    <a:gd name="T87" fmla="*/ 13 h 18"/>
                    <a:gd name="T88" fmla="*/ 134 w 181"/>
                    <a:gd name="T89" fmla="*/ 11 h 18"/>
                    <a:gd name="T90" fmla="*/ 145 w 181"/>
                    <a:gd name="T91" fmla="*/ 13 h 18"/>
                    <a:gd name="T92" fmla="*/ 151 w 181"/>
                    <a:gd name="T93" fmla="*/ 11 h 18"/>
                    <a:gd name="T94" fmla="*/ 162 w 181"/>
                    <a:gd name="T95" fmla="*/ 13 h 18"/>
                    <a:gd name="T96" fmla="*/ 10 w 181"/>
                    <a:gd name="T97" fmla="*/ 11 h 18"/>
                    <a:gd name="T98" fmla="*/ 10 w 181"/>
                    <a:gd name="T99" fmla="*/ 5 h 18"/>
                    <a:gd name="T100" fmla="*/ 14 w 181"/>
                    <a:gd name="T101" fmla="*/ 8 h 18"/>
                    <a:gd name="T102" fmla="*/ 26 w 181"/>
                    <a:gd name="T103" fmla="*/ 5 h 18"/>
                    <a:gd name="T104" fmla="*/ 31 w 181"/>
                    <a:gd name="T105" fmla="*/ 8 h 18"/>
                    <a:gd name="T106" fmla="*/ 42 w 181"/>
                    <a:gd name="T107" fmla="*/ 5 h 18"/>
                    <a:gd name="T108" fmla="*/ 47 w 181"/>
                    <a:gd name="T109" fmla="*/ 8 h 18"/>
                    <a:gd name="T110" fmla="*/ 58 w 181"/>
                    <a:gd name="T111" fmla="*/ 5 h 18"/>
                    <a:gd name="T112" fmla="*/ 63 w 181"/>
                    <a:gd name="T113" fmla="*/ 8 h 18"/>
                    <a:gd name="T114" fmla="*/ 73 w 181"/>
                    <a:gd name="T115" fmla="*/ 5 h 18"/>
                    <a:gd name="T116" fmla="*/ 79 w 181"/>
                    <a:gd name="T117" fmla="*/ 8 h 18"/>
                    <a:gd name="T118" fmla="*/ 90 w 181"/>
                    <a:gd name="T119" fmla="*/ 5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  <a:cxn ang="0">
                      <a:pos x="T114" y="T115"/>
                    </a:cxn>
                    <a:cxn ang="0">
                      <a:pos x="T116" y="T117"/>
                    </a:cxn>
                    <a:cxn ang="0">
                      <a:pos x="T118" y="T119"/>
                    </a:cxn>
                  </a:cxnLst>
                  <a:rect l="0" t="0" r="r" b="b"/>
                  <a:pathLst>
                    <a:path w="181" h="18">
                      <a:moveTo>
                        <a:pt x="90" y="5"/>
                      </a:moveTo>
                      <a:lnTo>
                        <a:pt x="92" y="4"/>
                      </a:lnTo>
                      <a:lnTo>
                        <a:pt x="93" y="0"/>
                      </a:lnTo>
                      <a:lnTo>
                        <a:pt x="180" y="0"/>
                      </a:lnTo>
                      <a:lnTo>
                        <a:pt x="180" y="4"/>
                      </a:lnTo>
                      <a:lnTo>
                        <a:pt x="171" y="4"/>
                      </a:lnTo>
                      <a:lnTo>
                        <a:pt x="171" y="0"/>
                      </a:lnTo>
                      <a:lnTo>
                        <a:pt x="165" y="0"/>
                      </a:lnTo>
                      <a:lnTo>
                        <a:pt x="165" y="4"/>
                      </a:lnTo>
                      <a:lnTo>
                        <a:pt x="155" y="4"/>
                      </a:lnTo>
                      <a:lnTo>
                        <a:pt x="155" y="0"/>
                      </a:lnTo>
                      <a:lnTo>
                        <a:pt x="149" y="0"/>
                      </a:lnTo>
                      <a:lnTo>
                        <a:pt x="149" y="4"/>
                      </a:lnTo>
                      <a:lnTo>
                        <a:pt x="140" y="4"/>
                      </a:lnTo>
                      <a:lnTo>
                        <a:pt x="140" y="0"/>
                      </a:lnTo>
                      <a:lnTo>
                        <a:pt x="133" y="0"/>
                      </a:lnTo>
                      <a:lnTo>
                        <a:pt x="133" y="4"/>
                      </a:lnTo>
                      <a:lnTo>
                        <a:pt x="124" y="4"/>
                      </a:lnTo>
                      <a:lnTo>
                        <a:pt x="124" y="0"/>
                      </a:lnTo>
                      <a:lnTo>
                        <a:pt x="118" y="0"/>
                      </a:lnTo>
                      <a:lnTo>
                        <a:pt x="117" y="4"/>
                      </a:lnTo>
                      <a:lnTo>
                        <a:pt x="108" y="4"/>
                      </a:lnTo>
                      <a:lnTo>
                        <a:pt x="108" y="0"/>
                      </a:lnTo>
                      <a:lnTo>
                        <a:pt x="102" y="0"/>
                      </a:lnTo>
                      <a:lnTo>
                        <a:pt x="102" y="4"/>
                      </a:lnTo>
                      <a:lnTo>
                        <a:pt x="92" y="4"/>
                      </a:lnTo>
                      <a:lnTo>
                        <a:pt x="90" y="5"/>
                      </a:lnTo>
                      <a:lnTo>
                        <a:pt x="95" y="5"/>
                      </a:lnTo>
                      <a:lnTo>
                        <a:pt x="95" y="8"/>
                      </a:lnTo>
                      <a:lnTo>
                        <a:pt x="105" y="8"/>
                      </a:lnTo>
                      <a:lnTo>
                        <a:pt x="105" y="5"/>
                      </a:lnTo>
                      <a:lnTo>
                        <a:pt x="111" y="5"/>
                      </a:lnTo>
                      <a:lnTo>
                        <a:pt x="111" y="8"/>
                      </a:lnTo>
                      <a:lnTo>
                        <a:pt x="121" y="8"/>
                      </a:lnTo>
                      <a:lnTo>
                        <a:pt x="121" y="5"/>
                      </a:lnTo>
                      <a:lnTo>
                        <a:pt x="127" y="5"/>
                      </a:lnTo>
                      <a:lnTo>
                        <a:pt x="127" y="8"/>
                      </a:lnTo>
                      <a:lnTo>
                        <a:pt x="137" y="8"/>
                      </a:lnTo>
                      <a:lnTo>
                        <a:pt x="137" y="5"/>
                      </a:lnTo>
                      <a:lnTo>
                        <a:pt x="143" y="5"/>
                      </a:lnTo>
                      <a:lnTo>
                        <a:pt x="143" y="8"/>
                      </a:lnTo>
                      <a:lnTo>
                        <a:pt x="153" y="8"/>
                      </a:lnTo>
                      <a:lnTo>
                        <a:pt x="153" y="5"/>
                      </a:lnTo>
                      <a:lnTo>
                        <a:pt x="159" y="5"/>
                      </a:lnTo>
                      <a:lnTo>
                        <a:pt x="159" y="8"/>
                      </a:lnTo>
                      <a:lnTo>
                        <a:pt x="169" y="8"/>
                      </a:lnTo>
                      <a:lnTo>
                        <a:pt x="169" y="5"/>
                      </a:lnTo>
                      <a:lnTo>
                        <a:pt x="1" y="5"/>
                      </a:lnTo>
                      <a:lnTo>
                        <a:pt x="0" y="8"/>
                      </a:lnTo>
                      <a:lnTo>
                        <a:pt x="9" y="8"/>
                      </a:lnTo>
                      <a:lnTo>
                        <a:pt x="10" y="11"/>
                      </a:lnTo>
                      <a:lnTo>
                        <a:pt x="6" y="11"/>
                      </a:lnTo>
                      <a:lnTo>
                        <a:pt x="5" y="13"/>
                      </a:lnTo>
                      <a:lnTo>
                        <a:pt x="15" y="13"/>
                      </a:lnTo>
                      <a:lnTo>
                        <a:pt x="16" y="11"/>
                      </a:lnTo>
                      <a:lnTo>
                        <a:pt x="22" y="11"/>
                      </a:lnTo>
                      <a:lnTo>
                        <a:pt x="21" y="13"/>
                      </a:lnTo>
                      <a:lnTo>
                        <a:pt x="31" y="13"/>
                      </a:lnTo>
                      <a:lnTo>
                        <a:pt x="32" y="15"/>
                      </a:lnTo>
                      <a:lnTo>
                        <a:pt x="32" y="17"/>
                      </a:lnTo>
                      <a:lnTo>
                        <a:pt x="141" y="17"/>
                      </a:lnTo>
                      <a:lnTo>
                        <a:pt x="141" y="15"/>
                      </a:lnTo>
                      <a:lnTo>
                        <a:pt x="32" y="15"/>
                      </a:lnTo>
                      <a:lnTo>
                        <a:pt x="31" y="13"/>
                      </a:lnTo>
                      <a:lnTo>
                        <a:pt x="32" y="11"/>
                      </a:lnTo>
                      <a:lnTo>
                        <a:pt x="38" y="11"/>
                      </a:lnTo>
                      <a:lnTo>
                        <a:pt x="37" y="13"/>
                      </a:lnTo>
                      <a:lnTo>
                        <a:pt x="48" y="13"/>
                      </a:lnTo>
                      <a:lnTo>
                        <a:pt x="49" y="11"/>
                      </a:lnTo>
                      <a:lnTo>
                        <a:pt x="54" y="11"/>
                      </a:lnTo>
                      <a:lnTo>
                        <a:pt x="54" y="13"/>
                      </a:lnTo>
                      <a:lnTo>
                        <a:pt x="64" y="13"/>
                      </a:lnTo>
                      <a:lnTo>
                        <a:pt x="64" y="11"/>
                      </a:lnTo>
                      <a:lnTo>
                        <a:pt x="70" y="11"/>
                      </a:lnTo>
                      <a:lnTo>
                        <a:pt x="70" y="13"/>
                      </a:lnTo>
                      <a:lnTo>
                        <a:pt x="80" y="13"/>
                      </a:lnTo>
                      <a:lnTo>
                        <a:pt x="81" y="11"/>
                      </a:lnTo>
                      <a:lnTo>
                        <a:pt x="87" y="11"/>
                      </a:lnTo>
                      <a:lnTo>
                        <a:pt x="86" y="13"/>
                      </a:lnTo>
                      <a:lnTo>
                        <a:pt x="96" y="13"/>
                      </a:lnTo>
                      <a:lnTo>
                        <a:pt x="97" y="11"/>
                      </a:lnTo>
                      <a:lnTo>
                        <a:pt x="102" y="11"/>
                      </a:lnTo>
                      <a:lnTo>
                        <a:pt x="102" y="13"/>
                      </a:lnTo>
                      <a:lnTo>
                        <a:pt x="113" y="13"/>
                      </a:lnTo>
                      <a:lnTo>
                        <a:pt x="113" y="11"/>
                      </a:lnTo>
                      <a:lnTo>
                        <a:pt x="119" y="11"/>
                      </a:lnTo>
                      <a:lnTo>
                        <a:pt x="118" y="13"/>
                      </a:lnTo>
                      <a:lnTo>
                        <a:pt x="129" y="13"/>
                      </a:lnTo>
                      <a:lnTo>
                        <a:pt x="129" y="11"/>
                      </a:lnTo>
                      <a:lnTo>
                        <a:pt x="134" y="11"/>
                      </a:lnTo>
                      <a:lnTo>
                        <a:pt x="134" y="13"/>
                      </a:lnTo>
                      <a:lnTo>
                        <a:pt x="145" y="13"/>
                      </a:lnTo>
                      <a:lnTo>
                        <a:pt x="145" y="11"/>
                      </a:lnTo>
                      <a:lnTo>
                        <a:pt x="151" y="11"/>
                      </a:lnTo>
                      <a:lnTo>
                        <a:pt x="151" y="13"/>
                      </a:lnTo>
                      <a:lnTo>
                        <a:pt x="162" y="13"/>
                      </a:lnTo>
                      <a:lnTo>
                        <a:pt x="161" y="11"/>
                      </a:lnTo>
                      <a:lnTo>
                        <a:pt x="10" y="11"/>
                      </a:lnTo>
                      <a:lnTo>
                        <a:pt x="9" y="8"/>
                      </a:lnTo>
                      <a:lnTo>
                        <a:pt x="10" y="5"/>
                      </a:lnTo>
                      <a:lnTo>
                        <a:pt x="16" y="5"/>
                      </a:lnTo>
                      <a:lnTo>
                        <a:pt x="14" y="8"/>
                      </a:lnTo>
                      <a:lnTo>
                        <a:pt x="25" y="8"/>
                      </a:lnTo>
                      <a:lnTo>
                        <a:pt x="26" y="5"/>
                      </a:lnTo>
                      <a:lnTo>
                        <a:pt x="32" y="5"/>
                      </a:lnTo>
                      <a:lnTo>
                        <a:pt x="31" y="8"/>
                      </a:lnTo>
                      <a:lnTo>
                        <a:pt x="41" y="8"/>
                      </a:lnTo>
                      <a:lnTo>
                        <a:pt x="42" y="5"/>
                      </a:lnTo>
                      <a:lnTo>
                        <a:pt x="47" y="5"/>
                      </a:lnTo>
                      <a:lnTo>
                        <a:pt x="47" y="8"/>
                      </a:lnTo>
                      <a:lnTo>
                        <a:pt x="57" y="8"/>
                      </a:lnTo>
                      <a:lnTo>
                        <a:pt x="58" y="5"/>
                      </a:lnTo>
                      <a:lnTo>
                        <a:pt x="63" y="5"/>
                      </a:lnTo>
                      <a:lnTo>
                        <a:pt x="63" y="8"/>
                      </a:lnTo>
                      <a:lnTo>
                        <a:pt x="73" y="8"/>
                      </a:lnTo>
                      <a:lnTo>
                        <a:pt x="73" y="5"/>
                      </a:lnTo>
                      <a:lnTo>
                        <a:pt x="79" y="5"/>
                      </a:lnTo>
                      <a:lnTo>
                        <a:pt x="79" y="8"/>
                      </a:lnTo>
                      <a:lnTo>
                        <a:pt x="89" y="8"/>
                      </a:lnTo>
                      <a:lnTo>
                        <a:pt x="90" y="5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78" name="Freeform 38">
                  <a:extLst>
                    <a:ext uri="{FF2B5EF4-FFF2-40B4-BE49-F238E27FC236}">
                      <a16:creationId xmlns:a16="http://schemas.microsoft.com/office/drawing/2014/main" id="{4A12AFB0-1058-4205-9BF3-C0E8E3E6FE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43" y="2861"/>
                  <a:ext cx="230" cy="26"/>
                </a:xfrm>
                <a:custGeom>
                  <a:avLst/>
                  <a:gdLst>
                    <a:gd name="T0" fmla="*/ 113 w 230"/>
                    <a:gd name="T1" fmla="*/ 21 h 26"/>
                    <a:gd name="T2" fmla="*/ 102 w 230"/>
                    <a:gd name="T3" fmla="*/ 25 h 26"/>
                    <a:gd name="T4" fmla="*/ 97 w 230"/>
                    <a:gd name="T5" fmla="*/ 21 h 26"/>
                    <a:gd name="T6" fmla="*/ 86 w 230"/>
                    <a:gd name="T7" fmla="*/ 25 h 26"/>
                    <a:gd name="T8" fmla="*/ 81 w 230"/>
                    <a:gd name="T9" fmla="*/ 21 h 26"/>
                    <a:gd name="T10" fmla="*/ 70 w 230"/>
                    <a:gd name="T11" fmla="*/ 25 h 26"/>
                    <a:gd name="T12" fmla="*/ 66 w 230"/>
                    <a:gd name="T13" fmla="*/ 21 h 26"/>
                    <a:gd name="T14" fmla="*/ 54 w 230"/>
                    <a:gd name="T15" fmla="*/ 25 h 26"/>
                    <a:gd name="T16" fmla="*/ 49 w 230"/>
                    <a:gd name="T17" fmla="*/ 21 h 26"/>
                    <a:gd name="T18" fmla="*/ 39 w 230"/>
                    <a:gd name="T19" fmla="*/ 25 h 26"/>
                    <a:gd name="T20" fmla="*/ 33 w 230"/>
                    <a:gd name="T21" fmla="*/ 21 h 26"/>
                    <a:gd name="T22" fmla="*/ 22 w 230"/>
                    <a:gd name="T23" fmla="*/ 25 h 26"/>
                    <a:gd name="T24" fmla="*/ 27 w 230"/>
                    <a:gd name="T25" fmla="*/ 21 h 26"/>
                    <a:gd name="T26" fmla="*/ 27 w 230"/>
                    <a:gd name="T27" fmla="*/ 14 h 26"/>
                    <a:gd name="T28" fmla="*/ 32 w 230"/>
                    <a:gd name="T29" fmla="*/ 19 h 26"/>
                    <a:gd name="T30" fmla="*/ 42 w 230"/>
                    <a:gd name="T31" fmla="*/ 14 h 26"/>
                    <a:gd name="T32" fmla="*/ 47 w 230"/>
                    <a:gd name="T33" fmla="*/ 0 h 26"/>
                    <a:gd name="T34" fmla="*/ 229 w 230"/>
                    <a:gd name="T35" fmla="*/ 6 h 26"/>
                    <a:gd name="T36" fmla="*/ 219 w 230"/>
                    <a:gd name="T37" fmla="*/ 0 h 26"/>
                    <a:gd name="T38" fmla="*/ 214 w 230"/>
                    <a:gd name="T39" fmla="*/ 6 h 26"/>
                    <a:gd name="T40" fmla="*/ 204 w 230"/>
                    <a:gd name="T41" fmla="*/ 0 h 26"/>
                    <a:gd name="T42" fmla="*/ 198 w 230"/>
                    <a:gd name="T43" fmla="*/ 6 h 26"/>
                    <a:gd name="T44" fmla="*/ 189 w 230"/>
                    <a:gd name="T45" fmla="*/ 0 h 26"/>
                    <a:gd name="T46" fmla="*/ 183 w 230"/>
                    <a:gd name="T47" fmla="*/ 6 h 26"/>
                    <a:gd name="T48" fmla="*/ 173 w 230"/>
                    <a:gd name="T49" fmla="*/ 0 h 26"/>
                    <a:gd name="T50" fmla="*/ 100 w 230"/>
                    <a:gd name="T51" fmla="*/ 6 h 26"/>
                    <a:gd name="T52" fmla="*/ 92 w 230"/>
                    <a:gd name="T53" fmla="*/ 0 h 26"/>
                    <a:gd name="T54" fmla="*/ 86 w 230"/>
                    <a:gd name="T55" fmla="*/ 6 h 26"/>
                    <a:gd name="T56" fmla="*/ 76 w 230"/>
                    <a:gd name="T57" fmla="*/ 0 h 26"/>
                    <a:gd name="T58" fmla="*/ 69 w 230"/>
                    <a:gd name="T59" fmla="*/ 6 h 26"/>
                    <a:gd name="T60" fmla="*/ 62 w 230"/>
                    <a:gd name="T61" fmla="*/ 0 h 26"/>
                    <a:gd name="T62" fmla="*/ 54 w 230"/>
                    <a:gd name="T63" fmla="*/ 6 h 26"/>
                    <a:gd name="T64" fmla="*/ 42 w 230"/>
                    <a:gd name="T65" fmla="*/ 14 h 26"/>
                    <a:gd name="T66" fmla="*/ 47 w 230"/>
                    <a:gd name="T67" fmla="*/ 19 h 26"/>
                    <a:gd name="T68" fmla="*/ 58 w 230"/>
                    <a:gd name="T69" fmla="*/ 14 h 26"/>
                    <a:gd name="T70" fmla="*/ 63 w 230"/>
                    <a:gd name="T71" fmla="*/ 19 h 26"/>
                    <a:gd name="T72" fmla="*/ 74 w 230"/>
                    <a:gd name="T73" fmla="*/ 14 h 26"/>
                    <a:gd name="T74" fmla="*/ 79 w 230"/>
                    <a:gd name="T75" fmla="*/ 19 h 26"/>
                    <a:gd name="T76" fmla="*/ 89 w 230"/>
                    <a:gd name="T77" fmla="*/ 14 h 26"/>
                    <a:gd name="T78" fmla="*/ 94 w 230"/>
                    <a:gd name="T79" fmla="*/ 19 h 26"/>
                    <a:gd name="T80" fmla="*/ 105 w 230"/>
                    <a:gd name="T81" fmla="*/ 14 h 26"/>
                    <a:gd name="T82" fmla="*/ 110 w 230"/>
                    <a:gd name="T83" fmla="*/ 18 h 26"/>
                    <a:gd name="T84" fmla="*/ 121 w 230"/>
                    <a:gd name="T85" fmla="*/ 14 h 26"/>
                    <a:gd name="T86" fmla="*/ 126 w 230"/>
                    <a:gd name="T87" fmla="*/ 19 h 26"/>
                    <a:gd name="T88" fmla="*/ 136 w 230"/>
                    <a:gd name="T89" fmla="*/ 14 h 26"/>
                    <a:gd name="T90" fmla="*/ 142 w 230"/>
                    <a:gd name="T91" fmla="*/ 19 h 26"/>
                    <a:gd name="T92" fmla="*/ 152 w 230"/>
                    <a:gd name="T93" fmla="*/ 14 h 26"/>
                    <a:gd name="T94" fmla="*/ 157 w 230"/>
                    <a:gd name="T95" fmla="*/ 19 h 26"/>
                    <a:gd name="T96" fmla="*/ 167 w 230"/>
                    <a:gd name="T97" fmla="*/ 14 h 26"/>
                    <a:gd name="T98" fmla="*/ 173 w 230"/>
                    <a:gd name="T99" fmla="*/ 19 h 26"/>
                    <a:gd name="T100" fmla="*/ 184 w 230"/>
                    <a:gd name="T101" fmla="*/ 14 h 26"/>
                    <a:gd name="T102" fmla="*/ 189 w 230"/>
                    <a:gd name="T103" fmla="*/ 18 h 26"/>
                    <a:gd name="T104" fmla="*/ 198 w 230"/>
                    <a:gd name="T105" fmla="*/ 14 h 26"/>
                    <a:gd name="T106" fmla="*/ 0 w 230"/>
                    <a:gd name="T107" fmla="*/ 19 h 26"/>
                    <a:gd name="T108" fmla="*/ 12 w 230"/>
                    <a:gd name="T109" fmla="*/ 14 h 26"/>
                    <a:gd name="T110" fmla="*/ 16 w 230"/>
                    <a:gd name="T111" fmla="*/ 19 h 26"/>
                    <a:gd name="T112" fmla="*/ 27 w 230"/>
                    <a:gd name="T113" fmla="*/ 21 h 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230" h="26">
                      <a:moveTo>
                        <a:pt x="27" y="21"/>
                      </a:moveTo>
                      <a:lnTo>
                        <a:pt x="113" y="21"/>
                      </a:lnTo>
                      <a:lnTo>
                        <a:pt x="112" y="25"/>
                      </a:lnTo>
                      <a:lnTo>
                        <a:pt x="102" y="25"/>
                      </a:lnTo>
                      <a:lnTo>
                        <a:pt x="103" y="21"/>
                      </a:lnTo>
                      <a:lnTo>
                        <a:pt x="97" y="21"/>
                      </a:lnTo>
                      <a:lnTo>
                        <a:pt x="96" y="25"/>
                      </a:lnTo>
                      <a:lnTo>
                        <a:pt x="86" y="25"/>
                      </a:lnTo>
                      <a:lnTo>
                        <a:pt x="86" y="21"/>
                      </a:lnTo>
                      <a:lnTo>
                        <a:pt x="81" y="21"/>
                      </a:lnTo>
                      <a:lnTo>
                        <a:pt x="80" y="25"/>
                      </a:lnTo>
                      <a:lnTo>
                        <a:pt x="70" y="25"/>
                      </a:lnTo>
                      <a:lnTo>
                        <a:pt x="71" y="21"/>
                      </a:lnTo>
                      <a:lnTo>
                        <a:pt x="66" y="21"/>
                      </a:lnTo>
                      <a:lnTo>
                        <a:pt x="64" y="25"/>
                      </a:lnTo>
                      <a:lnTo>
                        <a:pt x="54" y="25"/>
                      </a:lnTo>
                      <a:lnTo>
                        <a:pt x="55" y="21"/>
                      </a:lnTo>
                      <a:lnTo>
                        <a:pt x="49" y="21"/>
                      </a:lnTo>
                      <a:lnTo>
                        <a:pt x="49" y="25"/>
                      </a:lnTo>
                      <a:lnTo>
                        <a:pt x="39" y="25"/>
                      </a:lnTo>
                      <a:lnTo>
                        <a:pt x="39" y="21"/>
                      </a:lnTo>
                      <a:lnTo>
                        <a:pt x="33" y="21"/>
                      </a:lnTo>
                      <a:lnTo>
                        <a:pt x="32" y="25"/>
                      </a:lnTo>
                      <a:lnTo>
                        <a:pt x="22" y="25"/>
                      </a:lnTo>
                      <a:lnTo>
                        <a:pt x="24" y="21"/>
                      </a:lnTo>
                      <a:lnTo>
                        <a:pt x="27" y="21"/>
                      </a:lnTo>
                      <a:lnTo>
                        <a:pt x="25" y="19"/>
                      </a:lnTo>
                      <a:lnTo>
                        <a:pt x="27" y="14"/>
                      </a:lnTo>
                      <a:lnTo>
                        <a:pt x="33" y="14"/>
                      </a:lnTo>
                      <a:lnTo>
                        <a:pt x="32" y="19"/>
                      </a:lnTo>
                      <a:lnTo>
                        <a:pt x="42" y="19"/>
                      </a:lnTo>
                      <a:lnTo>
                        <a:pt x="42" y="14"/>
                      </a:lnTo>
                      <a:lnTo>
                        <a:pt x="45" y="6"/>
                      </a:lnTo>
                      <a:lnTo>
                        <a:pt x="47" y="0"/>
                      </a:lnTo>
                      <a:lnTo>
                        <a:pt x="228" y="0"/>
                      </a:lnTo>
                      <a:lnTo>
                        <a:pt x="229" y="6"/>
                      </a:lnTo>
                      <a:lnTo>
                        <a:pt x="219" y="6"/>
                      </a:lnTo>
                      <a:lnTo>
                        <a:pt x="219" y="0"/>
                      </a:lnTo>
                      <a:lnTo>
                        <a:pt x="213" y="0"/>
                      </a:lnTo>
                      <a:lnTo>
                        <a:pt x="214" y="6"/>
                      </a:lnTo>
                      <a:lnTo>
                        <a:pt x="204" y="6"/>
                      </a:lnTo>
                      <a:lnTo>
                        <a:pt x="204" y="0"/>
                      </a:lnTo>
                      <a:lnTo>
                        <a:pt x="198" y="0"/>
                      </a:lnTo>
                      <a:lnTo>
                        <a:pt x="198" y="6"/>
                      </a:lnTo>
                      <a:lnTo>
                        <a:pt x="189" y="6"/>
                      </a:lnTo>
                      <a:lnTo>
                        <a:pt x="189" y="0"/>
                      </a:lnTo>
                      <a:lnTo>
                        <a:pt x="183" y="0"/>
                      </a:lnTo>
                      <a:lnTo>
                        <a:pt x="183" y="6"/>
                      </a:lnTo>
                      <a:lnTo>
                        <a:pt x="173" y="6"/>
                      </a:lnTo>
                      <a:lnTo>
                        <a:pt x="173" y="0"/>
                      </a:lnTo>
                      <a:lnTo>
                        <a:pt x="101" y="0"/>
                      </a:lnTo>
                      <a:lnTo>
                        <a:pt x="100" y="6"/>
                      </a:lnTo>
                      <a:lnTo>
                        <a:pt x="91" y="6"/>
                      </a:lnTo>
                      <a:lnTo>
                        <a:pt x="92" y="0"/>
                      </a:lnTo>
                      <a:lnTo>
                        <a:pt x="86" y="0"/>
                      </a:lnTo>
                      <a:lnTo>
                        <a:pt x="86" y="6"/>
                      </a:lnTo>
                      <a:lnTo>
                        <a:pt x="76" y="6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69" y="6"/>
                      </a:lnTo>
                      <a:lnTo>
                        <a:pt x="60" y="6"/>
                      </a:lnTo>
                      <a:lnTo>
                        <a:pt x="62" y="0"/>
                      </a:lnTo>
                      <a:lnTo>
                        <a:pt x="56" y="0"/>
                      </a:lnTo>
                      <a:lnTo>
                        <a:pt x="54" y="6"/>
                      </a:lnTo>
                      <a:lnTo>
                        <a:pt x="45" y="6"/>
                      </a:lnTo>
                      <a:lnTo>
                        <a:pt x="42" y="14"/>
                      </a:lnTo>
                      <a:lnTo>
                        <a:pt x="49" y="14"/>
                      </a:lnTo>
                      <a:lnTo>
                        <a:pt x="47" y="19"/>
                      </a:lnTo>
                      <a:lnTo>
                        <a:pt x="57" y="19"/>
                      </a:lnTo>
                      <a:lnTo>
                        <a:pt x="58" y="14"/>
                      </a:lnTo>
                      <a:lnTo>
                        <a:pt x="65" y="14"/>
                      </a:lnTo>
                      <a:lnTo>
                        <a:pt x="63" y="19"/>
                      </a:lnTo>
                      <a:lnTo>
                        <a:pt x="72" y="19"/>
                      </a:lnTo>
                      <a:lnTo>
                        <a:pt x="74" y="14"/>
                      </a:lnTo>
                      <a:lnTo>
                        <a:pt x="80" y="14"/>
                      </a:lnTo>
                      <a:lnTo>
                        <a:pt x="79" y="19"/>
                      </a:lnTo>
                      <a:lnTo>
                        <a:pt x="89" y="19"/>
                      </a:lnTo>
                      <a:lnTo>
                        <a:pt x="89" y="14"/>
                      </a:lnTo>
                      <a:lnTo>
                        <a:pt x="96" y="14"/>
                      </a:lnTo>
                      <a:lnTo>
                        <a:pt x="94" y="19"/>
                      </a:lnTo>
                      <a:lnTo>
                        <a:pt x="104" y="19"/>
                      </a:lnTo>
                      <a:lnTo>
                        <a:pt x="105" y="14"/>
                      </a:lnTo>
                      <a:lnTo>
                        <a:pt x="111" y="14"/>
                      </a:lnTo>
                      <a:lnTo>
                        <a:pt x="110" y="18"/>
                      </a:lnTo>
                      <a:lnTo>
                        <a:pt x="120" y="18"/>
                      </a:lnTo>
                      <a:lnTo>
                        <a:pt x="121" y="14"/>
                      </a:lnTo>
                      <a:lnTo>
                        <a:pt x="126" y="14"/>
                      </a:lnTo>
                      <a:lnTo>
                        <a:pt x="126" y="19"/>
                      </a:lnTo>
                      <a:lnTo>
                        <a:pt x="136" y="19"/>
                      </a:lnTo>
                      <a:lnTo>
                        <a:pt x="136" y="14"/>
                      </a:lnTo>
                      <a:lnTo>
                        <a:pt x="142" y="14"/>
                      </a:lnTo>
                      <a:lnTo>
                        <a:pt x="142" y="19"/>
                      </a:lnTo>
                      <a:lnTo>
                        <a:pt x="151" y="19"/>
                      </a:lnTo>
                      <a:lnTo>
                        <a:pt x="152" y="14"/>
                      </a:lnTo>
                      <a:lnTo>
                        <a:pt x="157" y="14"/>
                      </a:lnTo>
                      <a:lnTo>
                        <a:pt x="157" y="19"/>
                      </a:lnTo>
                      <a:lnTo>
                        <a:pt x="167" y="19"/>
                      </a:lnTo>
                      <a:lnTo>
                        <a:pt x="167" y="14"/>
                      </a:lnTo>
                      <a:lnTo>
                        <a:pt x="173" y="14"/>
                      </a:lnTo>
                      <a:lnTo>
                        <a:pt x="173" y="19"/>
                      </a:lnTo>
                      <a:lnTo>
                        <a:pt x="184" y="19"/>
                      </a:lnTo>
                      <a:lnTo>
                        <a:pt x="184" y="14"/>
                      </a:lnTo>
                      <a:lnTo>
                        <a:pt x="189" y="14"/>
                      </a:lnTo>
                      <a:lnTo>
                        <a:pt x="189" y="18"/>
                      </a:lnTo>
                      <a:lnTo>
                        <a:pt x="199" y="18"/>
                      </a:lnTo>
                      <a:lnTo>
                        <a:pt x="198" y="14"/>
                      </a:lnTo>
                      <a:lnTo>
                        <a:pt x="2" y="14"/>
                      </a:lnTo>
                      <a:lnTo>
                        <a:pt x="0" y="19"/>
                      </a:lnTo>
                      <a:lnTo>
                        <a:pt x="10" y="19"/>
                      </a:lnTo>
                      <a:lnTo>
                        <a:pt x="12" y="14"/>
                      </a:lnTo>
                      <a:lnTo>
                        <a:pt x="18" y="14"/>
                      </a:lnTo>
                      <a:lnTo>
                        <a:pt x="16" y="19"/>
                      </a:lnTo>
                      <a:lnTo>
                        <a:pt x="25" y="19"/>
                      </a:lnTo>
                      <a:lnTo>
                        <a:pt x="27" y="21"/>
                      </a:lnTo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479" name="Rectangle 39">
                <a:extLst>
                  <a:ext uri="{FF2B5EF4-FFF2-40B4-BE49-F238E27FC236}">
                    <a16:creationId xmlns:a16="http://schemas.microsoft.com/office/drawing/2014/main" id="{9EA38CBF-8527-4EB5-B13E-B2B7B499F6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8" y="2396"/>
                <a:ext cx="1300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Bút toán trực tiếp</a:t>
                </a:r>
              </a:p>
            </p:txBody>
          </p:sp>
          <p:grpSp>
            <p:nvGrpSpPr>
              <p:cNvPr id="189480" name="Group 40">
                <a:extLst>
                  <a:ext uri="{FF2B5EF4-FFF2-40B4-BE49-F238E27FC236}">
                    <a16:creationId xmlns:a16="http://schemas.microsoft.com/office/drawing/2014/main" id="{4A99F17A-1823-421E-9EC7-E3D6FA3B0F0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829" y="1319"/>
                <a:ext cx="742" cy="335"/>
                <a:chOff x="1788" y="1684"/>
                <a:chExt cx="736" cy="381"/>
              </a:xfrm>
            </p:grpSpPr>
            <p:sp>
              <p:nvSpPr>
                <p:cNvPr id="189481" name="Freeform 41">
                  <a:extLst>
                    <a:ext uri="{FF2B5EF4-FFF2-40B4-BE49-F238E27FC236}">
                      <a16:creationId xmlns:a16="http://schemas.microsoft.com/office/drawing/2014/main" id="{28E15600-398E-4585-835D-CE5C3ED507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49" y="1988"/>
                  <a:ext cx="164" cy="77"/>
                </a:xfrm>
                <a:custGeom>
                  <a:avLst/>
                  <a:gdLst>
                    <a:gd name="T0" fmla="*/ 163 w 164"/>
                    <a:gd name="T1" fmla="*/ 44 h 77"/>
                    <a:gd name="T2" fmla="*/ 0 w 164"/>
                    <a:gd name="T3" fmla="*/ 76 h 77"/>
                    <a:gd name="T4" fmla="*/ 4 w 164"/>
                    <a:gd name="T5" fmla="*/ 72 h 77"/>
                    <a:gd name="T6" fmla="*/ 7 w 164"/>
                    <a:gd name="T7" fmla="*/ 66 h 77"/>
                    <a:gd name="T8" fmla="*/ 11 w 164"/>
                    <a:gd name="T9" fmla="*/ 62 h 77"/>
                    <a:gd name="T10" fmla="*/ 14 w 164"/>
                    <a:gd name="T11" fmla="*/ 57 h 77"/>
                    <a:gd name="T12" fmla="*/ 16 w 164"/>
                    <a:gd name="T13" fmla="*/ 53 h 77"/>
                    <a:gd name="T14" fmla="*/ 17 w 164"/>
                    <a:gd name="T15" fmla="*/ 49 h 77"/>
                    <a:gd name="T16" fmla="*/ 18 w 164"/>
                    <a:gd name="T17" fmla="*/ 43 h 77"/>
                    <a:gd name="T18" fmla="*/ 19 w 164"/>
                    <a:gd name="T19" fmla="*/ 39 h 77"/>
                    <a:gd name="T20" fmla="*/ 20 w 164"/>
                    <a:gd name="T21" fmla="*/ 34 h 77"/>
                    <a:gd name="T22" fmla="*/ 19 w 164"/>
                    <a:gd name="T23" fmla="*/ 29 h 77"/>
                    <a:gd name="T24" fmla="*/ 18 w 164"/>
                    <a:gd name="T25" fmla="*/ 24 h 77"/>
                    <a:gd name="T26" fmla="*/ 17 w 164"/>
                    <a:gd name="T27" fmla="*/ 19 h 77"/>
                    <a:gd name="T28" fmla="*/ 15 w 164"/>
                    <a:gd name="T29" fmla="*/ 15 h 77"/>
                    <a:gd name="T30" fmla="*/ 12 w 164"/>
                    <a:gd name="T31" fmla="*/ 10 h 77"/>
                    <a:gd name="T32" fmla="*/ 9 w 164"/>
                    <a:gd name="T33" fmla="*/ 5 h 77"/>
                    <a:gd name="T34" fmla="*/ 6 w 164"/>
                    <a:gd name="T35" fmla="*/ 0 h 77"/>
                    <a:gd name="T36" fmla="*/ 163 w 164"/>
                    <a:gd name="T37" fmla="*/ 44 h 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4" h="77">
                      <a:moveTo>
                        <a:pt x="163" y="44"/>
                      </a:moveTo>
                      <a:lnTo>
                        <a:pt x="0" y="76"/>
                      </a:lnTo>
                      <a:lnTo>
                        <a:pt x="4" y="72"/>
                      </a:lnTo>
                      <a:lnTo>
                        <a:pt x="7" y="66"/>
                      </a:lnTo>
                      <a:lnTo>
                        <a:pt x="11" y="62"/>
                      </a:lnTo>
                      <a:lnTo>
                        <a:pt x="14" y="57"/>
                      </a:lnTo>
                      <a:lnTo>
                        <a:pt x="16" y="53"/>
                      </a:lnTo>
                      <a:lnTo>
                        <a:pt x="17" y="49"/>
                      </a:lnTo>
                      <a:lnTo>
                        <a:pt x="18" y="43"/>
                      </a:lnTo>
                      <a:lnTo>
                        <a:pt x="19" y="39"/>
                      </a:lnTo>
                      <a:lnTo>
                        <a:pt x="20" y="34"/>
                      </a:lnTo>
                      <a:lnTo>
                        <a:pt x="19" y="29"/>
                      </a:lnTo>
                      <a:lnTo>
                        <a:pt x="18" y="24"/>
                      </a:lnTo>
                      <a:lnTo>
                        <a:pt x="17" y="19"/>
                      </a:lnTo>
                      <a:lnTo>
                        <a:pt x="15" y="15"/>
                      </a:lnTo>
                      <a:lnTo>
                        <a:pt x="12" y="10"/>
                      </a:lnTo>
                      <a:lnTo>
                        <a:pt x="9" y="5"/>
                      </a:lnTo>
                      <a:lnTo>
                        <a:pt x="6" y="0"/>
                      </a:lnTo>
                      <a:lnTo>
                        <a:pt x="163" y="44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82" name="Freeform 42">
                  <a:extLst>
                    <a:ext uri="{FF2B5EF4-FFF2-40B4-BE49-F238E27FC236}">
                      <a16:creationId xmlns:a16="http://schemas.microsoft.com/office/drawing/2014/main" id="{8213A5F0-FFE1-456E-9AE9-6DD6B9CE6C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88" y="1693"/>
                  <a:ext cx="620" cy="344"/>
                </a:xfrm>
                <a:custGeom>
                  <a:avLst/>
                  <a:gdLst>
                    <a:gd name="T0" fmla="*/ 4 w 620"/>
                    <a:gd name="T1" fmla="*/ 21 h 344"/>
                    <a:gd name="T2" fmla="*/ 17 w 620"/>
                    <a:gd name="T3" fmla="*/ 56 h 344"/>
                    <a:gd name="T4" fmla="*/ 34 w 620"/>
                    <a:gd name="T5" fmla="*/ 90 h 344"/>
                    <a:gd name="T6" fmla="*/ 56 w 620"/>
                    <a:gd name="T7" fmla="*/ 122 h 344"/>
                    <a:gd name="T8" fmla="*/ 82 w 620"/>
                    <a:gd name="T9" fmla="*/ 152 h 344"/>
                    <a:gd name="T10" fmla="*/ 113 w 620"/>
                    <a:gd name="T11" fmla="*/ 181 h 344"/>
                    <a:gd name="T12" fmla="*/ 147 w 620"/>
                    <a:gd name="T13" fmla="*/ 207 h 344"/>
                    <a:gd name="T14" fmla="*/ 185 w 620"/>
                    <a:gd name="T15" fmla="*/ 231 h 344"/>
                    <a:gd name="T16" fmla="*/ 226 w 620"/>
                    <a:gd name="T17" fmla="*/ 253 h 344"/>
                    <a:gd name="T18" fmla="*/ 270 w 620"/>
                    <a:gd name="T19" fmla="*/ 273 h 344"/>
                    <a:gd name="T20" fmla="*/ 318 w 620"/>
                    <a:gd name="T21" fmla="*/ 291 h 344"/>
                    <a:gd name="T22" fmla="*/ 368 w 620"/>
                    <a:gd name="T23" fmla="*/ 306 h 344"/>
                    <a:gd name="T24" fmla="*/ 420 w 620"/>
                    <a:gd name="T25" fmla="*/ 318 h 344"/>
                    <a:gd name="T26" fmla="*/ 475 w 620"/>
                    <a:gd name="T27" fmla="*/ 329 h 344"/>
                    <a:gd name="T28" fmla="*/ 531 w 620"/>
                    <a:gd name="T29" fmla="*/ 336 h 344"/>
                    <a:gd name="T30" fmla="*/ 589 w 620"/>
                    <a:gd name="T31" fmla="*/ 342 h 344"/>
                    <a:gd name="T32" fmla="*/ 619 w 620"/>
                    <a:gd name="T33" fmla="*/ 325 h 344"/>
                    <a:gd name="T34" fmla="*/ 562 w 620"/>
                    <a:gd name="T35" fmla="*/ 321 h 344"/>
                    <a:gd name="T36" fmla="*/ 508 w 620"/>
                    <a:gd name="T37" fmla="*/ 316 h 344"/>
                    <a:gd name="T38" fmla="*/ 454 w 620"/>
                    <a:gd name="T39" fmla="*/ 306 h 344"/>
                    <a:gd name="T40" fmla="*/ 402 w 620"/>
                    <a:gd name="T41" fmla="*/ 296 h 344"/>
                    <a:gd name="T42" fmla="*/ 352 w 620"/>
                    <a:gd name="T43" fmla="*/ 282 h 344"/>
                    <a:gd name="T44" fmla="*/ 306 w 620"/>
                    <a:gd name="T45" fmla="*/ 266 h 344"/>
                    <a:gd name="T46" fmla="*/ 261 w 620"/>
                    <a:gd name="T47" fmla="*/ 248 h 344"/>
                    <a:gd name="T48" fmla="*/ 220 w 620"/>
                    <a:gd name="T49" fmla="*/ 228 h 344"/>
                    <a:gd name="T50" fmla="*/ 182 w 620"/>
                    <a:gd name="T51" fmla="*/ 206 h 344"/>
                    <a:gd name="T52" fmla="*/ 148 w 620"/>
                    <a:gd name="T53" fmla="*/ 182 h 344"/>
                    <a:gd name="T54" fmla="*/ 117 w 620"/>
                    <a:gd name="T55" fmla="*/ 155 h 344"/>
                    <a:gd name="T56" fmla="*/ 90 w 620"/>
                    <a:gd name="T57" fmla="*/ 128 h 344"/>
                    <a:gd name="T58" fmla="*/ 67 w 620"/>
                    <a:gd name="T59" fmla="*/ 98 h 344"/>
                    <a:gd name="T60" fmla="*/ 49 w 620"/>
                    <a:gd name="T61" fmla="*/ 67 h 344"/>
                    <a:gd name="T62" fmla="*/ 35 w 620"/>
                    <a:gd name="T63" fmla="*/ 34 h 344"/>
                    <a:gd name="T64" fmla="*/ 25 w 620"/>
                    <a:gd name="T65" fmla="*/ 0 h 3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20" h="344">
                      <a:moveTo>
                        <a:pt x="0" y="2"/>
                      </a:moveTo>
                      <a:lnTo>
                        <a:pt x="4" y="21"/>
                      </a:lnTo>
                      <a:lnTo>
                        <a:pt x="9" y="39"/>
                      </a:lnTo>
                      <a:lnTo>
                        <a:pt x="17" y="56"/>
                      </a:lnTo>
                      <a:lnTo>
                        <a:pt x="24" y="73"/>
                      </a:lnTo>
                      <a:lnTo>
                        <a:pt x="34" y="90"/>
                      </a:lnTo>
                      <a:lnTo>
                        <a:pt x="44" y="106"/>
                      </a:lnTo>
                      <a:lnTo>
                        <a:pt x="56" y="122"/>
                      </a:lnTo>
                      <a:lnTo>
                        <a:pt x="68" y="137"/>
                      </a:lnTo>
                      <a:lnTo>
                        <a:pt x="82" y="152"/>
                      </a:lnTo>
                      <a:lnTo>
                        <a:pt x="96" y="167"/>
                      </a:lnTo>
                      <a:lnTo>
                        <a:pt x="113" y="181"/>
                      </a:lnTo>
                      <a:lnTo>
                        <a:pt x="129" y="194"/>
                      </a:lnTo>
                      <a:lnTo>
                        <a:pt x="147" y="207"/>
                      </a:lnTo>
                      <a:lnTo>
                        <a:pt x="165" y="220"/>
                      </a:lnTo>
                      <a:lnTo>
                        <a:pt x="185" y="231"/>
                      </a:lnTo>
                      <a:lnTo>
                        <a:pt x="205" y="242"/>
                      </a:lnTo>
                      <a:lnTo>
                        <a:pt x="226" y="253"/>
                      </a:lnTo>
                      <a:lnTo>
                        <a:pt x="249" y="264"/>
                      </a:lnTo>
                      <a:lnTo>
                        <a:pt x="270" y="273"/>
                      </a:lnTo>
                      <a:lnTo>
                        <a:pt x="294" y="282"/>
                      </a:lnTo>
                      <a:lnTo>
                        <a:pt x="318" y="291"/>
                      </a:lnTo>
                      <a:lnTo>
                        <a:pt x="343" y="299"/>
                      </a:lnTo>
                      <a:lnTo>
                        <a:pt x="368" y="306"/>
                      </a:lnTo>
                      <a:lnTo>
                        <a:pt x="395" y="312"/>
                      </a:lnTo>
                      <a:lnTo>
                        <a:pt x="420" y="318"/>
                      </a:lnTo>
                      <a:lnTo>
                        <a:pt x="448" y="324"/>
                      </a:lnTo>
                      <a:lnTo>
                        <a:pt x="475" y="329"/>
                      </a:lnTo>
                      <a:lnTo>
                        <a:pt x="503" y="333"/>
                      </a:lnTo>
                      <a:lnTo>
                        <a:pt x="531" y="336"/>
                      </a:lnTo>
                      <a:lnTo>
                        <a:pt x="560" y="339"/>
                      </a:lnTo>
                      <a:lnTo>
                        <a:pt x="589" y="342"/>
                      </a:lnTo>
                      <a:lnTo>
                        <a:pt x="619" y="343"/>
                      </a:lnTo>
                      <a:lnTo>
                        <a:pt x="619" y="325"/>
                      </a:lnTo>
                      <a:lnTo>
                        <a:pt x="591" y="323"/>
                      </a:lnTo>
                      <a:lnTo>
                        <a:pt x="562" y="321"/>
                      </a:lnTo>
                      <a:lnTo>
                        <a:pt x="534" y="318"/>
                      </a:lnTo>
                      <a:lnTo>
                        <a:pt x="508" y="316"/>
                      </a:lnTo>
                      <a:lnTo>
                        <a:pt x="481" y="311"/>
                      </a:lnTo>
                      <a:lnTo>
                        <a:pt x="454" y="306"/>
                      </a:lnTo>
                      <a:lnTo>
                        <a:pt x="428" y="302"/>
                      </a:lnTo>
                      <a:lnTo>
                        <a:pt x="402" y="296"/>
                      </a:lnTo>
                      <a:lnTo>
                        <a:pt x="377" y="289"/>
                      </a:lnTo>
                      <a:lnTo>
                        <a:pt x="352" y="282"/>
                      </a:lnTo>
                      <a:lnTo>
                        <a:pt x="329" y="274"/>
                      </a:lnTo>
                      <a:lnTo>
                        <a:pt x="306" y="266"/>
                      </a:lnTo>
                      <a:lnTo>
                        <a:pt x="284" y="258"/>
                      </a:lnTo>
                      <a:lnTo>
                        <a:pt x="261" y="248"/>
                      </a:lnTo>
                      <a:lnTo>
                        <a:pt x="240" y="238"/>
                      </a:lnTo>
                      <a:lnTo>
                        <a:pt x="220" y="228"/>
                      </a:lnTo>
                      <a:lnTo>
                        <a:pt x="201" y="218"/>
                      </a:lnTo>
                      <a:lnTo>
                        <a:pt x="182" y="206"/>
                      </a:lnTo>
                      <a:lnTo>
                        <a:pt x="165" y="194"/>
                      </a:lnTo>
                      <a:lnTo>
                        <a:pt x="148" y="182"/>
                      </a:lnTo>
                      <a:lnTo>
                        <a:pt x="132" y="169"/>
                      </a:lnTo>
                      <a:lnTo>
                        <a:pt x="117" y="155"/>
                      </a:lnTo>
                      <a:lnTo>
                        <a:pt x="103" y="142"/>
                      </a:lnTo>
                      <a:lnTo>
                        <a:pt x="90" y="128"/>
                      </a:lnTo>
                      <a:lnTo>
                        <a:pt x="78" y="113"/>
                      </a:lnTo>
                      <a:lnTo>
                        <a:pt x="67" y="98"/>
                      </a:lnTo>
                      <a:lnTo>
                        <a:pt x="57" y="83"/>
                      </a:lnTo>
                      <a:lnTo>
                        <a:pt x="49" y="67"/>
                      </a:lnTo>
                      <a:lnTo>
                        <a:pt x="41" y="51"/>
                      </a:lnTo>
                      <a:lnTo>
                        <a:pt x="35" y="34"/>
                      </a:lnTo>
                      <a:lnTo>
                        <a:pt x="29" y="17"/>
                      </a:lnTo>
                      <a:lnTo>
                        <a:pt x="25" y="0"/>
                      </a:lnTo>
                      <a:lnTo>
                        <a:pt x="0" y="2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83" name="Freeform 43">
                  <a:extLst>
                    <a:ext uri="{FF2B5EF4-FFF2-40B4-BE49-F238E27FC236}">
                      <a16:creationId xmlns:a16="http://schemas.microsoft.com/office/drawing/2014/main" id="{E4A436F6-08F1-4E0D-89E6-50F5AB12A2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516" y="1941"/>
                  <a:ext cx="8" cy="5"/>
                </a:xfrm>
                <a:custGeom>
                  <a:avLst/>
                  <a:gdLst>
                    <a:gd name="T0" fmla="*/ 7 w 8"/>
                    <a:gd name="T1" fmla="*/ 2 h 5"/>
                    <a:gd name="T2" fmla="*/ 6 w 8"/>
                    <a:gd name="T3" fmla="*/ 0 h 5"/>
                    <a:gd name="T4" fmla="*/ 5 w 8"/>
                    <a:gd name="T5" fmla="*/ 0 h 5"/>
                    <a:gd name="T6" fmla="*/ 4 w 8"/>
                    <a:gd name="T7" fmla="*/ 0 h 5"/>
                    <a:gd name="T8" fmla="*/ 3 w 8"/>
                    <a:gd name="T9" fmla="*/ 0 h 5"/>
                    <a:gd name="T10" fmla="*/ 1 w 8"/>
                    <a:gd name="T11" fmla="*/ 1 h 5"/>
                    <a:gd name="T12" fmla="*/ 0 w 8"/>
                    <a:gd name="T13" fmla="*/ 2 h 5"/>
                    <a:gd name="T14" fmla="*/ 0 w 8"/>
                    <a:gd name="T15" fmla="*/ 3 h 5"/>
                    <a:gd name="T16" fmla="*/ 0 w 8"/>
                    <a:gd name="T17" fmla="*/ 4 h 5"/>
                    <a:gd name="T18" fmla="*/ 7 w 8"/>
                    <a:gd name="T1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8" h="5">
                      <a:moveTo>
                        <a:pt x="7" y="2"/>
                      </a:moveTo>
                      <a:lnTo>
                        <a:pt x="6" y="0"/>
                      </a:lnTo>
                      <a:lnTo>
                        <a:pt x="5" y="0"/>
                      </a:lnTo>
                      <a:lnTo>
                        <a:pt x="4" y="0"/>
                      </a:lnTo>
                      <a:lnTo>
                        <a:pt x="3" y="0"/>
                      </a:lnTo>
                      <a:lnTo>
                        <a:pt x="1" y="1"/>
                      </a:lnTo>
                      <a:lnTo>
                        <a:pt x="0" y="2"/>
                      </a:lnTo>
                      <a:lnTo>
                        <a:pt x="0" y="3"/>
                      </a:lnTo>
                      <a:lnTo>
                        <a:pt x="0" y="4"/>
                      </a:lnTo>
                      <a:lnTo>
                        <a:pt x="7" y="2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84" name="Freeform 44">
                  <a:extLst>
                    <a:ext uri="{FF2B5EF4-FFF2-40B4-BE49-F238E27FC236}">
                      <a16:creationId xmlns:a16="http://schemas.microsoft.com/office/drawing/2014/main" id="{1D51AC36-B524-4A0C-91E1-6FBB37A67A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58" y="1978"/>
                  <a:ext cx="163" cy="78"/>
                </a:xfrm>
                <a:custGeom>
                  <a:avLst/>
                  <a:gdLst>
                    <a:gd name="T0" fmla="*/ 162 w 163"/>
                    <a:gd name="T1" fmla="*/ 45 h 78"/>
                    <a:gd name="T2" fmla="*/ 0 w 163"/>
                    <a:gd name="T3" fmla="*/ 77 h 78"/>
                    <a:gd name="T4" fmla="*/ 4 w 163"/>
                    <a:gd name="T5" fmla="*/ 72 h 78"/>
                    <a:gd name="T6" fmla="*/ 7 w 163"/>
                    <a:gd name="T7" fmla="*/ 67 h 78"/>
                    <a:gd name="T8" fmla="*/ 11 w 163"/>
                    <a:gd name="T9" fmla="*/ 63 h 78"/>
                    <a:gd name="T10" fmla="*/ 14 w 163"/>
                    <a:gd name="T11" fmla="*/ 58 h 78"/>
                    <a:gd name="T12" fmla="*/ 16 w 163"/>
                    <a:gd name="T13" fmla="*/ 54 h 78"/>
                    <a:gd name="T14" fmla="*/ 17 w 163"/>
                    <a:gd name="T15" fmla="*/ 49 h 78"/>
                    <a:gd name="T16" fmla="*/ 18 w 163"/>
                    <a:gd name="T17" fmla="*/ 44 h 78"/>
                    <a:gd name="T18" fmla="*/ 19 w 163"/>
                    <a:gd name="T19" fmla="*/ 39 h 78"/>
                    <a:gd name="T20" fmla="*/ 20 w 163"/>
                    <a:gd name="T21" fmla="*/ 34 h 78"/>
                    <a:gd name="T22" fmla="*/ 19 w 163"/>
                    <a:gd name="T23" fmla="*/ 30 h 78"/>
                    <a:gd name="T24" fmla="*/ 18 w 163"/>
                    <a:gd name="T25" fmla="*/ 25 h 78"/>
                    <a:gd name="T26" fmla="*/ 16 w 163"/>
                    <a:gd name="T27" fmla="*/ 19 h 78"/>
                    <a:gd name="T28" fmla="*/ 15 w 163"/>
                    <a:gd name="T29" fmla="*/ 15 h 78"/>
                    <a:gd name="T30" fmla="*/ 12 w 163"/>
                    <a:gd name="T31" fmla="*/ 10 h 78"/>
                    <a:gd name="T32" fmla="*/ 9 w 163"/>
                    <a:gd name="T33" fmla="*/ 5 h 78"/>
                    <a:gd name="T34" fmla="*/ 5 w 163"/>
                    <a:gd name="T35" fmla="*/ 0 h 78"/>
                    <a:gd name="T36" fmla="*/ 162 w 163"/>
                    <a:gd name="T37" fmla="*/ 45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63" h="78">
                      <a:moveTo>
                        <a:pt x="162" y="45"/>
                      </a:moveTo>
                      <a:lnTo>
                        <a:pt x="0" y="77"/>
                      </a:lnTo>
                      <a:lnTo>
                        <a:pt x="4" y="72"/>
                      </a:lnTo>
                      <a:lnTo>
                        <a:pt x="7" y="67"/>
                      </a:lnTo>
                      <a:lnTo>
                        <a:pt x="11" y="63"/>
                      </a:lnTo>
                      <a:lnTo>
                        <a:pt x="14" y="58"/>
                      </a:lnTo>
                      <a:lnTo>
                        <a:pt x="16" y="54"/>
                      </a:lnTo>
                      <a:lnTo>
                        <a:pt x="17" y="49"/>
                      </a:lnTo>
                      <a:lnTo>
                        <a:pt x="18" y="44"/>
                      </a:lnTo>
                      <a:lnTo>
                        <a:pt x="19" y="39"/>
                      </a:lnTo>
                      <a:lnTo>
                        <a:pt x="20" y="34"/>
                      </a:lnTo>
                      <a:lnTo>
                        <a:pt x="19" y="30"/>
                      </a:lnTo>
                      <a:lnTo>
                        <a:pt x="18" y="25"/>
                      </a:lnTo>
                      <a:lnTo>
                        <a:pt x="16" y="19"/>
                      </a:lnTo>
                      <a:lnTo>
                        <a:pt x="15" y="15"/>
                      </a:lnTo>
                      <a:lnTo>
                        <a:pt x="12" y="10"/>
                      </a:lnTo>
                      <a:lnTo>
                        <a:pt x="9" y="5"/>
                      </a:lnTo>
                      <a:lnTo>
                        <a:pt x="5" y="0"/>
                      </a:lnTo>
                      <a:lnTo>
                        <a:pt x="162" y="45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85" name="Freeform 45">
                  <a:extLst>
                    <a:ext uri="{FF2B5EF4-FFF2-40B4-BE49-F238E27FC236}">
                      <a16:creationId xmlns:a16="http://schemas.microsoft.com/office/drawing/2014/main" id="{3B17E7F8-B72B-44C7-A584-D9B0A7748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797" y="1684"/>
                  <a:ext cx="618" cy="342"/>
                </a:xfrm>
                <a:custGeom>
                  <a:avLst/>
                  <a:gdLst>
                    <a:gd name="T0" fmla="*/ 4 w 618"/>
                    <a:gd name="T1" fmla="*/ 21 h 342"/>
                    <a:gd name="T2" fmla="*/ 17 w 618"/>
                    <a:gd name="T3" fmla="*/ 56 h 342"/>
                    <a:gd name="T4" fmla="*/ 34 w 618"/>
                    <a:gd name="T5" fmla="*/ 90 h 342"/>
                    <a:gd name="T6" fmla="*/ 55 w 618"/>
                    <a:gd name="T7" fmla="*/ 121 h 342"/>
                    <a:gd name="T8" fmla="*/ 82 w 618"/>
                    <a:gd name="T9" fmla="*/ 151 h 342"/>
                    <a:gd name="T10" fmla="*/ 113 w 618"/>
                    <a:gd name="T11" fmla="*/ 180 h 342"/>
                    <a:gd name="T12" fmla="*/ 147 w 618"/>
                    <a:gd name="T13" fmla="*/ 206 h 342"/>
                    <a:gd name="T14" fmla="*/ 184 w 618"/>
                    <a:gd name="T15" fmla="*/ 230 h 342"/>
                    <a:gd name="T16" fmla="*/ 225 w 618"/>
                    <a:gd name="T17" fmla="*/ 251 h 342"/>
                    <a:gd name="T18" fmla="*/ 270 w 618"/>
                    <a:gd name="T19" fmla="*/ 271 h 342"/>
                    <a:gd name="T20" fmla="*/ 317 w 618"/>
                    <a:gd name="T21" fmla="*/ 289 h 342"/>
                    <a:gd name="T22" fmla="*/ 367 w 618"/>
                    <a:gd name="T23" fmla="*/ 304 h 342"/>
                    <a:gd name="T24" fmla="*/ 419 w 618"/>
                    <a:gd name="T25" fmla="*/ 316 h 342"/>
                    <a:gd name="T26" fmla="*/ 473 w 618"/>
                    <a:gd name="T27" fmla="*/ 327 h 342"/>
                    <a:gd name="T28" fmla="*/ 530 w 618"/>
                    <a:gd name="T29" fmla="*/ 334 h 342"/>
                    <a:gd name="T30" fmla="*/ 587 w 618"/>
                    <a:gd name="T31" fmla="*/ 340 h 342"/>
                    <a:gd name="T32" fmla="*/ 617 w 618"/>
                    <a:gd name="T33" fmla="*/ 323 h 342"/>
                    <a:gd name="T34" fmla="*/ 561 w 618"/>
                    <a:gd name="T35" fmla="*/ 319 h 342"/>
                    <a:gd name="T36" fmla="*/ 506 w 618"/>
                    <a:gd name="T37" fmla="*/ 314 h 342"/>
                    <a:gd name="T38" fmla="*/ 453 w 618"/>
                    <a:gd name="T39" fmla="*/ 305 h 342"/>
                    <a:gd name="T40" fmla="*/ 401 w 618"/>
                    <a:gd name="T41" fmla="*/ 294 h 342"/>
                    <a:gd name="T42" fmla="*/ 351 w 618"/>
                    <a:gd name="T43" fmla="*/ 281 h 342"/>
                    <a:gd name="T44" fmla="*/ 305 w 618"/>
                    <a:gd name="T45" fmla="*/ 265 h 342"/>
                    <a:gd name="T46" fmla="*/ 260 w 618"/>
                    <a:gd name="T47" fmla="*/ 247 h 342"/>
                    <a:gd name="T48" fmla="*/ 220 w 618"/>
                    <a:gd name="T49" fmla="*/ 227 h 342"/>
                    <a:gd name="T50" fmla="*/ 181 w 618"/>
                    <a:gd name="T51" fmla="*/ 205 h 342"/>
                    <a:gd name="T52" fmla="*/ 147 w 618"/>
                    <a:gd name="T53" fmla="*/ 180 h 342"/>
                    <a:gd name="T54" fmla="*/ 116 w 618"/>
                    <a:gd name="T55" fmla="*/ 155 h 342"/>
                    <a:gd name="T56" fmla="*/ 89 w 618"/>
                    <a:gd name="T57" fmla="*/ 127 h 342"/>
                    <a:gd name="T58" fmla="*/ 67 w 618"/>
                    <a:gd name="T59" fmla="*/ 98 h 342"/>
                    <a:gd name="T60" fmla="*/ 49 w 618"/>
                    <a:gd name="T61" fmla="*/ 67 h 342"/>
                    <a:gd name="T62" fmla="*/ 35 w 618"/>
                    <a:gd name="T63" fmla="*/ 34 h 342"/>
                    <a:gd name="T64" fmla="*/ 25 w 618"/>
                    <a:gd name="T65" fmla="*/ 0 h 3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18" h="342">
                      <a:moveTo>
                        <a:pt x="0" y="2"/>
                      </a:moveTo>
                      <a:lnTo>
                        <a:pt x="4" y="21"/>
                      </a:lnTo>
                      <a:lnTo>
                        <a:pt x="9" y="38"/>
                      </a:lnTo>
                      <a:lnTo>
                        <a:pt x="17" y="56"/>
                      </a:lnTo>
                      <a:lnTo>
                        <a:pt x="24" y="73"/>
                      </a:lnTo>
                      <a:lnTo>
                        <a:pt x="34" y="90"/>
                      </a:lnTo>
                      <a:lnTo>
                        <a:pt x="44" y="105"/>
                      </a:lnTo>
                      <a:lnTo>
                        <a:pt x="55" y="121"/>
                      </a:lnTo>
                      <a:lnTo>
                        <a:pt x="68" y="137"/>
                      </a:lnTo>
                      <a:lnTo>
                        <a:pt x="82" y="151"/>
                      </a:lnTo>
                      <a:lnTo>
                        <a:pt x="96" y="166"/>
                      </a:lnTo>
                      <a:lnTo>
                        <a:pt x="113" y="180"/>
                      </a:lnTo>
                      <a:lnTo>
                        <a:pt x="129" y="193"/>
                      </a:lnTo>
                      <a:lnTo>
                        <a:pt x="147" y="206"/>
                      </a:lnTo>
                      <a:lnTo>
                        <a:pt x="164" y="218"/>
                      </a:lnTo>
                      <a:lnTo>
                        <a:pt x="184" y="230"/>
                      </a:lnTo>
                      <a:lnTo>
                        <a:pt x="205" y="241"/>
                      </a:lnTo>
                      <a:lnTo>
                        <a:pt x="225" y="251"/>
                      </a:lnTo>
                      <a:lnTo>
                        <a:pt x="248" y="262"/>
                      </a:lnTo>
                      <a:lnTo>
                        <a:pt x="270" y="271"/>
                      </a:lnTo>
                      <a:lnTo>
                        <a:pt x="293" y="281"/>
                      </a:lnTo>
                      <a:lnTo>
                        <a:pt x="317" y="289"/>
                      </a:lnTo>
                      <a:lnTo>
                        <a:pt x="342" y="297"/>
                      </a:lnTo>
                      <a:lnTo>
                        <a:pt x="367" y="304"/>
                      </a:lnTo>
                      <a:lnTo>
                        <a:pt x="393" y="310"/>
                      </a:lnTo>
                      <a:lnTo>
                        <a:pt x="419" y="316"/>
                      </a:lnTo>
                      <a:lnTo>
                        <a:pt x="446" y="322"/>
                      </a:lnTo>
                      <a:lnTo>
                        <a:pt x="473" y="327"/>
                      </a:lnTo>
                      <a:lnTo>
                        <a:pt x="501" y="331"/>
                      </a:lnTo>
                      <a:lnTo>
                        <a:pt x="530" y="334"/>
                      </a:lnTo>
                      <a:lnTo>
                        <a:pt x="558" y="337"/>
                      </a:lnTo>
                      <a:lnTo>
                        <a:pt x="587" y="340"/>
                      </a:lnTo>
                      <a:lnTo>
                        <a:pt x="617" y="341"/>
                      </a:lnTo>
                      <a:lnTo>
                        <a:pt x="617" y="323"/>
                      </a:lnTo>
                      <a:lnTo>
                        <a:pt x="589" y="321"/>
                      </a:lnTo>
                      <a:lnTo>
                        <a:pt x="561" y="319"/>
                      </a:lnTo>
                      <a:lnTo>
                        <a:pt x="532" y="316"/>
                      </a:lnTo>
                      <a:lnTo>
                        <a:pt x="506" y="314"/>
                      </a:lnTo>
                      <a:lnTo>
                        <a:pt x="479" y="309"/>
                      </a:lnTo>
                      <a:lnTo>
                        <a:pt x="453" y="305"/>
                      </a:lnTo>
                      <a:lnTo>
                        <a:pt x="426" y="300"/>
                      </a:lnTo>
                      <a:lnTo>
                        <a:pt x="401" y="294"/>
                      </a:lnTo>
                      <a:lnTo>
                        <a:pt x="376" y="287"/>
                      </a:lnTo>
                      <a:lnTo>
                        <a:pt x="351" y="281"/>
                      </a:lnTo>
                      <a:lnTo>
                        <a:pt x="328" y="273"/>
                      </a:lnTo>
                      <a:lnTo>
                        <a:pt x="305" y="265"/>
                      </a:lnTo>
                      <a:lnTo>
                        <a:pt x="283" y="256"/>
                      </a:lnTo>
                      <a:lnTo>
                        <a:pt x="260" y="247"/>
                      </a:lnTo>
                      <a:lnTo>
                        <a:pt x="239" y="237"/>
                      </a:lnTo>
                      <a:lnTo>
                        <a:pt x="220" y="227"/>
                      </a:lnTo>
                      <a:lnTo>
                        <a:pt x="200" y="216"/>
                      </a:lnTo>
                      <a:lnTo>
                        <a:pt x="181" y="205"/>
                      </a:lnTo>
                      <a:lnTo>
                        <a:pt x="164" y="193"/>
                      </a:lnTo>
                      <a:lnTo>
                        <a:pt x="147" y="180"/>
                      </a:lnTo>
                      <a:lnTo>
                        <a:pt x="131" y="168"/>
                      </a:lnTo>
                      <a:lnTo>
                        <a:pt x="116" y="155"/>
                      </a:lnTo>
                      <a:lnTo>
                        <a:pt x="102" y="141"/>
                      </a:lnTo>
                      <a:lnTo>
                        <a:pt x="89" y="127"/>
                      </a:lnTo>
                      <a:lnTo>
                        <a:pt x="78" y="113"/>
                      </a:lnTo>
                      <a:lnTo>
                        <a:pt x="67" y="98"/>
                      </a:lnTo>
                      <a:lnTo>
                        <a:pt x="57" y="82"/>
                      </a:lnTo>
                      <a:lnTo>
                        <a:pt x="49" y="67"/>
                      </a:lnTo>
                      <a:lnTo>
                        <a:pt x="40" y="50"/>
                      </a:lnTo>
                      <a:lnTo>
                        <a:pt x="35" y="34"/>
                      </a:lnTo>
                      <a:lnTo>
                        <a:pt x="29" y="17"/>
                      </a:lnTo>
                      <a:lnTo>
                        <a:pt x="25" y="0"/>
                      </a:lnTo>
                      <a:lnTo>
                        <a:pt x="0" y="2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486" name="Freeform 46">
                <a:extLst>
                  <a:ext uri="{FF2B5EF4-FFF2-40B4-BE49-F238E27FC236}">
                    <a16:creationId xmlns:a16="http://schemas.microsoft.com/office/drawing/2014/main" id="{6A31FFB2-13DD-4D31-AF11-D3371D885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1737"/>
                <a:ext cx="140" cy="109"/>
              </a:xfrm>
              <a:custGeom>
                <a:avLst/>
                <a:gdLst>
                  <a:gd name="T0" fmla="*/ 138 w 139"/>
                  <a:gd name="T1" fmla="*/ 51 h 123"/>
                  <a:gd name="T2" fmla="*/ 0 w 139"/>
                  <a:gd name="T3" fmla="*/ 0 h 123"/>
                  <a:gd name="T4" fmla="*/ 3 w 139"/>
                  <a:gd name="T5" fmla="*/ 7 h 123"/>
                  <a:gd name="T6" fmla="*/ 6 w 139"/>
                  <a:gd name="T7" fmla="*/ 15 h 123"/>
                  <a:gd name="T8" fmla="*/ 9 w 139"/>
                  <a:gd name="T9" fmla="*/ 23 h 123"/>
                  <a:gd name="T10" fmla="*/ 12 w 139"/>
                  <a:gd name="T11" fmla="*/ 30 h 123"/>
                  <a:gd name="T12" fmla="*/ 13 w 139"/>
                  <a:gd name="T13" fmla="*/ 37 h 123"/>
                  <a:gd name="T14" fmla="*/ 15 w 139"/>
                  <a:gd name="T15" fmla="*/ 44 h 123"/>
                  <a:gd name="T16" fmla="*/ 16 w 139"/>
                  <a:gd name="T17" fmla="*/ 52 h 123"/>
                  <a:gd name="T18" fmla="*/ 16 w 139"/>
                  <a:gd name="T19" fmla="*/ 59 h 123"/>
                  <a:gd name="T20" fmla="*/ 17 w 139"/>
                  <a:gd name="T21" fmla="*/ 68 h 123"/>
                  <a:gd name="T22" fmla="*/ 16 w 139"/>
                  <a:gd name="T23" fmla="*/ 75 h 123"/>
                  <a:gd name="T24" fmla="*/ 16 w 139"/>
                  <a:gd name="T25" fmla="*/ 83 h 123"/>
                  <a:gd name="T26" fmla="*/ 14 w 139"/>
                  <a:gd name="T27" fmla="*/ 91 h 123"/>
                  <a:gd name="T28" fmla="*/ 12 w 139"/>
                  <a:gd name="T29" fmla="*/ 98 h 123"/>
                  <a:gd name="T30" fmla="*/ 10 w 139"/>
                  <a:gd name="T31" fmla="*/ 107 h 123"/>
                  <a:gd name="T32" fmla="*/ 8 w 139"/>
                  <a:gd name="T33" fmla="*/ 114 h 123"/>
                  <a:gd name="T34" fmla="*/ 5 w 139"/>
                  <a:gd name="T35" fmla="*/ 122 h 123"/>
                  <a:gd name="T36" fmla="*/ 138 w 139"/>
                  <a:gd name="T37" fmla="*/ 5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9" h="123">
                    <a:moveTo>
                      <a:pt x="138" y="51"/>
                    </a:moveTo>
                    <a:lnTo>
                      <a:pt x="0" y="0"/>
                    </a:lnTo>
                    <a:lnTo>
                      <a:pt x="3" y="7"/>
                    </a:lnTo>
                    <a:lnTo>
                      <a:pt x="6" y="15"/>
                    </a:lnTo>
                    <a:lnTo>
                      <a:pt x="9" y="23"/>
                    </a:lnTo>
                    <a:lnTo>
                      <a:pt x="12" y="30"/>
                    </a:lnTo>
                    <a:lnTo>
                      <a:pt x="13" y="37"/>
                    </a:lnTo>
                    <a:lnTo>
                      <a:pt x="15" y="44"/>
                    </a:lnTo>
                    <a:lnTo>
                      <a:pt x="16" y="52"/>
                    </a:lnTo>
                    <a:lnTo>
                      <a:pt x="16" y="59"/>
                    </a:lnTo>
                    <a:lnTo>
                      <a:pt x="17" y="68"/>
                    </a:lnTo>
                    <a:lnTo>
                      <a:pt x="16" y="75"/>
                    </a:lnTo>
                    <a:lnTo>
                      <a:pt x="16" y="83"/>
                    </a:lnTo>
                    <a:lnTo>
                      <a:pt x="14" y="91"/>
                    </a:lnTo>
                    <a:lnTo>
                      <a:pt x="12" y="98"/>
                    </a:lnTo>
                    <a:lnTo>
                      <a:pt x="10" y="107"/>
                    </a:lnTo>
                    <a:lnTo>
                      <a:pt x="8" y="114"/>
                    </a:lnTo>
                    <a:lnTo>
                      <a:pt x="5" y="122"/>
                    </a:lnTo>
                    <a:lnTo>
                      <a:pt x="138" y="51"/>
                    </a:lnTo>
                  </a:path>
                </a:pathLst>
              </a:custGeom>
              <a:solidFill>
                <a:srgbClr val="7900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87" name="Freeform 47">
                <a:extLst>
                  <a:ext uri="{FF2B5EF4-FFF2-40B4-BE49-F238E27FC236}">
                    <a16:creationId xmlns:a16="http://schemas.microsoft.com/office/drawing/2014/main" id="{836C07A1-EE6D-429F-BC33-46885867C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6" y="1906"/>
                <a:ext cx="7" cy="6"/>
              </a:xfrm>
              <a:custGeom>
                <a:avLst/>
                <a:gdLst>
                  <a:gd name="T0" fmla="*/ 6 w 7"/>
                  <a:gd name="T1" fmla="*/ 3 h 6"/>
                  <a:gd name="T2" fmla="*/ 5 w 7"/>
                  <a:gd name="T3" fmla="*/ 4 h 6"/>
                  <a:gd name="T4" fmla="*/ 5 w 7"/>
                  <a:gd name="T5" fmla="*/ 5 h 6"/>
                  <a:gd name="T6" fmla="*/ 3 w 7"/>
                  <a:gd name="T7" fmla="*/ 5 h 6"/>
                  <a:gd name="T8" fmla="*/ 2 w 7"/>
                  <a:gd name="T9" fmla="*/ 5 h 6"/>
                  <a:gd name="T10" fmla="*/ 1 w 7"/>
                  <a:gd name="T11" fmla="*/ 4 h 6"/>
                  <a:gd name="T12" fmla="*/ 0 w 7"/>
                  <a:gd name="T13" fmla="*/ 3 h 6"/>
                  <a:gd name="T14" fmla="*/ 0 w 7"/>
                  <a:gd name="T15" fmla="*/ 1 h 6"/>
                  <a:gd name="T16" fmla="*/ 0 w 7"/>
                  <a:gd name="T17" fmla="*/ 0 h 6"/>
                  <a:gd name="T18" fmla="*/ 6 w 7"/>
                  <a:gd name="T19" fmla="*/ 3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" h="6">
                    <a:moveTo>
                      <a:pt x="6" y="3"/>
                    </a:moveTo>
                    <a:lnTo>
                      <a:pt x="5" y="4"/>
                    </a:lnTo>
                    <a:lnTo>
                      <a:pt x="5" y="5"/>
                    </a:lnTo>
                    <a:lnTo>
                      <a:pt x="3" y="5"/>
                    </a:lnTo>
                    <a:lnTo>
                      <a:pt x="2" y="5"/>
                    </a:lnTo>
                    <a:lnTo>
                      <a:pt x="1" y="4"/>
                    </a:lnTo>
                    <a:lnTo>
                      <a:pt x="0" y="3"/>
                    </a:lnTo>
                    <a:lnTo>
                      <a:pt x="0" y="1"/>
                    </a:lnTo>
                    <a:lnTo>
                      <a:pt x="0" y="0"/>
                    </a:lnTo>
                    <a:lnTo>
                      <a:pt x="6" y="3"/>
                    </a:lnTo>
                  </a:path>
                </a:pathLst>
              </a:custGeom>
              <a:gradFill rotWithShape="0">
                <a:gsLst>
                  <a:gs pos="0">
                    <a:srgbClr val="FF5008"/>
                  </a:gs>
                  <a:gs pos="100000">
                    <a:srgbClr val="FF5008">
                      <a:gamma/>
                      <a:shade val="6000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88" name="Freeform 48">
                <a:extLst>
                  <a:ext uri="{FF2B5EF4-FFF2-40B4-BE49-F238E27FC236}">
                    <a16:creationId xmlns:a16="http://schemas.microsoft.com/office/drawing/2014/main" id="{41534F17-CF56-4879-BEE0-01F3037CE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0" y="1752"/>
                <a:ext cx="140" cy="109"/>
              </a:xfrm>
              <a:custGeom>
                <a:avLst/>
                <a:gdLst>
                  <a:gd name="T0" fmla="*/ 137 w 138"/>
                  <a:gd name="T1" fmla="*/ 51 h 123"/>
                  <a:gd name="T2" fmla="*/ 0 w 138"/>
                  <a:gd name="T3" fmla="*/ 0 h 123"/>
                  <a:gd name="T4" fmla="*/ 3 w 138"/>
                  <a:gd name="T5" fmla="*/ 7 h 123"/>
                  <a:gd name="T6" fmla="*/ 6 w 138"/>
                  <a:gd name="T7" fmla="*/ 15 h 123"/>
                  <a:gd name="T8" fmla="*/ 9 w 138"/>
                  <a:gd name="T9" fmla="*/ 23 h 123"/>
                  <a:gd name="T10" fmla="*/ 12 w 138"/>
                  <a:gd name="T11" fmla="*/ 30 h 123"/>
                  <a:gd name="T12" fmla="*/ 13 w 138"/>
                  <a:gd name="T13" fmla="*/ 37 h 123"/>
                  <a:gd name="T14" fmla="*/ 15 w 138"/>
                  <a:gd name="T15" fmla="*/ 44 h 123"/>
                  <a:gd name="T16" fmla="*/ 15 w 138"/>
                  <a:gd name="T17" fmla="*/ 52 h 123"/>
                  <a:gd name="T18" fmla="*/ 16 w 138"/>
                  <a:gd name="T19" fmla="*/ 59 h 123"/>
                  <a:gd name="T20" fmla="*/ 17 w 138"/>
                  <a:gd name="T21" fmla="*/ 68 h 123"/>
                  <a:gd name="T22" fmla="*/ 16 w 138"/>
                  <a:gd name="T23" fmla="*/ 75 h 123"/>
                  <a:gd name="T24" fmla="*/ 15 w 138"/>
                  <a:gd name="T25" fmla="*/ 83 h 123"/>
                  <a:gd name="T26" fmla="*/ 14 w 138"/>
                  <a:gd name="T27" fmla="*/ 91 h 123"/>
                  <a:gd name="T28" fmla="*/ 12 w 138"/>
                  <a:gd name="T29" fmla="*/ 98 h 123"/>
                  <a:gd name="T30" fmla="*/ 10 w 138"/>
                  <a:gd name="T31" fmla="*/ 107 h 123"/>
                  <a:gd name="T32" fmla="*/ 8 w 138"/>
                  <a:gd name="T33" fmla="*/ 114 h 123"/>
                  <a:gd name="T34" fmla="*/ 5 w 138"/>
                  <a:gd name="T35" fmla="*/ 122 h 123"/>
                  <a:gd name="T36" fmla="*/ 137 w 138"/>
                  <a:gd name="T37" fmla="*/ 51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8" h="123">
                    <a:moveTo>
                      <a:pt x="137" y="51"/>
                    </a:moveTo>
                    <a:lnTo>
                      <a:pt x="0" y="0"/>
                    </a:lnTo>
                    <a:lnTo>
                      <a:pt x="3" y="7"/>
                    </a:lnTo>
                    <a:lnTo>
                      <a:pt x="6" y="15"/>
                    </a:lnTo>
                    <a:lnTo>
                      <a:pt x="9" y="23"/>
                    </a:lnTo>
                    <a:lnTo>
                      <a:pt x="12" y="30"/>
                    </a:lnTo>
                    <a:lnTo>
                      <a:pt x="13" y="37"/>
                    </a:lnTo>
                    <a:lnTo>
                      <a:pt x="15" y="44"/>
                    </a:lnTo>
                    <a:lnTo>
                      <a:pt x="15" y="52"/>
                    </a:lnTo>
                    <a:lnTo>
                      <a:pt x="16" y="59"/>
                    </a:lnTo>
                    <a:lnTo>
                      <a:pt x="17" y="68"/>
                    </a:lnTo>
                    <a:lnTo>
                      <a:pt x="16" y="75"/>
                    </a:lnTo>
                    <a:lnTo>
                      <a:pt x="15" y="83"/>
                    </a:lnTo>
                    <a:lnTo>
                      <a:pt x="14" y="91"/>
                    </a:lnTo>
                    <a:lnTo>
                      <a:pt x="12" y="98"/>
                    </a:lnTo>
                    <a:lnTo>
                      <a:pt x="10" y="107"/>
                    </a:lnTo>
                    <a:lnTo>
                      <a:pt x="8" y="114"/>
                    </a:lnTo>
                    <a:lnTo>
                      <a:pt x="5" y="122"/>
                    </a:lnTo>
                    <a:lnTo>
                      <a:pt x="137" y="51"/>
                    </a:lnTo>
                  </a:path>
                </a:pathLst>
              </a:custGeom>
              <a:solidFill>
                <a:srgbClr val="E540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89" name="Freeform 49">
                <a:extLst>
                  <a:ext uri="{FF2B5EF4-FFF2-40B4-BE49-F238E27FC236}">
                    <a16:creationId xmlns:a16="http://schemas.microsoft.com/office/drawing/2014/main" id="{077B218F-E1DA-49A2-B316-C5EE7AC149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62" y="1780"/>
                <a:ext cx="529" cy="483"/>
              </a:xfrm>
              <a:custGeom>
                <a:avLst/>
                <a:gdLst>
                  <a:gd name="T0" fmla="*/ 3 w 524"/>
                  <a:gd name="T1" fmla="*/ 514 h 548"/>
                  <a:gd name="T2" fmla="*/ 14 w 524"/>
                  <a:gd name="T3" fmla="*/ 458 h 548"/>
                  <a:gd name="T4" fmla="*/ 29 w 524"/>
                  <a:gd name="T5" fmla="*/ 403 h 548"/>
                  <a:gd name="T6" fmla="*/ 47 w 524"/>
                  <a:gd name="T7" fmla="*/ 352 h 548"/>
                  <a:gd name="T8" fmla="*/ 69 w 524"/>
                  <a:gd name="T9" fmla="*/ 304 h 548"/>
                  <a:gd name="T10" fmla="*/ 96 w 524"/>
                  <a:gd name="T11" fmla="*/ 259 h 548"/>
                  <a:gd name="T12" fmla="*/ 124 w 524"/>
                  <a:gd name="T13" fmla="*/ 217 h 548"/>
                  <a:gd name="T14" fmla="*/ 156 w 524"/>
                  <a:gd name="T15" fmla="*/ 179 h 548"/>
                  <a:gd name="T16" fmla="*/ 191 w 524"/>
                  <a:gd name="T17" fmla="*/ 144 h 548"/>
                  <a:gd name="T18" fmla="*/ 228 w 524"/>
                  <a:gd name="T19" fmla="*/ 112 h 548"/>
                  <a:gd name="T20" fmla="*/ 269 w 524"/>
                  <a:gd name="T21" fmla="*/ 83 h 548"/>
                  <a:gd name="T22" fmla="*/ 311 w 524"/>
                  <a:gd name="T23" fmla="*/ 60 h 548"/>
                  <a:gd name="T24" fmla="*/ 355 w 524"/>
                  <a:gd name="T25" fmla="*/ 39 h 548"/>
                  <a:gd name="T26" fmla="*/ 401 w 524"/>
                  <a:gd name="T27" fmla="*/ 22 h 548"/>
                  <a:gd name="T28" fmla="*/ 449 w 524"/>
                  <a:gd name="T29" fmla="*/ 11 h 548"/>
                  <a:gd name="T30" fmla="*/ 498 w 524"/>
                  <a:gd name="T31" fmla="*/ 2 h 548"/>
                  <a:gd name="T32" fmla="*/ 523 w 524"/>
                  <a:gd name="T33" fmla="*/ 29 h 548"/>
                  <a:gd name="T34" fmla="*/ 475 w 524"/>
                  <a:gd name="T35" fmla="*/ 35 h 548"/>
                  <a:gd name="T36" fmla="*/ 429 w 524"/>
                  <a:gd name="T37" fmla="*/ 44 h 548"/>
                  <a:gd name="T38" fmla="*/ 384 w 524"/>
                  <a:gd name="T39" fmla="*/ 59 h 548"/>
                  <a:gd name="T40" fmla="*/ 340 w 524"/>
                  <a:gd name="T41" fmla="*/ 76 h 548"/>
                  <a:gd name="T42" fmla="*/ 298 w 524"/>
                  <a:gd name="T43" fmla="*/ 97 h 548"/>
                  <a:gd name="T44" fmla="*/ 259 w 524"/>
                  <a:gd name="T45" fmla="*/ 122 h 548"/>
                  <a:gd name="T46" fmla="*/ 221 w 524"/>
                  <a:gd name="T47" fmla="*/ 151 h 548"/>
                  <a:gd name="T48" fmla="*/ 186 w 524"/>
                  <a:gd name="T49" fmla="*/ 183 h 548"/>
                  <a:gd name="T50" fmla="*/ 154 w 524"/>
                  <a:gd name="T51" fmla="*/ 218 h 548"/>
                  <a:gd name="T52" fmla="*/ 125 w 524"/>
                  <a:gd name="T53" fmla="*/ 258 h 548"/>
                  <a:gd name="T54" fmla="*/ 99 w 524"/>
                  <a:gd name="T55" fmla="*/ 299 h 548"/>
                  <a:gd name="T56" fmla="*/ 76 w 524"/>
                  <a:gd name="T57" fmla="*/ 343 h 548"/>
                  <a:gd name="T58" fmla="*/ 57 w 524"/>
                  <a:gd name="T59" fmla="*/ 391 h 548"/>
                  <a:gd name="T60" fmla="*/ 41 w 524"/>
                  <a:gd name="T61" fmla="*/ 440 h 548"/>
                  <a:gd name="T62" fmla="*/ 29 w 524"/>
                  <a:gd name="T63" fmla="*/ 493 h 548"/>
                  <a:gd name="T64" fmla="*/ 21 w 524"/>
                  <a:gd name="T65" fmla="*/ 547 h 5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24" h="548">
                    <a:moveTo>
                      <a:pt x="0" y="544"/>
                    </a:moveTo>
                    <a:lnTo>
                      <a:pt x="3" y="514"/>
                    </a:lnTo>
                    <a:lnTo>
                      <a:pt x="8" y="485"/>
                    </a:lnTo>
                    <a:lnTo>
                      <a:pt x="14" y="458"/>
                    </a:lnTo>
                    <a:lnTo>
                      <a:pt x="21" y="430"/>
                    </a:lnTo>
                    <a:lnTo>
                      <a:pt x="29" y="403"/>
                    </a:lnTo>
                    <a:lnTo>
                      <a:pt x="37" y="378"/>
                    </a:lnTo>
                    <a:lnTo>
                      <a:pt x="47" y="352"/>
                    </a:lnTo>
                    <a:lnTo>
                      <a:pt x="57" y="328"/>
                    </a:lnTo>
                    <a:lnTo>
                      <a:pt x="69" y="304"/>
                    </a:lnTo>
                    <a:lnTo>
                      <a:pt x="81" y="281"/>
                    </a:lnTo>
                    <a:lnTo>
                      <a:pt x="96" y="259"/>
                    </a:lnTo>
                    <a:lnTo>
                      <a:pt x="109" y="237"/>
                    </a:lnTo>
                    <a:lnTo>
                      <a:pt x="124" y="217"/>
                    </a:lnTo>
                    <a:lnTo>
                      <a:pt x="139" y="197"/>
                    </a:lnTo>
                    <a:lnTo>
                      <a:pt x="156" y="179"/>
                    </a:lnTo>
                    <a:lnTo>
                      <a:pt x="174" y="161"/>
                    </a:lnTo>
                    <a:lnTo>
                      <a:pt x="191" y="144"/>
                    </a:lnTo>
                    <a:lnTo>
                      <a:pt x="210" y="127"/>
                    </a:lnTo>
                    <a:lnTo>
                      <a:pt x="228" y="112"/>
                    </a:lnTo>
                    <a:lnTo>
                      <a:pt x="248" y="97"/>
                    </a:lnTo>
                    <a:lnTo>
                      <a:pt x="269" y="83"/>
                    </a:lnTo>
                    <a:lnTo>
                      <a:pt x="290" y="70"/>
                    </a:lnTo>
                    <a:lnTo>
                      <a:pt x="311" y="60"/>
                    </a:lnTo>
                    <a:lnTo>
                      <a:pt x="334" y="49"/>
                    </a:lnTo>
                    <a:lnTo>
                      <a:pt x="355" y="39"/>
                    </a:lnTo>
                    <a:lnTo>
                      <a:pt x="378" y="30"/>
                    </a:lnTo>
                    <a:lnTo>
                      <a:pt x="401" y="22"/>
                    </a:lnTo>
                    <a:lnTo>
                      <a:pt x="425" y="16"/>
                    </a:lnTo>
                    <a:lnTo>
                      <a:pt x="449" y="11"/>
                    </a:lnTo>
                    <a:lnTo>
                      <a:pt x="473" y="6"/>
                    </a:lnTo>
                    <a:lnTo>
                      <a:pt x="498" y="2"/>
                    </a:lnTo>
                    <a:lnTo>
                      <a:pt x="523" y="0"/>
                    </a:lnTo>
                    <a:lnTo>
                      <a:pt x="523" y="29"/>
                    </a:lnTo>
                    <a:lnTo>
                      <a:pt x="499" y="32"/>
                    </a:lnTo>
                    <a:lnTo>
                      <a:pt x="475" y="35"/>
                    </a:lnTo>
                    <a:lnTo>
                      <a:pt x="451" y="39"/>
                    </a:lnTo>
                    <a:lnTo>
                      <a:pt x="429" y="44"/>
                    </a:lnTo>
                    <a:lnTo>
                      <a:pt x="406" y="51"/>
                    </a:lnTo>
                    <a:lnTo>
                      <a:pt x="384" y="59"/>
                    </a:lnTo>
                    <a:lnTo>
                      <a:pt x="361" y="66"/>
                    </a:lnTo>
                    <a:lnTo>
                      <a:pt x="340" y="76"/>
                    </a:lnTo>
                    <a:lnTo>
                      <a:pt x="318" y="86"/>
                    </a:lnTo>
                    <a:lnTo>
                      <a:pt x="298" y="97"/>
                    </a:lnTo>
                    <a:lnTo>
                      <a:pt x="278" y="110"/>
                    </a:lnTo>
                    <a:lnTo>
                      <a:pt x="259" y="122"/>
                    </a:lnTo>
                    <a:lnTo>
                      <a:pt x="240" y="136"/>
                    </a:lnTo>
                    <a:lnTo>
                      <a:pt x="221" y="151"/>
                    </a:lnTo>
                    <a:lnTo>
                      <a:pt x="203" y="167"/>
                    </a:lnTo>
                    <a:lnTo>
                      <a:pt x="186" y="183"/>
                    </a:lnTo>
                    <a:lnTo>
                      <a:pt x="170" y="200"/>
                    </a:lnTo>
                    <a:lnTo>
                      <a:pt x="154" y="218"/>
                    </a:lnTo>
                    <a:lnTo>
                      <a:pt x="139" y="237"/>
                    </a:lnTo>
                    <a:lnTo>
                      <a:pt x="125" y="258"/>
                    </a:lnTo>
                    <a:lnTo>
                      <a:pt x="111" y="278"/>
                    </a:lnTo>
                    <a:lnTo>
                      <a:pt x="99" y="299"/>
                    </a:lnTo>
                    <a:lnTo>
                      <a:pt x="87" y="320"/>
                    </a:lnTo>
                    <a:lnTo>
                      <a:pt x="76" y="343"/>
                    </a:lnTo>
                    <a:lnTo>
                      <a:pt x="66" y="366"/>
                    </a:lnTo>
                    <a:lnTo>
                      <a:pt x="57" y="391"/>
                    </a:lnTo>
                    <a:lnTo>
                      <a:pt x="49" y="415"/>
                    </a:lnTo>
                    <a:lnTo>
                      <a:pt x="41" y="440"/>
                    </a:lnTo>
                    <a:lnTo>
                      <a:pt x="34" y="466"/>
                    </a:lnTo>
                    <a:lnTo>
                      <a:pt x="29" y="493"/>
                    </a:lnTo>
                    <a:lnTo>
                      <a:pt x="25" y="519"/>
                    </a:lnTo>
                    <a:lnTo>
                      <a:pt x="21" y="547"/>
                    </a:lnTo>
                    <a:lnTo>
                      <a:pt x="0" y="544"/>
                    </a:lnTo>
                  </a:path>
                </a:pathLst>
              </a:custGeom>
              <a:solidFill>
                <a:srgbClr val="E540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9490" name="Group 50">
                <a:extLst>
                  <a:ext uri="{FF2B5EF4-FFF2-40B4-BE49-F238E27FC236}">
                    <a16:creationId xmlns:a16="http://schemas.microsoft.com/office/drawing/2014/main" id="{83656BAC-BC9F-4377-90B4-0B89190D28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512" y="1737"/>
                <a:ext cx="388" cy="453"/>
                <a:chOff x="3456" y="2160"/>
                <a:chExt cx="385" cy="513"/>
              </a:xfrm>
            </p:grpSpPr>
            <p:sp>
              <p:nvSpPr>
                <p:cNvPr id="189491" name="Freeform 51">
                  <a:extLst>
                    <a:ext uri="{FF2B5EF4-FFF2-40B4-BE49-F238E27FC236}">
                      <a16:creationId xmlns:a16="http://schemas.microsoft.com/office/drawing/2014/main" id="{4546C3E7-50E8-4E41-AB4F-0E4BB4FD4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" y="2160"/>
                  <a:ext cx="86" cy="104"/>
                </a:xfrm>
                <a:custGeom>
                  <a:avLst/>
                  <a:gdLst>
                    <a:gd name="T0" fmla="*/ 0 w 86"/>
                    <a:gd name="T1" fmla="*/ 43 h 104"/>
                    <a:gd name="T2" fmla="*/ 85 w 86"/>
                    <a:gd name="T3" fmla="*/ 0 h 104"/>
                    <a:gd name="T4" fmla="*/ 83 w 86"/>
                    <a:gd name="T5" fmla="*/ 6 h 104"/>
                    <a:gd name="T6" fmla="*/ 81 w 86"/>
                    <a:gd name="T7" fmla="*/ 13 h 104"/>
                    <a:gd name="T8" fmla="*/ 79 w 86"/>
                    <a:gd name="T9" fmla="*/ 19 h 104"/>
                    <a:gd name="T10" fmla="*/ 78 w 86"/>
                    <a:gd name="T11" fmla="*/ 25 h 104"/>
                    <a:gd name="T12" fmla="*/ 77 w 86"/>
                    <a:gd name="T13" fmla="*/ 31 h 104"/>
                    <a:gd name="T14" fmla="*/ 76 w 86"/>
                    <a:gd name="T15" fmla="*/ 37 h 104"/>
                    <a:gd name="T16" fmla="*/ 75 w 86"/>
                    <a:gd name="T17" fmla="*/ 44 h 104"/>
                    <a:gd name="T18" fmla="*/ 75 w 86"/>
                    <a:gd name="T19" fmla="*/ 50 h 104"/>
                    <a:gd name="T20" fmla="*/ 74 w 86"/>
                    <a:gd name="T21" fmla="*/ 57 h 104"/>
                    <a:gd name="T22" fmla="*/ 75 w 86"/>
                    <a:gd name="T23" fmla="*/ 63 h 104"/>
                    <a:gd name="T24" fmla="*/ 75 w 86"/>
                    <a:gd name="T25" fmla="*/ 70 h 104"/>
                    <a:gd name="T26" fmla="*/ 76 w 86"/>
                    <a:gd name="T27" fmla="*/ 77 h 104"/>
                    <a:gd name="T28" fmla="*/ 77 w 86"/>
                    <a:gd name="T29" fmla="*/ 83 h 104"/>
                    <a:gd name="T30" fmla="*/ 79 w 86"/>
                    <a:gd name="T31" fmla="*/ 90 h 104"/>
                    <a:gd name="T32" fmla="*/ 80 w 86"/>
                    <a:gd name="T33" fmla="*/ 96 h 104"/>
                    <a:gd name="T34" fmla="*/ 82 w 86"/>
                    <a:gd name="T35" fmla="*/ 103 h 104"/>
                    <a:gd name="T36" fmla="*/ 0 w 86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6" h="104">
                      <a:moveTo>
                        <a:pt x="0" y="43"/>
                      </a:moveTo>
                      <a:lnTo>
                        <a:pt x="85" y="0"/>
                      </a:lnTo>
                      <a:lnTo>
                        <a:pt x="83" y="6"/>
                      </a:lnTo>
                      <a:lnTo>
                        <a:pt x="81" y="13"/>
                      </a:lnTo>
                      <a:lnTo>
                        <a:pt x="79" y="19"/>
                      </a:lnTo>
                      <a:lnTo>
                        <a:pt x="78" y="25"/>
                      </a:lnTo>
                      <a:lnTo>
                        <a:pt x="77" y="31"/>
                      </a:lnTo>
                      <a:lnTo>
                        <a:pt x="76" y="37"/>
                      </a:lnTo>
                      <a:lnTo>
                        <a:pt x="75" y="44"/>
                      </a:lnTo>
                      <a:lnTo>
                        <a:pt x="75" y="50"/>
                      </a:lnTo>
                      <a:lnTo>
                        <a:pt x="74" y="57"/>
                      </a:lnTo>
                      <a:lnTo>
                        <a:pt x="75" y="63"/>
                      </a:lnTo>
                      <a:lnTo>
                        <a:pt x="75" y="70"/>
                      </a:lnTo>
                      <a:lnTo>
                        <a:pt x="76" y="77"/>
                      </a:lnTo>
                      <a:lnTo>
                        <a:pt x="77" y="83"/>
                      </a:lnTo>
                      <a:lnTo>
                        <a:pt x="79" y="90"/>
                      </a:lnTo>
                      <a:lnTo>
                        <a:pt x="80" y="96"/>
                      </a:lnTo>
                      <a:lnTo>
                        <a:pt x="82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92" name="Freeform 52">
                  <a:extLst>
                    <a:ext uri="{FF2B5EF4-FFF2-40B4-BE49-F238E27FC236}">
                      <a16:creationId xmlns:a16="http://schemas.microsoft.com/office/drawing/2014/main" id="{6AAB4A4F-5E16-40CA-B266-AB594239A4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" y="2198"/>
                  <a:ext cx="324" cy="462"/>
                </a:xfrm>
                <a:custGeom>
                  <a:avLst/>
                  <a:gdLst>
                    <a:gd name="T0" fmla="*/ 321 w 324"/>
                    <a:gd name="T1" fmla="*/ 433 h 462"/>
                    <a:gd name="T2" fmla="*/ 314 w 324"/>
                    <a:gd name="T3" fmla="*/ 386 h 462"/>
                    <a:gd name="T4" fmla="*/ 305 w 324"/>
                    <a:gd name="T5" fmla="*/ 340 h 462"/>
                    <a:gd name="T6" fmla="*/ 294 w 324"/>
                    <a:gd name="T7" fmla="*/ 297 h 462"/>
                    <a:gd name="T8" fmla="*/ 280 w 324"/>
                    <a:gd name="T9" fmla="*/ 257 h 462"/>
                    <a:gd name="T10" fmla="*/ 264 w 324"/>
                    <a:gd name="T11" fmla="*/ 218 h 462"/>
                    <a:gd name="T12" fmla="*/ 246 w 324"/>
                    <a:gd name="T13" fmla="*/ 183 h 462"/>
                    <a:gd name="T14" fmla="*/ 227 w 324"/>
                    <a:gd name="T15" fmla="*/ 151 h 462"/>
                    <a:gd name="T16" fmla="*/ 205 w 324"/>
                    <a:gd name="T17" fmla="*/ 121 h 462"/>
                    <a:gd name="T18" fmla="*/ 182 w 324"/>
                    <a:gd name="T19" fmla="*/ 94 h 462"/>
                    <a:gd name="T20" fmla="*/ 157 w 324"/>
                    <a:gd name="T21" fmla="*/ 70 h 462"/>
                    <a:gd name="T22" fmla="*/ 131 w 324"/>
                    <a:gd name="T23" fmla="*/ 50 h 462"/>
                    <a:gd name="T24" fmla="*/ 104 w 324"/>
                    <a:gd name="T25" fmla="*/ 33 h 462"/>
                    <a:gd name="T26" fmla="*/ 75 w 324"/>
                    <a:gd name="T27" fmla="*/ 19 h 462"/>
                    <a:gd name="T28" fmla="*/ 46 w 324"/>
                    <a:gd name="T29" fmla="*/ 9 h 462"/>
                    <a:gd name="T30" fmla="*/ 16 w 324"/>
                    <a:gd name="T31" fmla="*/ 2 h 462"/>
                    <a:gd name="T32" fmla="*/ 0 w 324"/>
                    <a:gd name="T33" fmla="*/ 24 h 462"/>
                    <a:gd name="T34" fmla="*/ 29 w 324"/>
                    <a:gd name="T35" fmla="*/ 30 h 462"/>
                    <a:gd name="T36" fmla="*/ 58 w 324"/>
                    <a:gd name="T37" fmla="*/ 37 h 462"/>
                    <a:gd name="T38" fmla="*/ 86 w 324"/>
                    <a:gd name="T39" fmla="*/ 49 h 462"/>
                    <a:gd name="T40" fmla="*/ 113 w 324"/>
                    <a:gd name="T41" fmla="*/ 64 h 462"/>
                    <a:gd name="T42" fmla="*/ 139 w 324"/>
                    <a:gd name="T43" fmla="*/ 82 h 462"/>
                    <a:gd name="T44" fmla="*/ 163 w 324"/>
                    <a:gd name="T45" fmla="*/ 103 h 462"/>
                    <a:gd name="T46" fmla="*/ 187 w 324"/>
                    <a:gd name="T47" fmla="*/ 127 h 462"/>
                    <a:gd name="T48" fmla="*/ 208 w 324"/>
                    <a:gd name="T49" fmla="*/ 154 h 462"/>
                    <a:gd name="T50" fmla="*/ 228 w 324"/>
                    <a:gd name="T51" fmla="*/ 184 h 462"/>
                    <a:gd name="T52" fmla="*/ 246 w 324"/>
                    <a:gd name="T53" fmla="*/ 217 h 462"/>
                    <a:gd name="T54" fmla="*/ 262 w 324"/>
                    <a:gd name="T55" fmla="*/ 252 h 462"/>
                    <a:gd name="T56" fmla="*/ 276 w 324"/>
                    <a:gd name="T57" fmla="*/ 289 h 462"/>
                    <a:gd name="T58" fmla="*/ 288 w 324"/>
                    <a:gd name="T59" fmla="*/ 329 h 462"/>
                    <a:gd name="T60" fmla="*/ 297 w 324"/>
                    <a:gd name="T61" fmla="*/ 370 h 462"/>
                    <a:gd name="T62" fmla="*/ 305 w 324"/>
                    <a:gd name="T63" fmla="*/ 415 h 462"/>
                    <a:gd name="T64" fmla="*/ 310 w 324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4" h="462">
                      <a:moveTo>
                        <a:pt x="323" y="458"/>
                      </a:moveTo>
                      <a:lnTo>
                        <a:pt x="321" y="433"/>
                      </a:lnTo>
                      <a:lnTo>
                        <a:pt x="318" y="409"/>
                      </a:lnTo>
                      <a:lnTo>
                        <a:pt x="314" y="386"/>
                      </a:lnTo>
                      <a:lnTo>
                        <a:pt x="310" y="362"/>
                      </a:lnTo>
                      <a:lnTo>
                        <a:pt x="305" y="340"/>
                      </a:lnTo>
                      <a:lnTo>
                        <a:pt x="300" y="318"/>
                      </a:lnTo>
                      <a:lnTo>
                        <a:pt x="294" y="297"/>
                      </a:lnTo>
                      <a:lnTo>
                        <a:pt x="288" y="276"/>
                      </a:lnTo>
                      <a:lnTo>
                        <a:pt x="280" y="257"/>
                      </a:lnTo>
                      <a:lnTo>
                        <a:pt x="273" y="237"/>
                      </a:lnTo>
                      <a:lnTo>
                        <a:pt x="264" y="218"/>
                      </a:lnTo>
                      <a:lnTo>
                        <a:pt x="256" y="200"/>
                      </a:lnTo>
                      <a:lnTo>
                        <a:pt x="246" y="183"/>
                      </a:lnTo>
                      <a:lnTo>
                        <a:pt x="237" y="166"/>
                      </a:lnTo>
                      <a:lnTo>
                        <a:pt x="227" y="151"/>
                      </a:lnTo>
                      <a:lnTo>
                        <a:pt x="216" y="135"/>
                      </a:lnTo>
                      <a:lnTo>
                        <a:pt x="205" y="121"/>
                      </a:lnTo>
                      <a:lnTo>
                        <a:pt x="193" y="107"/>
                      </a:lnTo>
                      <a:lnTo>
                        <a:pt x="182" y="94"/>
                      </a:lnTo>
                      <a:lnTo>
                        <a:pt x="170" y="82"/>
                      </a:lnTo>
                      <a:lnTo>
                        <a:pt x="157" y="70"/>
                      </a:lnTo>
                      <a:lnTo>
                        <a:pt x="144" y="59"/>
                      </a:lnTo>
                      <a:lnTo>
                        <a:pt x="131" y="50"/>
                      </a:lnTo>
                      <a:lnTo>
                        <a:pt x="117" y="41"/>
                      </a:lnTo>
                      <a:lnTo>
                        <a:pt x="104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100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5" y="115"/>
                      </a:lnTo>
                      <a:lnTo>
                        <a:pt x="187" y="127"/>
                      </a:lnTo>
                      <a:lnTo>
                        <a:pt x="198" y="141"/>
                      </a:lnTo>
                      <a:lnTo>
                        <a:pt x="208" y="154"/>
                      </a:lnTo>
                      <a:lnTo>
                        <a:pt x="218" y="169"/>
                      </a:lnTo>
                      <a:lnTo>
                        <a:pt x="228" y="184"/>
                      </a:lnTo>
                      <a:lnTo>
                        <a:pt x="237" y="200"/>
                      </a:lnTo>
                      <a:lnTo>
                        <a:pt x="246" y="217"/>
                      </a:lnTo>
                      <a:lnTo>
                        <a:pt x="254" y="234"/>
                      </a:lnTo>
                      <a:lnTo>
                        <a:pt x="262" y="252"/>
                      </a:lnTo>
                      <a:lnTo>
                        <a:pt x="269" y="270"/>
                      </a:lnTo>
                      <a:lnTo>
                        <a:pt x="276" y="289"/>
                      </a:lnTo>
                      <a:lnTo>
                        <a:pt x="282" y="309"/>
                      </a:lnTo>
                      <a:lnTo>
                        <a:pt x="288" y="329"/>
                      </a:lnTo>
                      <a:lnTo>
                        <a:pt x="293" y="350"/>
                      </a:lnTo>
                      <a:lnTo>
                        <a:pt x="297" y="370"/>
                      </a:lnTo>
                      <a:lnTo>
                        <a:pt x="302" y="393"/>
                      </a:lnTo>
                      <a:lnTo>
                        <a:pt x="305" y="415"/>
                      </a:lnTo>
                      <a:lnTo>
                        <a:pt x="308" y="438"/>
                      </a:lnTo>
                      <a:lnTo>
                        <a:pt x="310" y="461"/>
                      </a:lnTo>
                      <a:lnTo>
                        <a:pt x="323" y="458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93" name="Freeform 53">
                  <a:extLst>
                    <a:ext uri="{FF2B5EF4-FFF2-40B4-BE49-F238E27FC236}">
                      <a16:creationId xmlns:a16="http://schemas.microsoft.com/office/drawing/2014/main" id="{390812A8-134A-4CDB-ACC5-EA5657B8F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" y="2321"/>
                  <a:ext cx="5" cy="5"/>
                </a:xfrm>
                <a:custGeom>
                  <a:avLst/>
                  <a:gdLst>
                    <a:gd name="T0" fmla="*/ 0 w 5"/>
                    <a:gd name="T1" fmla="*/ 2 h 5"/>
                    <a:gd name="T2" fmla="*/ 0 w 5"/>
                    <a:gd name="T3" fmla="*/ 4 h 5"/>
                    <a:gd name="T4" fmla="*/ 1 w 5"/>
                    <a:gd name="T5" fmla="*/ 4 h 5"/>
                    <a:gd name="T6" fmla="*/ 2 w 5"/>
                    <a:gd name="T7" fmla="*/ 4 h 5"/>
                    <a:gd name="T8" fmla="*/ 2 w 5"/>
                    <a:gd name="T9" fmla="*/ 4 h 5"/>
                    <a:gd name="T10" fmla="*/ 3 w 5"/>
                    <a:gd name="T11" fmla="*/ 3 h 5"/>
                    <a:gd name="T12" fmla="*/ 4 w 5"/>
                    <a:gd name="T13" fmla="*/ 2 h 5"/>
                    <a:gd name="T14" fmla="*/ 4 w 5"/>
                    <a:gd name="T15" fmla="*/ 1 h 5"/>
                    <a:gd name="T16" fmla="*/ 4 w 5"/>
                    <a:gd name="T17" fmla="*/ 0 h 5"/>
                    <a:gd name="T18" fmla="*/ 0 w 5"/>
                    <a:gd name="T1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94" name="Freeform 54">
                  <a:extLst>
                    <a:ext uri="{FF2B5EF4-FFF2-40B4-BE49-F238E27FC236}">
                      <a16:creationId xmlns:a16="http://schemas.microsoft.com/office/drawing/2014/main" id="{42A00B0C-BC2D-49EF-8E0E-A17FEF38B95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8" y="2173"/>
                  <a:ext cx="85" cy="104"/>
                </a:xfrm>
                <a:custGeom>
                  <a:avLst/>
                  <a:gdLst>
                    <a:gd name="T0" fmla="*/ 0 w 85"/>
                    <a:gd name="T1" fmla="*/ 43 h 104"/>
                    <a:gd name="T2" fmla="*/ 84 w 85"/>
                    <a:gd name="T3" fmla="*/ 0 h 104"/>
                    <a:gd name="T4" fmla="*/ 82 w 85"/>
                    <a:gd name="T5" fmla="*/ 6 h 104"/>
                    <a:gd name="T6" fmla="*/ 80 w 85"/>
                    <a:gd name="T7" fmla="*/ 13 h 104"/>
                    <a:gd name="T8" fmla="*/ 78 w 85"/>
                    <a:gd name="T9" fmla="*/ 19 h 104"/>
                    <a:gd name="T10" fmla="*/ 77 w 85"/>
                    <a:gd name="T11" fmla="*/ 25 h 104"/>
                    <a:gd name="T12" fmla="*/ 76 w 85"/>
                    <a:gd name="T13" fmla="*/ 31 h 104"/>
                    <a:gd name="T14" fmla="*/ 75 w 85"/>
                    <a:gd name="T15" fmla="*/ 37 h 104"/>
                    <a:gd name="T16" fmla="*/ 75 w 85"/>
                    <a:gd name="T17" fmla="*/ 44 h 104"/>
                    <a:gd name="T18" fmla="*/ 74 w 85"/>
                    <a:gd name="T19" fmla="*/ 50 h 104"/>
                    <a:gd name="T20" fmla="*/ 74 w 85"/>
                    <a:gd name="T21" fmla="*/ 57 h 104"/>
                    <a:gd name="T22" fmla="*/ 74 w 85"/>
                    <a:gd name="T23" fmla="*/ 63 h 104"/>
                    <a:gd name="T24" fmla="*/ 75 w 85"/>
                    <a:gd name="T25" fmla="*/ 70 h 104"/>
                    <a:gd name="T26" fmla="*/ 75 w 85"/>
                    <a:gd name="T27" fmla="*/ 77 h 104"/>
                    <a:gd name="T28" fmla="*/ 76 w 85"/>
                    <a:gd name="T29" fmla="*/ 83 h 104"/>
                    <a:gd name="T30" fmla="*/ 78 w 85"/>
                    <a:gd name="T31" fmla="*/ 90 h 104"/>
                    <a:gd name="T32" fmla="*/ 79 w 85"/>
                    <a:gd name="T33" fmla="*/ 96 h 104"/>
                    <a:gd name="T34" fmla="*/ 81 w 85"/>
                    <a:gd name="T35" fmla="*/ 103 h 104"/>
                    <a:gd name="T36" fmla="*/ 0 w 85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04">
                      <a:moveTo>
                        <a:pt x="0" y="43"/>
                      </a:moveTo>
                      <a:lnTo>
                        <a:pt x="84" y="0"/>
                      </a:lnTo>
                      <a:lnTo>
                        <a:pt x="82" y="6"/>
                      </a:lnTo>
                      <a:lnTo>
                        <a:pt x="80" y="13"/>
                      </a:lnTo>
                      <a:lnTo>
                        <a:pt x="78" y="19"/>
                      </a:lnTo>
                      <a:lnTo>
                        <a:pt x="77" y="25"/>
                      </a:lnTo>
                      <a:lnTo>
                        <a:pt x="76" y="31"/>
                      </a:lnTo>
                      <a:lnTo>
                        <a:pt x="75" y="37"/>
                      </a:lnTo>
                      <a:lnTo>
                        <a:pt x="75" y="44"/>
                      </a:lnTo>
                      <a:lnTo>
                        <a:pt x="74" y="50"/>
                      </a:lnTo>
                      <a:lnTo>
                        <a:pt x="74" y="57"/>
                      </a:lnTo>
                      <a:lnTo>
                        <a:pt x="74" y="63"/>
                      </a:lnTo>
                      <a:lnTo>
                        <a:pt x="75" y="70"/>
                      </a:lnTo>
                      <a:lnTo>
                        <a:pt x="75" y="77"/>
                      </a:lnTo>
                      <a:lnTo>
                        <a:pt x="76" y="83"/>
                      </a:lnTo>
                      <a:lnTo>
                        <a:pt x="78" y="90"/>
                      </a:lnTo>
                      <a:lnTo>
                        <a:pt x="79" y="96"/>
                      </a:lnTo>
                      <a:lnTo>
                        <a:pt x="81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495" name="Freeform 55">
                  <a:extLst>
                    <a:ext uri="{FF2B5EF4-FFF2-40B4-BE49-F238E27FC236}">
                      <a16:creationId xmlns:a16="http://schemas.microsoft.com/office/drawing/2014/main" id="{D5A6D34A-78D9-4532-BDAC-F3B125844E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2211"/>
                  <a:ext cx="323" cy="462"/>
                </a:xfrm>
                <a:custGeom>
                  <a:avLst/>
                  <a:gdLst>
                    <a:gd name="T0" fmla="*/ 320 w 323"/>
                    <a:gd name="T1" fmla="*/ 433 h 462"/>
                    <a:gd name="T2" fmla="*/ 313 w 323"/>
                    <a:gd name="T3" fmla="*/ 386 h 462"/>
                    <a:gd name="T4" fmla="*/ 304 w 323"/>
                    <a:gd name="T5" fmla="*/ 340 h 462"/>
                    <a:gd name="T6" fmla="*/ 293 w 323"/>
                    <a:gd name="T7" fmla="*/ 297 h 462"/>
                    <a:gd name="T8" fmla="*/ 279 w 323"/>
                    <a:gd name="T9" fmla="*/ 257 h 462"/>
                    <a:gd name="T10" fmla="*/ 263 w 323"/>
                    <a:gd name="T11" fmla="*/ 218 h 462"/>
                    <a:gd name="T12" fmla="*/ 246 w 323"/>
                    <a:gd name="T13" fmla="*/ 183 h 462"/>
                    <a:gd name="T14" fmla="*/ 226 w 323"/>
                    <a:gd name="T15" fmla="*/ 151 h 462"/>
                    <a:gd name="T16" fmla="*/ 204 w 323"/>
                    <a:gd name="T17" fmla="*/ 121 h 462"/>
                    <a:gd name="T18" fmla="*/ 181 w 323"/>
                    <a:gd name="T19" fmla="*/ 94 h 462"/>
                    <a:gd name="T20" fmla="*/ 156 w 323"/>
                    <a:gd name="T21" fmla="*/ 70 h 462"/>
                    <a:gd name="T22" fmla="*/ 130 w 323"/>
                    <a:gd name="T23" fmla="*/ 50 h 462"/>
                    <a:gd name="T24" fmla="*/ 103 w 323"/>
                    <a:gd name="T25" fmla="*/ 33 h 462"/>
                    <a:gd name="T26" fmla="*/ 75 w 323"/>
                    <a:gd name="T27" fmla="*/ 19 h 462"/>
                    <a:gd name="T28" fmla="*/ 46 w 323"/>
                    <a:gd name="T29" fmla="*/ 9 h 462"/>
                    <a:gd name="T30" fmla="*/ 16 w 323"/>
                    <a:gd name="T31" fmla="*/ 2 h 462"/>
                    <a:gd name="T32" fmla="*/ 0 w 323"/>
                    <a:gd name="T33" fmla="*/ 24 h 462"/>
                    <a:gd name="T34" fmla="*/ 29 w 323"/>
                    <a:gd name="T35" fmla="*/ 30 h 462"/>
                    <a:gd name="T36" fmla="*/ 58 w 323"/>
                    <a:gd name="T37" fmla="*/ 37 h 462"/>
                    <a:gd name="T38" fmla="*/ 86 w 323"/>
                    <a:gd name="T39" fmla="*/ 49 h 462"/>
                    <a:gd name="T40" fmla="*/ 113 w 323"/>
                    <a:gd name="T41" fmla="*/ 64 h 462"/>
                    <a:gd name="T42" fmla="*/ 139 w 323"/>
                    <a:gd name="T43" fmla="*/ 82 h 462"/>
                    <a:gd name="T44" fmla="*/ 163 w 323"/>
                    <a:gd name="T45" fmla="*/ 103 h 462"/>
                    <a:gd name="T46" fmla="*/ 186 w 323"/>
                    <a:gd name="T47" fmla="*/ 127 h 462"/>
                    <a:gd name="T48" fmla="*/ 207 w 323"/>
                    <a:gd name="T49" fmla="*/ 154 h 462"/>
                    <a:gd name="T50" fmla="*/ 227 w 323"/>
                    <a:gd name="T51" fmla="*/ 184 h 462"/>
                    <a:gd name="T52" fmla="*/ 245 w 323"/>
                    <a:gd name="T53" fmla="*/ 217 h 462"/>
                    <a:gd name="T54" fmla="*/ 261 w 323"/>
                    <a:gd name="T55" fmla="*/ 252 h 462"/>
                    <a:gd name="T56" fmla="*/ 275 w 323"/>
                    <a:gd name="T57" fmla="*/ 289 h 462"/>
                    <a:gd name="T58" fmla="*/ 287 w 323"/>
                    <a:gd name="T59" fmla="*/ 329 h 462"/>
                    <a:gd name="T60" fmla="*/ 297 w 323"/>
                    <a:gd name="T61" fmla="*/ 370 h 462"/>
                    <a:gd name="T62" fmla="*/ 304 w 323"/>
                    <a:gd name="T63" fmla="*/ 415 h 462"/>
                    <a:gd name="T64" fmla="*/ 309 w 323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3" h="462">
                      <a:moveTo>
                        <a:pt x="322" y="458"/>
                      </a:moveTo>
                      <a:lnTo>
                        <a:pt x="320" y="433"/>
                      </a:lnTo>
                      <a:lnTo>
                        <a:pt x="317" y="409"/>
                      </a:lnTo>
                      <a:lnTo>
                        <a:pt x="313" y="386"/>
                      </a:lnTo>
                      <a:lnTo>
                        <a:pt x="309" y="362"/>
                      </a:lnTo>
                      <a:lnTo>
                        <a:pt x="304" y="340"/>
                      </a:lnTo>
                      <a:lnTo>
                        <a:pt x="299" y="318"/>
                      </a:lnTo>
                      <a:lnTo>
                        <a:pt x="293" y="297"/>
                      </a:lnTo>
                      <a:lnTo>
                        <a:pt x="287" y="276"/>
                      </a:lnTo>
                      <a:lnTo>
                        <a:pt x="279" y="257"/>
                      </a:lnTo>
                      <a:lnTo>
                        <a:pt x="272" y="237"/>
                      </a:lnTo>
                      <a:lnTo>
                        <a:pt x="263" y="218"/>
                      </a:lnTo>
                      <a:lnTo>
                        <a:pt x="255" y="200"/>
                      </a:lnTo>
                      <a:lnTo>
                        <a:pt x="246" y="183"/>
                      </a:lnTo>
                      <a:lnTo>
                        <a:pt x="236" y="166"/>
                      </a:lnTo>
                      <a:lnTo>
                        <a:pt x="226" y="151"/>
                      </a:lnTo>
                      <a:lnTo>
                        <a:pt x="215" y="135"/>
                      </a:lnTo>
                      <a:lnTo>
                        <a:pt x="204" y="121"/>
                      </a:lnTo>
                      <a:lnTo>
                        <a:pt x="193" y="107"/>
                      </a:lnTo>
                      <a:lnTo>
                        <a:pt x="181" y="94"/>
                      </a:lnTo>
                      <a:lnTo>
                        <a:pt x="169" y="82"/>
                      </a:lnTo>
                      <a:lnTo>
                        <a:pt x="156" y="70"/>
                      </a:lnTo>
                      <a:lnTo>
                        <a:pt x="144" y="59"/>
                      </a:lnTo>
                      <a:lnTo>
                        <a:pt x="130" y="50"/>
                      </a:lnTo>
                      <a:lnTo>
                        <a:pt x="117" y="41"/>
                      </a:lnTo>
                      <a:lnTo>
                        <a:pt x="103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99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4" y="115"/>
                      </a:lnTo>
                      <a:lnTo>
                        <a:pt x="186" y="127"/>
                      </a:lnTo>
                      <a:lnTo>
                        <a:pt x="197" y="141"/>
                      </a:lnTo>
                      <a:lnTo>
                        <a:pt x="207" y="154"/>
                      </a:lnTo>
                      <a:lnTo>
                        <a:pt x="218" y="169"/>
                      </a:lnTo>
                      <a:lnTo>
                        <a:pt x="227" y="184"/>
                      </a:lnTo>
                      <a:lnTo>
                        <a:pt x="236" y="200"/>
                      </a:lnTo>
                      <a:lnTo>
                        <a:pt x="245" y="217"/>
                      </a:lnTo>
                      <a:lnTo>
                        <a:pt x="253" y="234"/>
                      </a:lnTo>
                      <a:lnTo>
                        <a:pt x="261" y="252"/>
                      </a:lnTo>
                      <a:lnTo>
                        <a:pt x="269" y="270"/>
                      </a:lnTo>
                      <a:lnTo>
                        <a:pt x="275" y="289"/>
                      </a:lnTo>
                      <a:lnTo>
                        <a:pt x="281" y="309"/>
                      </a:lnTo>
                      <a:lnTo>
                        <a:pt x="287" y="329"/>
                      </a:lnTo>
                      <a:lnTo>
                        <a:pt x="292" y="350"/>
                      </a:lnTo>
                      <a:lnTo>
                        <a:pt x="297" y="370"/>
                      </a:lnTo>
                      <a:lnTo>
                        <a:pt x="301" y="393"/>
                      </a:lnTo>
                      <a:lnTo>
                        <a:pt x="304" y="415"/>
                      </a:lnTo>
                      <a:lnTo>
                        <a:pt x="307" y="438"/>
                      </a:lnTo>
                      <a:lnTo>
                        <a:pt x="309" y="461"/>
                      </a:lnTo>
                      <a:lnTo>
                        <a:pt x="322" y="458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496" name="Freeform 56">
                <a:extLst>
                  <a:ext uri="{FF2B5EF4-FFF2-40B4-BE49-F238E27FC236}">
                    <a16:creationId xmlns:a16="http://schemas.microsoft.com/office/drawing/2014/main" id="{01FBB1AC-7B47-4A32-ABE9-E1B8D96AB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73" y="1624"/>
                <a:ext cx="259" cy="47"/>
              </a:xfrm>
              <a:custGeom>
                <a:avLst/>
                <a:gdLst>
                  <a:gd name="T0" fmla="*/ 256 w 257"/>
                  <a:gd name="T1" fmla="*/ 28 h 68"/>
                  <a:gd name="T2" fmla="*/ 0 w 257"/>
                  <a:gd name="T3" fmla="*/ 0 h 68"/>
                  <a:gd name="T4" fmla="*/ 6 w 257"/>
                  <a:gd name="T5" fmla="*/ 4 h 68"/>
                  <a:gd name="T6" fmla="*/ 12 w 257"/>
                  <a:gd name="T7" fmla="*/ 8 h 68"/>
                  <a:gd name="T8" fmla="*/ 17 w 257"/>
                  <a:gd name="T9" fmla="*/ 12 h 68"/>
                  <a:gd name="T10" fmla="*/ 22 w 257"/>
                  <a:gd name="T11" fmla="*/ 16 h 68"/>
                  <a:gd name="T12" fmla="*/ 25 w 257"/>
                  <a:gd name="T13" fmla="*/ 20 h 68"/>
                  <a:gd name="T14" fmla="*/ 27 w 257"/>
                  <a:gd name="T15" fmla="*/ 24 h 68"/>
                  <a:gd name="T16" fmla="*/ 29 w 257"/>
                  <a:gd name="T17" fmla="*/ 29 h 68"/>
                  <a:gd name="T18" fmla="*/ 30 w 257"/>
                  <a:gd name="T19" fmla="*/ 33 h 68"/>
                  <a:gd name="T20" fmla="*/ 32 w 257"/>
                  <a:gd name="T21" fmla="*/ 37 h 68"/>
                  <a:gd name="T22" fmla="*/ 30 w 257"/>
                  <a:gd name="T23" fmla="*/ 41 h 68"/>
                  <a:gd name="T24" fmla="*/ 29 w 257"/>
                  <a:gd name="T25" fmla="*/ 46 h 68"/>
                  <a:gd name="T26" fmla="*/ 26 w 257"/>
                  <a:gd name="T27" fmla="*/ 50 h 68"/>
                  <a:gd name="T28" fmla="*/ 23 w 257"/>
                  <a:gd name="T29" fmla="*/ 54 h 68"/>
                  <a:gd name="T30" fmla="*/ 19 w 257"/>
                  <a:gd name="T31" fmla="*/ 59 h 68"/>
                  <a:gd name="T32" fmla="*/ 14 w 257"/>
                  <a:gd name="T33" fmla="*/ 62 h 68"/>
                  <a:gd name="T34" fmla="*/ 9 w 257"/>
                  <a:gd name="T35" fmla="*/ 67 h 68"/>
                  <a:gd name="T36" fmla="*/ 256 w 257"/>
                  <a:gd name="T37" fmla="*/ 2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7" h="68">
                    <a:moveTo>
                      <a:pt x="256" y="28"/>
                    </a:moveTo>
                    <a:lnTo>
                      <a:pt x="0" y="0"/>
                    </a:lnTo>
                    <a:lnTo>
                      <a:pt x="6" y="4"/>
                    </a:lnTo>
                    <a:lnTo>
                      <a:pt x="12" y="8"/>
                    </a:lnTo>
                    <a:lnTo>
                      <a:pt x="17" y="12"/>
                    </a:lnTo>
                    <a:lnTo>
                      <a:pt x="22" y="16"/>
                    </a:lnTo>
                    <a:lnTo>
                      <a:pt x="25" y="20"/>
                    </a:lnTo>
                    <a:lnTo>
                      <a:pt x="27" y="24"/>
                    </a:lnTo>
                    <a:lnTo>
                      <a:pt x="29" y="29"/>
                    </a:lnTo>
                    <a:lnTo>
                      <a:pt x="30" y="33"/>
                    </a:lnTo>
                    <a:lnTo>
                      <a:pt x="32" y="37"/>
                    </a:lnTo>
                    <a:lnTo>
                      <a:pt x="30" y="41"/>
                    </a:lnTo>
                    <a:lnTo>
                      <a:pt x="29" y="46"/>
                    </a:lnTo>
                    <a:lnTo>
                      <a:pt x="26" y="50"/>
                    </a:lnTo>
                    <a:lnTo>
                      <a:pt x="23" y="54"/>
                    </a:lnTo>
                    <a:lnTo>
                      <a:pt x="19" y="59"/>
                    </a:lnTo>
                    <a:lnTo>
                      <a:pt x="14" y="62"/>
                    </a:lnTo>
                    <a:lnTo>
                      <a:pt x="9" y="67"/>
                    </a:lnTo>
                    <a:lnTo>
                      <a:pt x="256" y="28"/>
                    </a:lnTo>
                  </a:path>
                </a:pathLst>
              </a:custGeom>
              <a:solidFill>
                <a:srgbClr val="7900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97" name="Freeform 57">
                <a:extLst>
                  <a:ext uri="{FF2B5EF4-FFF2-40B4-BE49-F238E27FC236}">
                    <a16:creationId xmlns:a16="http://schemas.microsoft.com/office/drawing/2014/main" id="{BE64E4DF-1738-4DD2-A5AB-5D9E22806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7" y="1653"/>
                <a:ext cx="980" cy="210"/>
              </a:xfrm>
              <a:custGeom>
                <a:avLst/>
                <a:gdLst>
                  <a:gd name="T0" fmla="*/ 6 w 971"/>
                  <a:gd name="T1" fmla="*/ 284 h 303"/>
                  <a:gd name="T2" fmla="*/ 27 w 971"/>
                  <a:gd name="T3" fmla="*/ 253 h 303"/>
                  <a:gd name="T4" fmla="*/ 53 w 971"/>
                  <a:gd name="T5" fmla="*/ 223 h 303"/>
                  <a:gd name="T6" fmla="*/ 87 w 971"/>
                  <a:gd name="T7" fmla="*/ 194 h 303"/>
                  <a:gd name="T8" fmla="*/ 128 w 971"/>
                  <a:gd name="T9" fmla="*/ 168 h 303"/>
                  <a:gd name="T10" fmla="*/ 177 w 971"/>
                  <a:gd name="T11" fmla="*/ 143 h 303"/>
                  <a:gd name="T12" fmla="*/ 230 w 971"/>
                  <a:gd name="T13" fmla="*/ 120 h 303"/>
                  <a:gd name="T14" fmla="*/ 289 w 971"/>
                  <a:gd name="T15" fmla="*/ 99 h 303"/>
                  <a:gd name="T16" fmla="*/ 354 w 971"/>
                  <a:gd name="T17" fmla="*/ 79 h 303"/>
                  <a:gd name="T18" fmla="*/ 424 w 971"/>
                  <a:gd name="T19" fmla="*/ 62 h 303"/>
                  <a:gd name="T20" fmla="*/ 499 w 971"/>
                  <a:gd name="T21" fmla="*/ 46 h 303"/>
                  <a:gd name="T22" fmla="*/ 577 w 971"/>
                  <a:gd name="T23" fmla="*/ 33 h 303"/>
                  <a:gd name="T24" fmla="*/ 658 w 971"/>
                  <a:gd name="T25" fmla="*/ 22 h 303"/>
                  <a:gd name="T26" fmla="*/ 744 w 971"/>
                  <a:gd name="T27" fmla="*/ 12 h 303"/>
                  <a:gd name="T28" fmla="*/ 833 w 971"/>
                  <a:gd name="T29" fmla="*/ 6 h 303"/>
                  <a:gd name="T30" fmla="*/ 923 w 971"/>
                  <a:gd name="T31" fmla="*/ 1 h 303"/>
                  <a:gd name="T32" fmla="*/ 970 w 971"/>
                  <a:gd name="T33" fmla="*/ 16 h 303"/>
                  <a:gd name="T34" fmla="*/ 881 w 971"/>
                  <a:gd name="T35" fmla="*/ 19 h 303"/>
                  <a:gd name="T36" fmla="*/ 796 w 971"/>
                  <a:gd name="T37" fmla="*/ 24 h 303"/>
                  <a:gd name="T38" fmla="*/ 712 w 971"/>
                  <a:gd name="T39" fmla="*/ 32 h 303"/>
                  <a:gd name="T40" fmla="*/ 630 w 971"/>
                  <a:gd name="T41" fmla="*/ 42 h 303"/>
                  <a:gd name="T42" fmla="*/ 552 w 971"/>
                  <a:gd name="T43" fmla="*/ 53 h 303"/>
                  <a:gd name="T44" fmla="*/ 480 w 971"/>
                  <a:gd name="T45" fmla="*/ 68 h 303"/>
                  <a:gd name="T46" fmla="*/ 409 w 971"/>
                  <a:gd name="T47" fmla="*/ 83 h 303"/>
                  <a:gd name="T48" fmla="*/ 345 w 971"/>
                  <a:gd name="T49" fmla="*/ 101 h 303"/>
                  <a:gd name="T50" fmla="*/ 285 w 971"/>
                  <a:gd name="T51" fmla="*/ 120 h 303"/>
                  <a:gd name="T52" fmla="*/ 232 w 971"/>
                  <a:gd name="T53" fmla="*/ 142 h 303"/>
                  <a:gd name="T54" fmla="*/ 183 w 971"/>
                  <a:gd name="T55" fmla="*/ 165 h 303"/>
                  <a:gd name="T56" fmla="*/ 140 w 971"/>
                  <a:gd name="T57" fmla="*/ 189 h 303"/>
                  <a:gd name="T58" fmla="*/ 105 w 971"/>
                  <a:gd name="T59" fmla="*/ 216 h 303"/>
                  <a:gd name="T60" fmla="*/ 77 w 971"/>
                  <a:gd name="T61" fmla="*/ 243 h 303"/>
                  <a:gd name="T62" fmla="*/ 55 w 971"/>
                  <a:gd name="T63" fmla="*/ 272 h 303"/>
                  <a:gd name="T64" fmla="*/ 40 w 971"/>
                  <a:gd name="T65" fmla="*/ 302 h 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971" h="303">
                    <a:moveTo>
                      <a:pt x="0" y="300"/>
                    </a:moveTo>
                    <a:lnTo>
                      <a:pt x="6" y="284"/>
                    </a:lnTo>
                    <a:lnTo>
                      <a:pt x="15" y="268"/>
                    </a:lnTo>
                    <a:lnTo>
                      <a:pt x="27" y="253"/>
                    </a:lnTo>
                    <a:lnTo>
                      <a:pt x="38" y="237"/>
                    </a:lnTo>
                    <a:lnTo>
                      <a:pt x="53" y="223"/>
                    </a:lnTo>
                    <a:lnTo>
                      <a:pt x="69" y="209"/>
                    </a:lnTo>
                    <a:lnTo>
                      <a:pt x="87" y="194"/>
                    </a:lnTo>
                    <a:lnTo>
                      <a:pt x="106" y="181"/>
                    </a:lnTo>
                    <a:lnTo>
                      <a:pt x="128" y="168"/>
                    </a:lnTo>
                    <a:lnTo>
                      <a:pt x="151" y="155"/>
                    </a:lnTo>
                    <a:lnTo>
                      <a:pt x="177" y="143"/>
                    </a:lnTo>
                    <a:lnTo>
                      <a:pt x="202" y="131"/>
                    </a:lnTo>
                    <a:lnTo>
                      <a:pt x="230" y="120"/>
                    </a:lnTo>
                    <a:lnTo>
                      <a:pt x="258" y="109"/>
                    </a:lnTo>
                    <a:lnTo>
                      <a:pt x="289" y="99"/>
                    </a:lnTo>
                    <a:lnTo>
                      <a:pt x="322" y="89"/>
                    </a:lnTo>
                    <a:lnTo>
                      <a:pt x="354" y="79"/>
                    </a:lnTo>
                    <a:lnTo>
                      <a:pt x="390" y="70"/>
                    </a:lnTo>
                    <a:lnTo>
                      <a:pt x="424" y="62"/>
                    </a:lnTo>
                    <a:lnTo>
                      <a:pt x="461" y="53"/>
                    </a:lnTo>
                    <a:lnTo>
                      <a:pt x="499" y="46"/>
                    </a:lnTo>
                    <a:lnTo>
                      <a:pt x="537" y="39"/>
                    </a:lnTo>
                    <a:lnTo>
                      <a:pt x="577" y="33"/>
                    </a:lnTo>
                    <a:lnTo>
                      <a:pt x="619" y="27"/>
                    </a:lnTo>
                    <a:lnTo>
                      <a:pt x="658" y="22"/>
                    </a:lnTo>
                    <a:lnTo>
                      <a:pt x="701" y="16"/>
                    </a:lnTo>
                    <a:lnTo>
                      <a:pt x="744" y="12"/>
                    </a:lnTo>
                    <a:lnTo>
                      <a:pt x="788" y="9"/>
                    </a:lnTo>
                    <a:lnTo>
                      <a:pt x="833" y="6"/>
                    </a:lnTo>
                    <a:lnTo>
                      <a:pt x="877" y="4"/>
                    </a:lnTo>
                    <a:lnTo>
                      <a:pt x="923" y="1"/>
                    </a:lnTo>
                    <a:lnTo>
                      <a:pt x="970" y="0"/>
                    </a:lnTo>
                    <a:lnTo>
                      <a:pt x="970" y="16"/>
                    </a:lnTo>
                    <a:lnTo>
                      <a:pt x="926" y="18"/>
                    </a:lnTo>
                    <a:lnTo>
                      <a:pt x="881" y="19"/>
                    </a:lnTo>
                    <a:lnTo>
                      <a:pt x="837" y="22"/>
                    </a:lnTo>
                    <a:lnTo>
                      <a:pt x="796" y="24"/>
                    </a:lnTo>
                    <a:lnTo>
                      <a:pt x="753" y="28"/>
                    </a:lnTo>
                    <a:lnTo>
                      <a:pt x="712" y="32"/>
                    </a:lnTo>
                    <a:lnTo>
                      <a:pt x="670" y="36"/>
                    </a:lnTo>
                    <a:lnTo>
                      <a:pt x="630" y="42"/>
                    </a:lnTo>
                    <a:lnTo>
                      <a:pt x="591" y="48"/>
                    </a:lnTo>
                    <a:lnTo>
                      <a:pt x="552" y="53"/>
                    </a:lnTo>
                    <a:lnTo>
                      <a:pt x="515" y="61"/>
                    </a:lnTo>
                    <a:lnTo>
                      <a:pt x="480" y="68"/>
                    </a:lnTo>
                    <a:lnTo>
                      <a:pt x="444" y="75"/>
                    </a:lnTo>
                    <a:lnTo>
                      <a:pt x="409" y="83"/>
                    </a:lnTo>
                    <a:lnTo>
                      <a:pt x="376" y="92"/>
                    </a:lnTo>
                    <a:lnTo>
                      <a:pt x="345" y="101"/>
                    </a:lnTo>
                    <a:lnTo>
                      <a:pt x="314" y="110"/>
                    </a:lnTo>
                    <a:lnTo>
                      <a:pt x="285" y="120"/>
                    </a:lnTo>
                    <a:lnTo>
                      <a:pt x="258" y="131"/>
                    </a:lnTo>
                    <a:lnTo>
                      <a:pt x="232" y="142"/>
                    </a:lnTo>
                    <a:lnTo>
                      <a:pt x="207" y="153"/>
                    </a:lnTo>
                    <a:lnTo>
                      <a:pt x="183" y="165"/>
                    </a:lnTo>
                    <a:lnTo>
                      <a:pt x="161" y="177"/>
                    </a:lnTo>
                    <a:lnTo>
                      <a:pt x="140" y="189"/>
                    </a:lnTo>
                    <a:lnTo>
                      <a:pt x="123" y="202"/>
                    </a:lnTo>
                    <a:lnTo>
                      <a:pt x="105" y="216"/>
                    </a:lnTo>
                    <a:lnTo>
                      <a:pt x="90" y="229"/>
                    </a:lnTo>
                    <a:lnTo>
                      <a:pt x="77" y="243"/>
                    </a:lnTo>
                    <a:lnTo>
                      <a:pt x="63" y="257"/>
                    </a:lnTo>
                    <a:lnTo>
                      <a:pt x="55" y="272"/>
                    </a:lnTo>
                    <a:lnTo>
                      <a:pt x="46" y="287"/>
                    </a:lnTo>
                    <a:lnTo>
                      <a:pt x="40" y="302"/>
                    </a:lnTo>
                    <a:lnTo>
                      <a:pt x="0" y="300"/>
                    </a:lnTo>
                  </a:path>
                </a:pathLst>
              </a:custGeom>
              <a:solidFill>
                <a:srgbClr val="790015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98" name="Freeform 58">
                <a:extLst>
                  <a:ext uri="{FF2B5EF4-FFF2-40B4-BE49-F238E27FC236}">
                    <a16:creationId xmlns:a16="http://schemas.microsoft.com/office/drawing/2014/main" id="{F960FF47-63A1-4A7D-94FE-C31BCCB3B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8" y="1665"/>
                <a:ext cx="12" cy="42"/>
              </a:xfrm>
              <a:custGeom>
                <a:avLst/>
                <a:gdLst>
                  <a:gd name="T0" fmla="*/ 11 w 12"/>
                  <a:gd name="T1" fmla="*/ 1 h 3"/>
                  <a:gd name="T2" fmla="*/ 10 w 12"/>
                  <a:gd name="T3" fmla="*/ 2 h 3"/>
                  <a:gd name="T4" fmla="*/ 8 w 12"/>
                  <a:gd name="T5" fmla="*/ 2 h 3"/>
                  <a:gd name="T6" fmla="*/ 6 w 12"/>
                  <a:gd name="T7" fmla="*/ 2 h 3"/>
                  <a:gd name="T8" fmla="*/ 4 w 12"/>
                  <a:gd name="T9" fmla="*/ 2 h 3"/>
                  <a:gd name="T10" fmla="*/ 2 w 12"/>
                  <a:gd name="T11" fmla="*/ 2 h 3"/>
                  <a:gd name="T12" fmla="*/ 1 w 12"/>
                  <a:gd name="T13" fmla="*/ 1 h 3"/>
                  <a:gd name="T14" fmla="*/ 0 w 12"/>
                  <a:gd name="T15" fmla="*/ 1 h 3"/>
                  <a:gd name="T16" fmla="*/ 1 w 12"/>
                  <a:gd name="T17" fmla="*/ 0 h 3"/>
                  <a:gd name="T18" fmla="*/ 11 w 12"/>
                  <a:gd name="T19" fmla="*/ 1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3">
                    <a:moveTo>
                      <a:pt x="11" y="1"/>
                    </a:moveTo>
                    <a:lnTo>
                      <a:pt x="10" y="2"/>
                    </a:lnTo>
                    <a:lnTo>
                      <a:pt x="8" y="2"/>
                    </a:lnTo>
                    <a:lnTo>
                      <a:pt x="6" y="2"/>
                    </a:lnTo>
                    <a:lnTo>
                      <a:pt x="4" y="2"/>
                    </a:lnTo>
                    <a:lnTo>
                      <a:pt x="2" y="2"/>
                    </a:lnTo>
                    <a:lnTo>
                      <a:pt x="1" y="1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1" y="1"/>
                    </a:lnTo>
                  </a:path>
                </a:pathLst>
              </a:custGeom>
              <a:gradFill rotWithShape="0">
                <a:gsLst>
                  <a:gs pos="0">
                    <a:srgbClr val="FF5008"/>
                  </a:gs>
                  <a:gs pos="100000">
                    <a:srgbClr val="FF5008">
                      <a:gamma/>
                      <a:shade val="60000"/>
                      <a:invGamma/>
                    </a:srgbClr>
                  </a:gs>
                </a:gsLst>
                <a:lin ang="2700000" scaled="1"/>
              </a:gra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499" name="Freeform 59">
                <a:extLst>
                  <a:ext uri="{FF2B5EF4-FFF2-40B4-BE49-F238E27FC236}">
                    <a16:creationId xmlns:a16="http://schemas.microsoft.com/office/drawing/2014/main" id="{4E0A0336-AA33-46AE-B7D5-D609CF2C0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89" y="1633"/>
                <a:ext cx="256" cy="46"/>
              </a:xfrm>
              <a:custGeom>
                <a:avLst/>
                <a:gdLst>
                  <a:gd name="T0" fmla="*/ 252 w 253"/>
                  <a:gd name="T1" fmla="*/ 28 h 68"/>
                  <a:gd name="T2" fmla="*/ 0 w 253"/>
                  <a:gd name="T3" fmla="*/ 0 h 68"/>
                  <a:gd name="T4" fmla="*/ 6 w 253"/>
                  <a:gd name="T5" fmla="*/ 4 h 68"/>
                  <a:gd name="T6" fmla="*/ 11 w 253"/>
                  <a:gd name="T7" fmla="*/ 8 h 68"/>
                  <a:gd name="T8" fmla="*/ 17 w 253"/>
                  <a:gd name="T9" fmla="*/ 12 h 68"/>
                  <a:gd name="T10" fmla="*/ 21 w 253"/>
                  <a:gd name="T11" fmla="*/ 16 h 68"/>
                  <a:gd name="T12" fmla="*/ 24 w 253"/>
                  <a:gd name="T13" fmla="*/ 20 h 68"/>
                  <a:gd name="T14" fmla="*/ 27 w 253"/>
                  <a:gd name="T15" fmla="*/ 24 h 68"/>
                  <a:gd name="T16" fmla="*/ 28 w 253"/>
                  <a:gd name="T17" fmla="*/ 29 h 68"/>
                  <a:gd name="T18" fmla="*/ 30 w 253"/>
                  <a:gd name="T19" fmla="*/ 33 h 68"/>
                  <a:gd name="T20" fmla="*/ 31 w 253"/>
                  <a:gd name="T21" fmla="*/ 37 h 68"/>
                  <a:gd name="T22" fmla="*/ 30 w 253"/>
                  <a:gd name="T23" fmla="*/ 41 h 68"/>
                  <a:gd name="T24" fmla="*/ 28 w 253"/>
                  <a:gd name="T25" fmla="*/ 46 h 68"/>
                  <a:gd name="T26" fmla="*/ 26 w 253"/>
                  <a:gd name="T27" fmla="*/ 50 h 68"/>
                  <a:gd name="T28" fmla="*/ 23 w 253"/>
                  <a:gd name="T29" fmla="*/ 54 h 68"/>
                  <a:gd name="T30" fmla="*/ 19 w 253"/>
                  <a:gd name="T31" fmla="*/ 59 h 68"/>
                  <a:gd name="T32" fmla="*/ 14 w 253"/>
                  <a:gd name="T33" fmla="*/ 62 h 68"/>
                  <a:gd name="T34" fmla="*/ 9 w 253"/>
                  <a:gd name="T35" fmla="*/ 67 h 68"/>
                  <a:gd name="T36" fmla="*/ 252 w 253"/>
                  <a:gd name="T37" fmla="*/ 28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3" h="68">
                    <a:moveTo>
                      <a:pt x="252" y="28"/>
                    </a:moveTo>
                    <a:lnTo>
                      <a:pt x="0" y="0"/>
                    </a:lnTo>
                    <a:lnTo>
                      <a:pt x="6" y="4"/>
                    </a:lnTo>
                    <a:lnTo>
                      <a:pt x="11" y="8"/>
                    </a:lnTo>
                    <a:lnTo>
                      <a:pt x="17" y="12"/>
                    </a:lnTo>
                    <a:lnTo>
                      <a:pt x="21" y="16"/>
                    </a:lnTo>
                    <a:lnTo>
                      <a:pt x="24" y="20"/>
                    </a:lnTo>
                    <a:lnTo>
                      <a:pt x="27" y="24"/>
                    </a:lnTo>
                    <a:lnTo>
                      <a:pt x="28" y="29"/>
                    </a:lnTo>
                    <a:lnTo>
                      <a:pt x="30" y="33"/>
                    </a:lnTo>
                    <a:lnTo>
                      <a:pt x="31" y="37"/>
                    </a:lnTo>
                    <a:lnTo>
                      <a:pt x="30" y="41"/>
                    </a:lnTo>
                    <a:lnTo>
                      <a:pt x="28" y="46"/>
                    </a:lnTo>
                    <a:lnTo>
                      <a:pt x="26" y="50"/>
                    </a:lnTo>
                    <a:lnTo>
                      <a:pt x="23" y="54"/>
                    </a:lnTo>
                    <a:lnTo>
                      <a:pt x="19" y="59"/>
                    </a:lnTo>
                    <a:lnTo>
                      <a:pt x="14" y="62"/>
                    </a:lnTo>
                    <a:lnTo>
                      <a:pt x="9" y="67"/>
                    </a:lnTo>
                    <a:lnTo>
                      <a:pt x="252" y="28"/>
                    </a:lnTo>
                  </a:path>
                </a:pathLst>
              </a:custGeom>
              <a:solidFill>
                <a:srgbClr val="E5405D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89500" name="Group 60">
                <a:extLst>
                  <a:ext uri="{FF2B5EF4-FFF2-40B4-BE49-F238E27FC236}">
                    <a16:creationId xmlns:a16="http://schemas.microsoft.com/office/drawing/2014/main" id="{88B181A3-C38C-4116-BB86-1126A215912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25" y="924"/>
                <a:ext cx="848" cy="223"/>
                <a:chOff x="792" y="1235"/>
                <a:chExt cx="841" cy="254"/>
              </a:xfrm>
            </p:grpSpPr>
            <p:sp>
              <p:nvSpPr>
                <p:cNvPr id="189501" name="Freeform 61">
                  <a:extLst>
                    <a:ext uri="{FF2B5EF4-FFF2-40B4-BE49-F238E27FC236}">
                      <a16:creationId xmlns:a16="http://schemas.microsoft.com/office/drawing/2014/main" id="{5D996D55-0EA5-4952-90A1-BC793C3D3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501" y="1381"/>
                  <a:ext cx="132" cy="79"/>
                </a:xfrm>
                <a:custGeom>
                  <a:avLst/>
                  <a:gdLst>
                    <a:gd name="T0" fmla="*/ 128 w 132"/>
                    <a:gd name="T1" fmla="*/ 78 h 79"/>
                    <a:gd name="T2" fmla="*/ 131 w 132"/>
                    <a:gd name="T3" fmla="*/ 0 h 79"/>
                    <a:gd name="T4" fmla="*/ 125 w 132"/>
                    <a:gd name="T5" fmla="*/ 3 h 79"/>
                    <a:gd name="T6" fmla="*/ 117 w 132"/>
                    <a:gd name="T7" fmla="*/ 6 h 79"/>
                    <a:gd name="T8" fmla="*/ 110 w 132"/>
                    <a:gd name="T9" fmla="*/ 9 h 79"/>
                    <a:gd name="T10" fmla="*/ 103 w 132"/>
                    <a:gd name="T11" fmla="*/ 11 h 79"/>
                    <a:gd name="T12" fmla="*/ 96 w 132"/>
                    <a:gd name="T13" fmla="*/ 13 h 79"/>
                    <a:gd name="T14" fmla="*/ 89 w 132"/>
                    <a:gd name="T15" fmla="*/ 15 h 79"/>
                    <a:gd name="T16" fmla="*/ 81 w 132"/>
                    <a:gd name="T17" fmla="*/ 17 h 79"/>
                    <a:gd name="T18" fmla="*/ 74 w 132"/>
                    <a:gd name="T19" fmla="*/ 18 h 79"/>
                    <a:gd name="T20" fmla="*/ 64 w 132"/>
                    <a:gd name="T21" fmla="*/ 20 h 79"/>
                    <a:gd name="T22" fmla="*/ 57 w 132"/>
                    <a:gd name="T23" fmla="*/ 21 h 79"/>
                    <a:gd name="T24" fmla="*/ 48 w 132"/>
                    <a:gd name="T25" fmla="*/ 22 h 79"/>
                    <a:gd name="T26" fmla="*/ 37 w 132"/>
                    <a:gd name="T27" fmla="*/ 23 h 79"/>
                    <a:gd name="T28" fmla="*/ 29 w 132"/>
                    <a:gd name="T29" fmla="*/ 23 h 79"/>
                    <a:gd name="T30" fmla="*/ 19 w 132"/>
                    <a:gd name="T31" fmla="*/ 24 h 79"/>
                    <a:gd name="T32" fmla="*/ 10 w 132"/>
                    <a:gd name="T33" fmla="*/ 24 h 79"/>
                    <a:gd name="T34" fmla="*/ 0 w 132"/>
                    <a:gd name="T35" fmla="*/ 24 h 79"/>
                    <a:gd name="T36" fmla="*/ 128 w 132"/>
                    <a:gd name="T37" fmla="*/ 78 h 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2" h="79">
                      <a:moveTo>
                        <a:pt x="128" y="78"/>
                      </a:moveTo>
                      <a:lnTo>
                        <a:pt x="131" y="0"/>
                      </a:lnTo>
                      <a:lnTo>
                        <a:pt x="125" y="3"/>
                      </a:lnTo>
                      <a:lnTo>
                        <a:pt x="117" y="6"/>
                      </a:lnTo>
                      <a:lnTo>
                        <a:pt x="110" y="9"/>
                      </a:lnTo>
                      <a:lnTo>
                        <a:pt x="103" y="11"/>
                      </a:lnTo>
                      <a:lnTo>
                        <a:pt x="96" y="13"/>
                      </a:lnTo>
                      <a:lnTo>
                        <a:pt x="89" y="15"/>
                      </a:lnTo>
                      <a:lnTo>
                        <a:pt x="81" y="17"/>
                      </a:lnTo>
                      <a:lnTo>
                        <a:pt x="74" y="18"/>
                      </a:lnTo>
                      <a:lnTo>
                        <a:pt x="64" y="20"/>
                      </a:lnTo>
                      <a:lnTo>
                        <a:pt x="57" y="21"/>
                      </a:lnTo>
                      <a:lnTo>
                        <a:pt x="48" y="22"/>
                      </a:lnTo>
                      <a:lnTo>
                        <a:pt x="37" y="23"/>
                      </a:lnTo>
                      <a:lnTo>
                        <a:pt x="29" y="23"/>
                      </a:lnTo>
                      <a:lnTo>
                        <a:pt x="19" y="24"/>
                      </a:lnTo>
                      <a:lnTo>
                        <a:pt x="10" y="24"/>
                      </a:lnTo>
                      <a:lnTo>
                        <a:pt x="0" y="24"/>
                      </a:lnTo>
                      <a:lnTo>
                        <a:pt x="128" y="78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2" name="Freeform 62">
                  <a:extLst>
                    <a:ext uri="{FF2B5EF4-FFF2-40B4-BE49-F238E27FC236}">
                      <a16:creationId xmlns:a16="http://schemas.microsoft.com/office/drawing/2014/main" id="{3E210A97-A73B-4859-8725-709FA1835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07" y="1235"/>
                  <a:ext cx="796" cy="184"/>
                </a:xfrm>
                <a:custGeom>
                  <a:avLst/>
                  <a:gdLst>
                    <a:gd name="T0" fmla="*/ 34 w 796"/>
                    <a:gd name="T1" fmla="*/ 6 h 184"/>
                    <a:gd name="T2" fmla="*/ 100 w 796"/>
                    <a:gd name="T3" fmla="*/ 2 h 184"/>
                    <a:gd name="T4" fmla="*/ 166 w 796"/>
                    <a:gd name="T5" fmla="*/ 0 h 184"/>
                    <a:gd name="T6" fmla="*/ 229 w 796"/>
                    <a:gd name="T7" fmla="*/ 0 h 184"/>
                    <a:gd name="T8" fmla="*/ 289 w 796"/>
                    <a:gd name="T9" fmla="*/ 4 h 184"/>
                    <a:gd name="T10" fmla="*/ 349 w 796"/>
                    <a:gd name="T11" fmla="*/ 9 h 184"/>
                    <a:gd name="T12" fmla="*/ 406 w 796"/>
                    <a:gd name="T13" fmla="*/ 16 h 184"/>
                    <a:gd name="T14" fmla="*/ 461 w 796"/>
                    <a:gd name="T15" fmla="*/ 25 h 184"/>
                    <a:gd name="T16" fmla="*/ 512 w 796"/>
                    <a:gd name="T17" fmla="*/ 37 h 184"/>
                    <a:gd name="T18" fmla="*/ 561 w 796"/>
                    <a:gd name="T19" fmla="*/ 50 h 184"/>
                    <a:gd name="T20" fmla="*/ 607 w 796"/>
                    <a:gd name="T21" fmla="*/ 65 h 184"/>
                    <a:gd name="T22" fmla="*/ 649 w 796"/>
                    <a:gd name="T23" fmla="*/ 82 h 184"/>
                    <a:gd name="T24" fmla="*/ 688 w 796"/>
                    <a:gd name="T25" fmla="*/ 101 h 184"/>
                    <a:gd name="T26" fmla="*/ 725 w 796"/>
                    <a:gd name="T27" fmla="*/ 121 h 184"/>
                    <a:gd name="T28" fmla="*/ 754 w 796"/>
                    <a:gd name="T29" fmla="*/ 143 h 184"/>
                    <a:gd name="T30" fmla="*/ 783 w 796"/>
                    <a:gd name="T31" fmla="*/ 166 h 184"/>
                    <a:gd name="T32" fmla="*/ 763 w 796"/>
                    <a:gd name="T33" fmla="*/ 183 h 184"/>
                    <a:gd name="T34" fmla="*/ 739 w 796"/>
                    <a:gd name="T35" fmla="*/ 160 h 184"/>
                    <a:gd name="T36" fmla="*/ 711 w 796"/>
                    <a:gd name="T37" fmla="*/ 139 h 184"/>
                    <a:gd name="T38" fmla="*/ 678 w 796"/>
                    <a:gd name="T39" fmla="*/ 119 h 184"/>
                    <a:gd name="T40" fmla="*/ 642 w 796"/>
                    <a:gd name="T41" fmla="*/ 99 h 184"/>
                    <a:gd name="T42" fmla="*/ 604 w 796"/>
                    <a:gd name="T43" fmla="*/ 82 h 184"/>
                    <a:gd name="T44" fmla="*/ 562 w 796"/>
                    <a:gd name="T45" fmla="*/ 67 h 184"/>
                    <a:gd name="T46" fmla="*/ 514 w 796"/>
                    <a:gd name="T47" fmla="*/ 53 h 184"/>
                    <a:gd name="T48" fmla="*/ 467 w 796"/>
                    <a:gd name="T49" fmla="*/ 41 h 184"/>
                    <a:gd name="T50" fmla="*/ 417 w 796"/>
                    <a:gd name="T51" fmla="*/ 31 h 184"/>
                    <a:gd name="T52" fmla="*/ 361 w 796"/>
                    <a:gd name="T53" fmla="*/ 23 h 184"/>
                    <a:gd name="T54" fmla="*/ 306 w 796"/>
                    <a:gd name="T55" fmla="*/ 17 h 184"/>
                    <a:gd name="T56" fmla="*/ 250 w 796"/>
                    <a:gd name="T57" fmla="*/ 13 h 184"/>
                    <a:gd name="T58" fmla="*/ 189 w 796"/>
                    <a:gd name="T59" fmla="*/ 12 h 184"/>
                    <a:gd name="T60" fmla="*/ 130 w 796"/>
                    <a:gd name="T61" fmla="*/ 13 h 184"/>
                    <a:gd name="T62" fmla="*/ 67 w 796"/>
                    <a:gd name="T63" fmla="*/ 16 h 184"/>
                    <a:gd name="T64" fmla="*/ 6 w 796"/>
                    <a:gd name="T65" fmla="*/ 22 h 1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96" h="184">
                      <a:moveTo>
                        <a:pt x="0" y="10"/>
                      </a:moveTo>
                      <a:lnTo>
                        <a:pt x="34" y="6"/>
                      </a:lnTo>
                      <a:lnTo>
                        <a:pt x="67" y="4"/>
                      </a:lnTo>
                      <a:lnTo>
                        <a:pt x="100" y="2"/>
                      </a:lnTo>
                      <a:lnTo>
                        <a:pt x="132" y="1"/>
                      </a:lnTo>
                      <a:lnTo>
                        <a:pt x="166" y="0"/>
                      </a:lnTo>
                      <a:lnTo>
                        <a:pt x="196" y="1"/>
                      </a:lnTo>
                      <a:lnTo>
                        <a:pt x="229" y="0"/>
                      </a:lnTo>
                      <a:lnTo>
                        <a:pt x="259" y="2"/>
                      </a:lnTo>
                      <a:lnTo>
                        <a:pt x="289" y="4"/>
                      </a:lnTo>
                      <a:lnTo>
                        <a:pt x="319" y="6"/>
                      </a:lnTo>
                      <a:lnTo>
                        <a:pt x="349" y="9"/>
                      </a:lnTo>
                      <a:lnTo>
                        <a:pt x="378" y="12"/>
                      </a:lnTo>
                      <a:lnTo>
                        <a:pt x="406" y="16"/>
                      </a:lnTo>
                      <a:lnTo>
                        <a:pt x="434" y="20"/>
                      </a:lnTo>
                      <a:lnTo>
                        <a:pt x="461" y="25"/>
                      </a:lnTo>
                      <a:lnTo>
                        <a:pt x="486" y="31"/>
                      </a:lnTo>
                      <a:lnTo>
                        <a:pt x="512" y="37"/>
                      </a:lnTo>
                      <a:lnTo>
                        <a:pt x="537" y="44"/>
                      </a:lnTo>
                      <a:lnTo>
                        <a:pt x="561" y="50"/>
                      </a:lnTo>
                      <a:lnTo>
                        <a:pt x="584" y="57"/>
                      </a:lnTo>
                      <a:lnTo>
                        <a:pt x="607" y="65"/>
                      </a:lnTo>
                      <a:lnTo>
                        <a:pt x="630" y="73"/>
                      </a:lnTo>
                      <a:lnTo>
                        <a:pt x="649" y="82"/>
                      </a:lnTo>
                      <a:lnTo>
                        <a:pt x="670" y="92"/>
                      </a:lnTo>
                      <a:lnTo>
                        <a:pt x="688" y="101"/>
                      </a:lnTo>
                      <a:lnTo>
                        <a:pt x="708" y="111"/>
                      </a:lnTo>
                      <a:lnTo>
                        <a:pt x="725" y="121"/>
                      </a:lnTo>
                      <a:lnTo>
                        <a:pt x="740" y="132"/>
                      </a:lnTo>
                      <a:lnTo>
                        <a:pt x="754" y="143"/>
                      </a:lnTo>
                      <a:lnTo>
                        <a:pt x="769" y="155"/>
                      </a:lnTo>
                      <a:lnTo>
                        <a:pt x="783" y="166"/>
                      </a:lnTo>
                      <a:lnTo>
                        <a:pt x="795" y="178"/>
                      </a:lnTo>
                      <a:lnTo>
                        <a:pt x="763" y="183"/>
                      </a:lnTo>
                      <a:lnTo>
                        <a:pt x="752" y="172"/>
                      </a:lnTo>
                      <a:lnTo>
                        <a:pt x="739" y="160"/>
                      </a:lnTo>
                      <a:lnTo>
                        <a:pt x="725" y="149"/>
                      </a:lnTo>
                      <a:lnTo>
                        <a:pt x="711" y="139"/>
                      </a:lnTo>
                      <a:lnTo>
                        <a:pt x="695" y="129"/>
                      </a:lnTo>
                      <a:lnTo>
                        <a:pt x="678" y="119"/>
                      </a:lnTo>
                      <a:lnTo>
                        <a:pt x="662" y="109"/>
                      </a:lnTo>
                      <a:lnTo>
                        <a:pt x="642" y="99"/>
                      </a:lnTo>
                      <a:lnTo>
                        <a:pt x="624" y="91"/>
                      </a:lnTo>
                      <a:lnTo>
                        <a:pt x="604" y="82"/>
                      </a:lnTo>
                      <a:lnTo>
                        <a:pt x="581" y="74"/>
                      </a:lnTo>
                      <a:lnTo>
                        <a:pt x="562" y="67"/>
                      </a:lnTo>
                      <a:lnTo>
                        <a:pt x="539" y="60"/>
                      </a:lnTo>
                      <a:lnTo>
                        <a:pt x="514" y="53"/>
                      </a:lnTo>
                      <a:lnTo>
                        <a:pt x="491" y="47"/>
                      </a:lnTo>
                      <a:lnTo>
                        <a:pt x="467" y="41"/>
                      </a:lnTo>
                      <a:lnTo>
                        <a:pt x="442" y="36"/>
                      </a:lnTo>
                      <a:lnTo>
                        <a:pt x="417" y="31"/>
                      </a:lnTo>
                      <a:lnTo>
                        <a:pt x="390" y="27"/>
                      </a:lnTo>
                      <a:lnTo>
                        <a:pt x="361" y="23"/>
                      </a:lnTo>
                      <a:lnTo>
                        <a:pt x="334" y="20"/>
                      </a:lnTo>
                      <a:lnTo>
                        <a:pt x="306" y="17"/>
                      </a:lnTo>
                      <a:lnTo>
                        <a:pt x="279" y="15"/>
                      </a:lnTo>
                      <a:lnTo>
                        <a:pt x="250" y="13"/>
                      </a:lnTo>
                      <a:lnTo>
                        <a:pt x="221" y="12"/>
                      </a:lnTo>
                      <a:lnTo>
                        <a:pt x="189" y="12"/>
                      </a:lnTo>
                      <a:lnTo>
                        <a:pt x="160" y="12"/>
                      </a:lnTo>
                      <a:lnTo>
                        <a:pt x="130" y="13"/>
                      </a:lnTo>
                      <a:lnTo>
                        <a:pt x="97" y="13"/>
                      </a:lnTo>
                      <a:lnTo>
                        <a:pt x="67" y="16"/>
                      </a:lnTo>
                      <a:lnTo>
                        <a:pt x="37" y="18"/>
                      </a:lnTo>
                      <a:lnTo>
                        <a:pt x="6" y="22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3" name="Freeform 63">
                  <a:extLst>
                    <a:ext uri="{FF2B5EF4-FFF2-40B4-BE49-F238E27FC236}">
                      <a16:creationId xmlns:a16="http://schemas.microsoft.com/office/drawing/2014/main" id="{4EF7082A-22B2-4DCB-8EAC-3E3F53619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72" y="1484"/>
                  <a:ext cx="7" cy="5"/>
                </a:xfrm>
                <a:custGeom>
                  <a:avLst/>
                  <a:gdLst>
                    <a:gd name="T0" fmla="*/ 5 w 7"/>
                    <a:gd name="T1" fmla="*/ 4 h 5"/>
                    <a:gd name="T2" fmla="*/ 2 w 7"/>
                    <a:gd name="T3" fmla="*/ 4 h 5"/>
                    <a:gd name="T4" fmla="*/ 1 w 7"/>
                    <a:gd name="T5" fmla="*/ 4 h 5"/>
                    <a:gd name="T6" fmla="*/ 1 w 7"/>
                    <a:gd name="T7" fmla="*/ 3 h 5"/>
                    <a:gd name="T8" fmla="*/ 0 w 7"/>
                    <a:gd name="T9" fmla="*/ 2 h 5"/>
                    <a:gd name="T10" fmla="*/ 1 w 7"/>
                    <a:gd name="T11" fmla="*/ 2 h 5"/>
                    <a:gd name="T12" fmla="*/ 2 w 7"/>
                    <a:gd name="T13" fmla="*/ 1 h 5"/>
                    <a:gd name="T14" fmla="*/ 5 w 7"/>
                    <a:gd name="T15" fmla="*/ 1 h 5"/>
                    <a:gd name="T16" fmla="*/ 6 w 7"/>
                    <a:gd name="T17" fmla="*/ 0 h 5"/>
                    <a:gd name="T18" fmla="*/ 5 w 7"/>
                    <a:gd name="T1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7" h="5">
                      <a:moveTo>
                        <a:pt x="5" y="4"/>
                      </a:moveTo>
                      <a:lnTo>
                        <a:pt x="2" y="4"/>
                      </a:lnTo>
                      <a:lnTo>
                        <a:pt x="1" y="4"/>
                      </a:lnTo>
                      <a:lnTo>
                        <a:pt x="1" y="3"/>
                      </a:lnTo>
                      <a:lnTo>
                        <a:pt x="0" y="2"/>
                      </a:lnTo>
                      <a:lnTo>
                        <a:pt x="1" y="2"/>
                      </a:lnTo>
                      <a:lnTo>
                        <a:pt x="2" y="1"/>
                      </a:lnTo>
                      <a:lnTo>
                        <a:pt x="5" y="1"/>
                      </a:lnTo>
                      <a:lnTo>
                        <a:pt x="6" y="0"/>
                      </a:lnTo>
                      <a:lnTo>
                        <a:pt x="5" y="4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4" name="Freeform 64">
                  <a:extLst>
                    <a:ext uri="{FF2B5EF4-FFF2-40B4-BE49-F238E27FC236}">
                      <a16:creationId xmlns:a16="http://schemas.microsoft.com/office/drawing/2014/main" id="{0FF20BD9-6098-4ECF-ABFD-281A5479A3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7" y="1388"/>
                  <a:ext cx="132" cy="78"/>
                </a:xfrm>
                <a:custGeom>
                  <a:avLst/>
                  <a:gdLst>
                    <a:gd name="T0" fmla="*/ 128 w 132"/>
                    <a:gd name="T1" fmla="*/ 77 h 78"/>
                    <a:gd name="T2" fmla="*/ 131 w 132"/>
                    <a:gd name="T3" fmla="*/ 0 h 78"/>
                    <a:gd name="T4" fmla="*/ 125 w 132"/>
                    <a:gd name="T5" fmla="*/ 3 h 78"/>
                    <a:gd name="T6" fmla="*/ 117 w 132"/>
                    <a:gd name="T7" fmla="*/ 5 h 78"/>
                    <a:gd name="T8" fmla="*/ 110 w 132"/>
                    <a:gd name="T9" fmla="*/ 8 h 78"/>
                    <a:gd name="T10" fmla="*/ 103 w 132"/>
                    <a:gd name="T11" fmla="*/ 11 h 78"/>
                    <a:gd name="T12" fmla="*/ 95 w 132"/>
                    <a:gd name="T13" fmla="*/ 13 h 78"/>
                    <a:gd name="T14" fmla="*/ 89 w 132"/>
                    <a:gd name="T15" fmla="*/ 15 h 78"/>
                    <a:gd name="T16" fmla="*/ 80 w 132"/>
                    <a:gd name="T17" fmla="*/ 16 h 78"/>
                    <a:gd name="T18" fmla="*/ 73 w 132"/>
                    <a:gd name="T19" fmla="*/ 18 h 78"/>
                    <a:gd name="T20" fmla="*/ 64 w 132"/>
                    <a:gd name="T21" fmla="*/ 20 h 78"/>
                    <a:gd name="T22" fmla="*/ 54 w 132"/>
                    <a:gd name="T23" fmla="*/ 21 h 78"/>
                    <a:gd name="T24" fmla="*/ 46 w 132"/>
                    <a:gd name="T25" fmla="*/ 22 h 78"/>
                    <a:gd name="T26" fmla="*/ 37 w 132"/>
                    <a:gd name="T27" fmla="*/ 23 h 78"/>
                    <a:gd name="T28" fmla="*/ 29 w 132"/>
                    <a:gd name="T29" fmla="*/ 23 h 78"/>
                    <a:gd name="T30" fmla="*/ 17 w 132"/>
                    <a:gd name="T31" fmla="*/ 23 h 78"/>
                    <a:gd name="T32" fmla="*/ 10 w 132"/>
                    <a:gd name="T33" fmla="*/ 23 h 78"/>
                    <a:gd name="T34" fmla="*/ 0 w 132"/>
                    <a:gd name="T35" fmla="*/ 23 h 78"/>
                    <a:gd name="T36" fmla="*/ 128 w 132"/>
                    <a:gd name="T37" fmla="*/ 77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32" h="78">
                      <a:moveTo>
                        <a:pt x="128" y="77"/>
                      </a:moveTo>
                      <a:lnTo>
                        <a:pt x="131" y="0"/>
                      </a:lnTo>
                      <a:lnTo>
                        <a:pt x="125" y="3"/>
                      </a:lnTo>
                      <a:lnTo>
                        <a:pt x="117" y="5"/>
                      </a:lnTo>
                      <a:lnTo>
                        <a:pt x="110" y="8"/>
                      </a:lnTo>
                      <a:lnTo>
                        <a:pt x="103" y="11"/>
                      </a:lnTo>
                      <a:lnTo>
                        <a:pt x="95" y="13"/>
                      </a:lnTo>
                      <a:lnTo>
                        <a:pt x="89" y="15"/>
                      </a:lnTo>
                      <a:lnTo>
                        <a:pt x="80" y="16"/>
                      </a:lnTo>
                      <a:lnTo>
                        <a:pt x="73" y="18"/>
                      </a:lnTo>
                      <a:lnTo>
                        <a:pt x="64" y="20"/>
                      </a:lnTo>
                      <a:lnTo>
                        <a:pt x="54" y="21"/>
                      </a:lnTo>
                      <a:lnTo>
                        <a:pt x="46" y="22"/>
                      </a:lnTo>
                      <a:lnTo>
                        <a:pt x="37" y="23"/>
                      </a:lnTo>
                      <a:lnTo>
                        <a:pt x="29" y="23"/>
                      </a:lnTo>
                      <a:lnTo>
                        <a:pt x="17" y="23"/>
                      </a:lnTo>
                      <a:lnTo>
                        <a:pt x="10" y="23"/>
                      </a:lnTo>
                      <a:lnTo>
                        <a:pt x="0" y="23"/>
                      </a:lnTo>
                      <a:lnTo>
                        <a:pt x="128" y="77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5" name="Freeform 65">
                  <a:extLst>
                    <a:ext uri="{FF2B5EF4-FFF2-40B4-BE49-F238E27FC236}">
                      <a16:creationId xmlns:a16="http://schemas.microsoft.com/office/drawing/2014/main" id="{CE5BFF62-B563-4284-B0EF-E761C4F323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92" y="1242"/>
                  <a:ext cx="796" cy="183"/>
                </a:xfrm>
                <a:custGeom>
                  <a:avLst/>
                  <a:gdLst>
                    <a:gd name="T0" fmla="*/ 35 w 796"/>
                    <a:gd name="T1" fmla="*/ 6 h 183"/>
                    <a:gd name="T2" fmla="*/ 101 w 796"/>
                    <a:gd name="T3" fmla="*/ 2 h 183"/>
                    <a:gd name="T4" fmla="*/ 166 w 796"/>
                    <a:gd name="T5" fmla="*/ 0 h 183"/>
                    <a:gd name="T6" fmla="*/ 229 w 796"/>
                    <a:gd name="T7" fmla="*/ 0 h 183"/>
                    <a:gd name="T8" fmla="*/ 289 w 796"/>
                    <a:gd name="T9" fmla="*/ 3 h 183"/>
                    <a:gd name="T10" fmla="*/ 349 w 796"/>
                    <a:gd name="T11" fmla="*/ 8 h 183"/>
                    <a:gd name="T12" fmla="*/ 406 w 796"/>
                    <a:gd name="T13" fmla="*/ 16 h 183"/>
                    <a:gd name="T14" fmla="*/ 461 w 796"/>
                    <a:gd name="T15" fmla="*/ 25 h 183"/>
                    <a:gd name="T16" fmla="*/ 512 w 796"/>
                    <a:gd name="T17" fmla="*/ 36 h 183"/>
                    <a:gd name="T18" fmla="*/ 561 w 796"/>
                    <a:gd name="T19" fmla="*/ 49 h 183"/>
                    <a:gd name="T20" fmla="*/ 608 w 796"/>
                    <a:gd name="T21" fmla="*/ 65 h 183"/>
                    <a:gd name="T22" fmla="*/ 649 w 796"/>
                    <a:gd name="T23" fmla="*/ 82 h 183"/>
                    <a:gd name="T24" fmla="*/ 689 w 796"/>
                    <a:gd name="T25" fmla="*/ 100 h 183"/>
                    <a:gd name="T26" fmla="*/ 725 w 796"/>
                    <a:gd name="T27" fmla="*/ 120 h 183"/>
                    <a:gd name="T28" fmla="*/ 754 w 796"/>
                    <a:gd name="T29" fmla="*/ 142 h 183"/>
                    <a:gd name="T30" fmla="*/ 783 w 796"/>
                    <a:gd name="T31" fmla="*/ 165 h 183"/>
                    <a:gd name="T32" fmla="*/ 763 w 796"/>
                    <a:gd name="T33" fmla="*/ 182 h 183"/>
                    <a:gd name="T34" fmla="*/ 739 w 796"/>
                    <a:gd name="T35" fmla="*/ 159 h 183"/>
                    <a:gd name="T36" fmla="*/ 711 w 796"/>
                    <a:gd name="T37" fmla="*/ 138 h 183"/>
                    <a:gd name="T38" fmla="*/ 678 w 796"/>
                    <a:gd name="T39" fmla="*/ 118 h 183"/>
                    <a:gd name="T40" fmla="*/ 643 w 796"/>
                    <a:gd name="T41" fmla="*/ 99 h 183"/>
                    <a:gd name="T42" fmla="*/ 604 w 796"/>
                    <a:gd name="T43" fmla="*/ 81 h 183"/>
                    <a:gd name="T44" fmla="*/ 561 w 796"/>
                    <a:gd name="T45" fmla="*/ 66 h 183"/>
                    <a:gd name="T46" fmla="*/ 515 w 796"/>
                    <a:gd name="T47" fmla="*/ 53 h 183"/>
                    <a:gd name="T48" fmla="*/ 468 w 796"/>
                    <a:gd name="T49" fmla="*/ 40 h 183"/>
                    <a:gd name="T50" fmla="*/ 417 w 796"/>
                    <a:gd name="T51" fmla="*/ 31 h 183"/>
                    <a:gd name="T52" fmla="*/ 362 w 796"/>
                    <a:gd name="T53" fmla="*/ 23 h 183"/>
                    <a:gd name="T54" fmla="*/ 306 w 796"/>
                    <a:gd name="T55" fmla="*/ 17 h 183"/>
                    <a:gd name="T56" fmla="*/ 250 w 796"/>
                    <a:gd name="T57" fmla="*/ 13 h 183"/>
                    <a:gd name="T58" fmla="*/ 190 w 796"/>
                    <a:gd name="T59" fmla="*/ 12 h 183"/>
                    <a:gd name="T60" fmla="*/ 130 w 796"/>
                    <a:gd name="T61" fmla="*/ 12 h 183"/>
                    <a:gd name="T62" fmla="*/ 67 w 796"/>
                    <a:gd name="T63" fmla="*/ 15 h 183"/>
                    <a:gd name="T64" fmla="*/ 6 w 796"/>
                    <a:gd name="T65" fmla="*/ 21 h 1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796" h="183">
                      <a:moveTo>
                        <a:pt x="0" y="10"/>
                      </a:moveTo>
                      <a:lnTo>
                        <a:pt x="35" y="6"/>
                      </a:lnTo>
                      <a:lnTo>
                        <a:pt x="68" y="4"/>
                      </a:lnTo>
                      <a:lnTo>
                        <a:pt x="101" y="2"/>
                      </a:lnTo>
                      <a:lnTo>
                        <a:pt x="133" y="1"/>
                      </a:lnTo>
                      <a:lnTo>
                        <a:pt x="166" y="0"/>
                      </a:lnTo>
                      <a:lnTo>
                        <a:pt x="196" y="0"/>
                      </a:lnTo>
                      <a:lnTo>
                        <a:pt x="229" y="0"/>
                      </a:lnTo>
                      <a:lnTo>
                        <a:pt x="260" y="1"/>
                      </a:lnTo>
                      <a:lnTo>
                        <a:pt x="289" y="3"/>
                      </a:lnTo>
                      <a:lnTo>
                        <a:pt x="319" y="5"/>
                      </a:lnTo>
                      <a:lnTo>
                        <a:pt x="349" y="8"/>
                      </a:lnTo>
                      <a:lnTo>
                        <a:pt x="380" y="12"/>
                      </a:lnTo>
                      <a:lnTo>
                        <a:pt x="406" y="16"/>
                      </a:lnTo>
                      <a:lnTo>
                        <a:pt x="433" y="20"/>
                      </a:lnTo>
                      <a:lnTo>
                        <a:pt x="461" y="25"/>
                      </a:lnTo>
                      <a:lnTo>
                        <a:pt x="487" y="31"/>
                      </a:lnTo>
                      <a:lnTo>
                        <a:pt x="512" y="36"/>
                      </a:lnTo>
                      <a:lnTo>
                        <a:pt x="537" y="43"/>
                      </a:lnTo>
                      <a:lnTo>
                        <a:pt x="561" y="49"/>
                      </a:lnTo>
                      <a:lnTo>
                        <a:pt x="585" y="56"/>
                      </a:lnTo>
                      <a:lnTo>
                        <a:pt x="608" y="65"/>
                      </a:lnTo>
                      <a:lnTo>
                        <a:pt x="630" y="73"/>
                      </a:lnTo>
                      <a:lnTo>
                        <a:pt x="649" y="82"/>
                      </a:lnTo>
                      <a:lnTo>
                        <a:pt x="670" y="91"/>
                      </a:lnTo>
                      <a:lnTo>
                        <a:pt x="689" y="100"/>
                      </a:lnTo>
                      <a:lnTo>
                        <a:pt x="707" y="110"/>
                      </a:lnTo>
                      <a:lnTo>
                        <a:pt x="725" y="120"/>
                      </a:lnTo>
                      <a:lnTo>
                        <a:pt x="740" y="131"/>
                      </a:lnTo>
                      <a:lnTo>
                        <a:pt x="754" y="142"/>
                      </a:lnTo>
                      <a:lnTo>
                        <a:pt x="769" y="154"/>
                      </a:lnTo>
                      <a:lnTo>
                        <a:pt x="783" y="165"/>
                      </a:lnTo>
                      <a:lnTo>
                        <a:pt x="795" y="177"/>
                      </a:lnTo>
                      <a:lnTo>
                        <a:pt x="763" y="182"/>
                      </a:lnTo>
                      <a:lnTo>
                        <a:pt x="750" y="170"/>
                      </a:lnTo>
                      <a:lnTo>
                        <a:pt x="739" y="159"/>
                      </a:lnTo>
                      <a:lnTo>
                        <a:pt x="725" y="148"/>
                      </a:lnTo>
                      <a:lnTo>
                        <a:pt x="711" y="138"/>
                      </a:lnTo>
                      <a:lnTo>
                        <a:pt x="695" y="127"/>
                      </a:lnTo>
                      <a:lnTo>
                        <a:pt x="678" y="118"/>
                      </a:lnTo>
                      <a:lnTo>
                        <a:pt x="662" y="108"/>
                      </a:lnTo>
                      <a:lnTo>
                        <a:pt x="643" y="99"/>
                      </a:lnTo>
                      <a:lnTo>
                        <a:pt x="623" y="90"/>
                      </a:lnTo>
                      <a:lnTo>
                        <a:pt x="604" y="81"/>
                      </a:lnTo>
                      <a:lnTo>
                        <a:pt x="583" y="74"/>
                      </a:lnTo>
                      <a:lnTo>
                        <a:pt x="561" y="66"/>
                      </a:lnTo>
                      <a:lnTo>
                        <a:pt x="539" y="59"/>
                      </a:lnTo>
                      <a:lnTo>
                        <a:pt x="515" y="53"/>
                      </a:lnTo>
                      <a:lnTo>
                        <a:pt x="491" y="46"/>
                      </a:lnTo>
                      <a:lnTo>
                        <a:pt x="468" y="40"/>
                      </a:lnTo>
                      <a:lnTo>
                        <a:pt x="442" y="35"/>
                      </a:lnTo>
                      <a:lnTo>
                        <a:pt x="417" y="31"/>
                      </a:lnTo>
                      <a:lnTo>
                        <a:pt x="390" y="26"/>
                      </a:lnTo>
                      <a:lnTo>
                        <a:pt x="362" y="23"/>
                      </a:lnTo>
                      <a:lnTo>
                        <a:pt x="334" y="20"/>
                      </a:lnTo>
                      <a:lnTo>
                        <a:pt x="306" y="17"/>
                      </a:lnTo>
                      <a:lnTo>
                        <a:pt x="279" y="15"/>
                      </a:lnTo>
                      <a:lnTo>
                        <a:pt x="250" y="13"/>
                      </a:lnTo>
                      <a:lnTo>
                        <a:pt x="222" y="12"/>
                      </a:lnTo>
                      <a:lnTo>
                        <a:pt x="190" y="12"/>
                      </a:lnTo>
                      <a:lnTo>
                        <a:pt x="160" y="12"/>
                      </a:lnTo>
                      <a:lnTo>
                        <a:pt x="130" y="12"/>
                      </a:lnTo>
                      <a:lnTo>
                        <a:pt x="99" y="14"/>
                      </a:lnTo>
                      <a:lnTo>
                        <a:pt x="67" y="15"/>
                      </a:lnTo>
                      <a:lnTo>
                        <a:pt x="37" y="18"/>
                      </a:lnTo>
                      <a:lnTo>
                        <a:pt x="6" y="21"/>
                      </a:lnTo>
                      <a:lnTo>
                        <a:pt x="0" y="10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506" name="Group 66">
                <a:extLst>
                  <a:ext uri="{FF2B5EF4-FFF2-40B4-BE49-F238E27FC236}">
                    <a16:creationId xmlns:a16="http://schemas.microsoft.com/office/drawing/2014/main" id="{BFF059D7-0C64-4F13-B236-DAEB0D3EB39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09" y="1653"/>
                <a:ext cx="1163" cy="297"/>
                <a:chOff x="3552" y="2064"/>
                <a:chExt cx="1153" cy="337"/>
              </a:xfrm>
            </p:grpSpPr>
            <p:sp>
              <p:nvSpPr>
                <p:cNvPr id="189507" name="Freeform 67">
                  <a:extLst>
                    <a:ext uri="{FF2B5EF4-FFF2-40B4-BE49-F238E27FC236}">
                      <a16:creationId xmlns:a16="http://schemas.microsoft.com/office/drawing/2014/main" id="{AC9A6264-6585-4C59-BE85-4316670ED6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0" y="2064"/>
                  <a:ext cx="257" cy="68"/>
                </a:xfrm>
                <a:custGeom>
                  <a:avLst/>
                  <a:gdLst>
                    <a:gd name="T0" fmla="*/ 0 w 257"/>
                    <a:gd name="T1" fmla="*/ 28 h 68"/>
                    <a:gd name="T2" fmla="*/ 256 w 257"/>
                    <a:gd name="T3" fmla="*/ 0 h 68"/>
                    <a:gd name="T4" fmla="*/ 250 w 257"/>
                    <a:gd name="T5" fmla="*/ 4 h 68"/>
                    <a:gd name="T6" fmla="*/ 244 w 257"/>
                    <a:gd name="T7" fmla="*/ 8 h 68"/>
                    <a:gd name="T8" fmla="*/ 239 w 257"/>
                    <a:gd name="T9" fmla="*/ 12 h 68"/>
                    <a:gd name="T10" fmla="*/ 234 w 257"/>
                    <a:gd name="T11" fmla="*/ 16 h 68"/>
                    <a:gd name="T12" fmla="*/ 231 w 257"/>
                    <a:gd name="T13" fmla="*/ 20 h 68"/>
                    <a:gd name="T14" fmla="*/ 229 w 257"/>
                    <a:gd name="T15" fmla="*/ 24 h 68"/>
                    <a:gd name="T16" fmla="*/ 227 w 257"/>
                    <a:gd name="T17" fmla="*/ 29 h 68"/>
                    <a:gd name="T18" fmla="*/ 226 w 257"/>
                    <a:gd name="T19" fmla="*/ 33 h 68"/>
                    <a:gd name="T20" fmla="*/ 224 w 257"/>
                    <a:gd name="T21" fmla="*/ 37 h 68"/>
                    <a:gd name="T22" fmla="*/ 226 w 257"/>
                    <a:gd name="T23" fmla="*/ 41 h 68"/>
                    <a:gd name="T24" fmla="*/ 227 w 257"/>
                    <a:gd name="T25" fmla="*/ 46 h 68"/>
                    <a:gd name="T26" fmla="*/ 230 w 257"/>
                    <a:gd name="T27" fmla="*/ 50 h 68"/>
                    <a:gd name="T28" fmla="*/ 233 w 257"/>
                    <a:gd name="T29" fmla="*/ 54 h 68"/>
                    <a:gd name="T30" fmla="*/ 237 w 257"/>
                    <a:gd name="T31" fmla="*/ 59 h 68"/>
                    <a:gd name="T32" fmla="*/ 242 w 257"/>
                    <a:gd name="T33" fmla="*/ 62 h 68"/>
                    <a:gd name="T34" fmla="*/ 247 w 257"/>
                    <a:gd name="T35" fmla="*/ 67 h 68"/>
                    <a:gd name="T36" fmla="*/ 0 w 257"/>
                    <a:gd name="T37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7" h="68">
                      <a:moveTo>
                        <a:pt x="0" y="28"/>
                      </a:moveTo>
                      <a:lnTo>
                        <a:pt x="256" y="0"/>
                      </a:lnTo>
                      <a:lnTo>
                        <a:pt x="250" y="4"/>
                      </a:lnTo>
                      <a:lnTo>
                        <a:pt x="244" y="8"/>
                      </a:lnTo>
                      <a:lnTo>
                        <a:pt x="239" y="12"/>
                      </a:lnTo>
                      <a:lnTo>
                        <a:pt x="234" y="16"/>
                      </a:lnTo>
                      <a:lnTo>
                        <a:pt x="231" y="20"/>
                      </a:lnTo>
                      <a:lnTo>
                        <a:pt x="229" y="24"/>
                      </a:lnTo>
                      <a:lnTo>
                        <a:pt x="227" y="29"/>
                      </a:lnTo>
                      <a:lnTo>
                        <a:pt x="226" y="33"/>
                      </a:lnTo>
                      <a:lnTo>
                        <a:pt x="224" y="37"/>
                      </a:lnTo>
                      <a:lnTo>
                        <a:pt x="226" y="41"/>
                      </a:lnTo>
                      <a:lnTo>
                        <a:pt x="227" y="46"/>
                      </a:lnTo>
                      <a:lnTo>
                        <a:pt x="230" y="50"/>
                      </a:lnTo>
                      <a:lnTo>
                        <a:pt x="233" y="54"/>
                      </a:lnTo>
                      <a:lnTo>
                        <a:pt x="237" y="59"/>
                      </a:lnTo>
                      <a:lnTo>
                        <a:pt x="242" y="62"/>
                      </a:lnTo>
                      <a:lnTo>
                        <a:pt x="247" y="67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8" name="Freeform 68">
                  <a:extLst>
                    <a:ext uri="{FF2B5EF4-FFF2-40B4-BE49-F238E27FC236}">
                      <a16:creationId xmlns:a16="http://schemas.microsoft.com/office/drawing/2014/main" id="{1EE787C2-5B53-44AC-823A-8F4302C98E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34" y="2089"/>
                  <a:ext cx="971" cy="303"/>
                </a:xfrm>
                <a:custGeom>
                  <a:avLst/>
                  <a:gdLst>
                    <a:gd name="T0" fmla="*/ 964 w 971"/>
                    <a:gd name="T1" fmla="*/ 284 h 303"/>
                    <a:gd name="T2" fmla="*/ 943 w 971"/>
                    <a:gd name="T3" fmla="*/ 253 h 303"/>
                    <a:gd name="T4" fmla="*/ 917 w 971"/>
                    <a:gd name="T5" fmla="*/ 223 h 303"/>
                    <a:gd name="T6" fmla="*/ 883 w 971"/>
                    <a:gd name="T7" fmla="*/ 194 h 303"/>
                    <a:gd name="T8" fmla="*/ 842 w 971"/>
                    <a:gd name="T9" fmla="*/ 168 h 303"/>
                    <a:gd name="T10" fmla="*/ 793 w 971"/>
                    <a:gd name="T11" fmla="*/ 143 h 303"/>
                    <a:gd name="T12" fmla="*/ 740 w 971"/>
                    <a:gd name="T13" fmla="*/ 120 h 303"/>
                    <a:gd name="T14" fmla="*/ 681 w 971"/>
                    <a:gd name="T15" fmla="*/ 99 h 303"/>
                    <a:gd name="T16" fmla="*/ 616 w 971"/>
                    <a:gd name="T17" fmla="*/ 79 h 303"/>
                    <a:gd name="T18" fmla="*/ 546 w 971"/>
                    <a:gd name="T19" fmla="*/ 62 h 303"/>
                    <a:gd name="T20" fmla="*/ 471 w 971"/>
                    <a:gd name="T21" fmla="*/ 46 h 303"/>
                    <a:gd name="T22" fmla="*/ 393 w 971"/>
                    <a:gd name="T23" fmla="*/ 33 h 303"/>
                    <a:gd name="T24" fmla="*/ 312 w 971"/>
                    <a:gd name="T25" fmla="*/ 22 h 303"/>
                    <a:gd name="T26" fmla="*/ 226 w 971"/>
                    <a:gd name="T27" fmla="*/ 12 h 303"/>
                    <a:gd name="T28" fmla="*/ 137 w 971"/>
                    <a:gd name="T29" fmla="*/ 6 h 303"/>
                    <a:gd name="T30" fmla="*/ 47 w 971"/>
                    <a:gd name="T31" fmla="*/ 1 h 303"/>
                    <a:gd name="T32" fmla="*/ 0 w 971"/>
                    <a:gd name="T33" fmla="*/ 16 h 303"/>
                    <a:gd name="T34" fmla="*/ 89 w 971"/>
                    <a:gd name="T35" fmla="*/ 19 h 303"/>
                    <a:gd name="T36" fmla="*/ 174 w 971"/>
                    <a:gd name="T37" fmla="*/ 24 h 303"/>
                    <a:gd name="T38" fmla="*/ 258 w 971"/>
                    <a:gd name="T39" fmla="*/ 32 h 303"/>
                    <a:gd name="T40" fmla="*/ 340 w 971"/>
                    <a:gd name="T41" fmla="*/ 42 h 303"/>
                    <a:gd name="T42" fmla="*/ 418 w 971"/>
                    <a:gd name="T43" fmla="*/ 53 h 303"/>
                    <a:gd name="T44" fmla="*/ 490 w 971"/>
                    <a:gd name="T45" fmla="*/ 68 h 303"/>
                    <a:gd name="T46" fmla="*/ 561 w 971"/>
                    <a:gd name="T47" fmla="*/ 83 h 303"/>
                    <a:gd name="T48" fmla="*/ 625 w 971"/>
                    <a:gd name="T49" fmla="*/ 101 h 303"/>
                    <a:gd name="T50" fmla="*/ 685 w 971"/>
                    <a:gd name="T51" fmla="*/ 120 h 303"/>
                    <a:gd name="T52" fmla="*/ 738 w 971"/>
                    <a:gd name="T53" fmla="*/ 142 h 303"/>
                    <a:gd name="T54" fmla="*/ 787 w 971"/>
                    <a:gd name="T55" fmla="*/ 165 h 303"/>
                    <a:gd name="T56" fmla="*/ 830 w 971"/>
                    <a:gd name="T57" fmla="*/ 189 h 303"/>
                    <a:gd name="T58" fmla="*/ 865 w 971"/>
                    <a:gd name="T59" fmla="*/ 216 h 303"/>
                    <a:gd name="T60" fmla="*/ 893 w 971"/>
                    <a:gd name="T61" fmla="*/ 243 h 303"/>
                    <a:gd name="T62" fmla="*/ 915 w 971"/>
                    <a:gd name="T63" fmla="*/ 272 h 303"/>
                    <a:gd name="T64" fmla="*/ 930 w 971"/>
                    <a:gd name="T65" fmla="*/ 302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71" h="303">
                      <a:moveTo>
                        <a:pt x="970" y="300"/>
                      </a:moveTo>
                      <a:lnTo>
                        <a:pt x="964" y="284"/>
                      </a:lnTo>
                      <a:lnTo>
                        <a:pt x="955" y="268"/>
                      </a:lnTo>
                      <a:lnTo>
                        <a:pt x="943" y="253"/>
                      </a:lnTo>
                      <a:lnTo>
                        <a:pt x="932" y="237"/>
                      </a:lnTo>
                      <a:lnTo>
                        <a:pt x="917" y="223"/>
                      </a:lnTo>
                      <a:lnTo>
                        <a:pt x="901" y="209"/>
                      </a:lnTo>
                      <a:lnTo>
                        <a:pt x="883" y="194"/>
                      </a:lnTo>
                      <a:lnTo>
                        <a:pt x="864" y="181"/>
                      </a:lnTo>
                      <a:lnTo>
                        <a:pt x="842" y="168"/>
                      </a:lnTo>
                      <a:lnTo>
                        <a:pt x="819" y="155"/>
                      </a:lnTo>
                      <a:lnTo>
                        <a:pt x="793" y="143"/>
                      </a:lnTo>
                      <a:lnTo>
                        <a:pt x="768" y="131"/>
                      </a:lnTo>
                      <a:lnTo>
                        <a:pt x="740" y="120"/>
                      </a:lnTo>
                      <a:lnTo>
                        <a:pt x="712" y="109"/>
                      </a:lnTo>
                      <a:lnTo>
                        <a:pt x="681" y="99"/>
                      </a:lnTo>
                      <a:lnTo>
                        <a:pt x="648" y="89"/>
                      </a:lnTo>
                      <a:lnTo>
                        <a:pt x="616" y="79"/>
                      </a:lnTo>
                      <a:lnTo>
                        <a:pt x="580" y="70"/>
                      </a:lnTo>
                      <a:lnTo>
                        <a:pt x="546" y="62"/>
                      </a:lnTo>
                      <a:lnTo>
                        <a:pt x="509" y="53"/>
                      </a:lnTo>
                      <a:lnTo>
                        <a:pt x="471" y="46"/>
                      </a:lnTo>
                      <a:lnTo>
                        <a:pt x="433" y="39"/>
                      </a:lnTo>
                      <a:lnTo>
                        <a:pt x="393" y="33"/>
                      </a:lnTo>
                      <a:lnTo>
                        <a:pt x="351" y="27"/>
                      </a:lnTo>
                      <a:lnTo>
                        <a:pt x="312" y="22"/>
                      </a:lnTo>
                      <a:lnTo>
                        <a:pt x="269" y="16"/>
                      </a:lnTo>
                      <a:lnTo>
                        <a:pt x="226" y="12"/>
                      </a:lnTo>
                      <a:lnTo>
                        <a:pt x="182" y="9"/>
                      </a:lnTo>
                      <a:lnTo>
                        <a:pt x="137" y="6"/>
                      </a:lnTo>
                      <a:lnTo>
                        <a:pt x="93" y="4"/>
                      </a:lnTo>
                      <a:lnTo>
                        <a:pt x="47" y="1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44" y="18"/>
                      </a:lnTo>
                      <a:lnTo>
                        <a:pt x="89" y="19"/>
                      </a:lnTo>
                      <a:lnTo>
                        <a:pt x="133" y="22"/>
                      </a:lnTo>
                      <a:lnTo>
                        <a:pt x="174" y="24"/>
                      </a:lnTo>
                      <a:lnTo>
                        <a:pt x="217" y="28"/>
                      </a:lnTo>
                      <a:lnTo>
                        <a:pt x="258" y="32"/>
                      </a:lnTo>
                      <a:lnTo>
                        <a:pt x="300" y="36"/>
                      </a:lnTo>
                      <a:lnTo>
                        <a:pt x="340" y="42"/>
                      </a:lnTo>
                      <a:lnTo>
                        <a:pt x="379" y="48"/>
                      </a:lnTo>
                      <a:lnTo>
                        <a:pt x="418" y="53"/>
                      </a:lnTo>
                      <a:lnTo>
                        <a:pt x="455" y="61"/>
                      </a:lnTo>
                      <a:lnTo>
                        <a:pt x="490" y="68"/>
                      </a:lnTo>
                      <a:lnTo>
                        <a:pt x="526" y="75"/>
                      </a:lnTo>
                      <a:lnTo>
                        <a:pt x="561" y="83"/>
                      </a:lnTo>
                      <a:lnTo>
                        <a:pt x="594" y="92"/>
                      </a:lnTo>
                      <a:lnTo>
                        <a:pt x="625" y="101"/>
                      </a:lnTo>
                      <a:lnTo>
                        <a:pt x="656" y="110"/>
                      </a:lnTo>
                      <a:lnTo>
                        <a:pt x="685" y="120"/>
                      </a:lnTo>
                      <a:lnTo>
                        <a:pt x="712" y="131"/>
                      </a:lnTo>
                      <a:lnTo>
                        <a:pt x="738" y="142"/>
                      </a:lnTo>
                      <a:lnTo>
                        <a:pt x="763" y="153"/>
                      </a:lnTo>
                      <a:lnTo>
                        <a:pt x="787" y="165"/>
                      </a:lnTo>
                      <a:lnTo>
                        <a:pt x="809" y="177"/>
                      </a:lnTo>
                      <a:lnTo>
                        <a:pt x="830" y="189"/>
                      </a:lnTo>
                      <a:lnTo>
                        <a:pt x="847" y="202"/>
                      </a:lnTo>
                      <a:lnTo>
                        <a:pt x="865" y="216"/>
                      </a:lnTo>
                      <a:lnTo>
                        <a:pt x="880" y="229"/>
                      </a:lnTo>
                      <a:lnTo>
                        <a:pt x="893" y="243"/>
                      </a:lnTo>
                      <a:lnTo>
                        <a:pt x="907" y="257"/>
                      </a:lnTo>
                      <a:lnTo>
                        <a:pt x="915" y="272"/>
                      </a:lnTo>
                      <a:lnTo>
                        <a:pt x="924" y="287"/>
                      </a:lnTo>
                      <a:lnTo>
                        <a:pt x="930" y="302"/>
                      </a:lnTo>
                      <a:lnTo>
                        <a:pt x="970" y="300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09" name="Freeform 69">
                  <a:extLst>
                    <a:ext uri="{FF2B5EF4-FFF2-40B4-BE49-F238E27FC236}">
                      <a16:creationId xmlns:a16="http://schemas.microsoft.com/office/drawing/2014/main" id="{862CF624-CB5F-4B46-8D6D-B176A4AFBE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2" y="2170"/>
                  <a:ext cx="12" cy="3"/>
                </a:xfrm>
                <a:custGeom>
                  <a:avLst/>
                  <a:gdLst>
                    <a:gd name="T0" fmla="*/ 0 w 12"/>
                    <a:gd name="T1" fmla="*/ 1 h 3"/>
                    <a:gd name="T2" fmla="*/ 1 w 12"/>
                    <a:gd name="T3" fmla="*/ 2 h 3"/>
                    <a:gd name="T4" fmla="*/ 3 w 12"/>
                    <a:gd name="T5" fmla="*/ 2 h 3"/>
                    <a:gd name="T6" fmla="*/ 5 w 12"/>
                    <a:gd name="T7" fmla="*/ 2 h 3"/>
                    <a:gd name="T8" fmla="*/ 7 w 12"/>
                    <a:gd name="T9" fmla="*/ 2 h 3"/>
                    <a:gd name="T10" fmla="*/ 9 w 12"/>
                    <a:gd name="T11" fmla="*/ 2 h 3"/>
                    <a:gd name="T12" fmla="*/ 10 w 12"/>
                    <a:gd name="T13" fmla="*/ 1 h 3"/>
                    <a:gd name="T14" fmla="*/ 11 w 12"/>
                    <a:gd name="T15" fmla="*/ 1 h 3"/>
                    <a:gd name="T16" fmla="*/ 10 w 12"/>
                    <a:gd name="T17" fmla="*/ 0 h 3"/>
                    <a:gd name="T18" fmla="*/ 0 w 12"/>
                    <a:gd name="T19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2" h="3">
                      <a:moveTo>
                        <a:pt x="0" y="1"/>
                      </a:moveTo>
                      <a:lnTo>
                        <a:pt x="1" y="2"/>
                      </a:lnTo>
                      <a:lnTo>
                        <a:pt x="3" y="2"/>
                      </a:lnTo>
                      <a:lnTo>
                        <a:pt x="5" y="2"/>
                      </a:lnTo>
                      <a:lnTo>
                        <a:pt x="7" y="2"/>
                      </a:lnTo>
                      <a:lnTo>
                        <a:pt x="9" y="2"/>
                      </a:lnTo>
                      <a:lnTo>
                        <a:pt x="10" y="1"/>
                      </a:lnTo>
                      <a:lnTo>
                        <a:pt x="11" y="1"/>
                      </a:lnTo>
                      <a:lnTo>
                        <a:pt x="10" y="0"/>
                      </a:lnTo>
                      <a:lnTo>
                        <a:pt x="0" y="1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0" name="Freeform 70">
                  <a:extLst>
                    <a:ext uri="{FF2B5EF4-FFF2-40B4-BE49-F238E27FC236}">
                      <a16:creationId xmlns:a16="http://schemas.microsoft.com/office/drawing/2014/main" id="{ABEEF1EB-AEE2-4C39-AEB2-7746F82F2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58" y="2073"/>
                  <a:ext cx="253" cy="68"/>
                </a:xfrm>
                <a:custGeom>
                  <a:avLst/>
                  <a:gdLst>
                    <a:gd name="T0" fmla="*/ 0 w 253"/>
                    <a:gd name="T1" fmla="*/ 28 h 68"/>
                    <a:gd name="T2" fmla="*/ 252 w 253"/>
                    <a:gd name="T3" fmla="*/ 0 h 68"/>
                    <a:gd name="T4" fmla="*/ 246 w 253"/>
                    <a:gd name="T5" fmla="*/ 4 h 68"/>
                    <a:gd name="T6" fmla="*/ 241 w 253"/>
                    <a:gd name="T7" fmla="*/ 8 h 68"/>
                    <a:gd name="T8" fmla="*/ 235 w 253"/>
                    <a:gd name="T9" fmla="*/ 12 h 68"/>
                    <a:gd name="T10" fmla="*/ 231 w 253"/>
                    <a:gd name="T11" fmla="*/ 16 h 68"/>
                    <a:gd name="T12" fmla="*/ 228 w 253"/>
                    <a:gd name="T13" fmla="*/ 20 h 68"/>
                    <a:gd name="T14" fmla="*/ 225 w 253"/>
                    <a:gd name="T15" fmla="*/ 24 h 68"/>
                    <a:gd name="T16" fmla="*/ 224 w 253"/>
                    <a:gd name="T17" fmla="*/ 29 h 68"/>
                    <a:gd name="T18" fmla="*/ 222 w 253"/>
                    <a:gd name="T19" fmla="*/ 33 h 68"/>
                    <a:gd name="T20" fmla="*/ 221 w 253"/>
                    <a:gd name="T21" fmla="*/ 37 h 68"/>
                    <a:gd name="T22" fmla="*/ 222 w 253"/>
                    <a:gd name="T23" fmla="*/ 41 h 68"/>
                    <a:gd name="T24" fmla="*/ 224 w 253"/>
                    <a:gd name="T25" fmla="*/ 46 h 68"/>
                    <a:gd name="T26" fmla="*/ 226 w 253"/>
                    <a:gd name="T27" fmla="*/ 50 h 68"/>
                    <a:gd name="T28" fmla="*/ 229 w 253"/>
                    <a:gd name="T29" fmla="*/ 54 h 68"/>
                    <a:gd name="T30" fmla="*/ 233 w 253"/>
                    <a:gd name="T31" fmla="*/ 59 h 68"/>
                    <a:gd name="T32" fmla="*/ 238 w 253"/>
                    <a:gd name="T33" fmla="*/ 62 h 68"/>
                    <a:gd name="T34" fmla="*/ 243 w 253"/>
                    <a:gd name="T35" fmla="*/ 67 h 68"/>
                    <a:gd name="T36" fmla="*/ 0 w 253"/>
                    <a:gd name="T37" fmla="*/ 28 h 6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53" h="68">
                      <a:moveTo>
                        <a:pt x="0" y="28"/>
                      </a:moveTo>
                      <a:lnTo>
                        <a:pt x="252" y="0"/>
                      </a:lnTo>
                      <a:lnTo>
                        <a:pt x="246" y="4"/>
                      </a:lnTo>
                      <a:lnTo>
                        <a:pt x="241" y="8"/>
                      </a:lnTo>
                      <a:lnTo>
                        <a:pt x="235" y="12"/>
                      </a:lnTo>
                      <a:lnTo>
                        <a:pt x="231" y="16"/>
                      </a:lnTo>
                      <a:lnTo>
                        <a:pt x="228" y="20"/>
                      </a:lnTo>
                      <a:lnTo>
                        <a:pt x="225" y="24"/>
                      </a:lnTo>
                      <a:lnTo>
                        <a:pt x="224" y="29"/>
                      </a:lnTo>
                      <a:lnTo>
                        <a:pt x="222" y="33"/>
                      </a:lnTo>
                      <a:lnTo>
                        <a:pt x="221" y="37"/>
                      </a:lnTo>
                      <a:lnTo>
                        <a:pt x="222" y="41"/>
                      </a:lnTo>
                      <a:lnTo>
                        <a:pt x="224" y="46"/>
                      </a:lnTo>
                      <a:lnTo>
                        <a:pt x="226" y="50"/>
                      </a:lnTo>
                      <a:lnTo>
                        <a:pt x="229" y="54"/>
                      </a:lnTo>
                      <a:lnTo>
                        <a:pt x="233" y="59"/>
                      </a:lnTo>
                      <a:lnTo>
                        <a:pt x="238" y="62"/>
                      </a:lnTo>
                      <a:lnTo>
                        <a:pt x="243" y="67"/>
                      </a:lnTo>
                      <a:lnTo>
                        <a:pt x="0" y="28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1" name="Freeform 71">
                  <a:extLst>
                    <a:ext uri="{FF2B5EF4-FFF2-40B4-BE49-F238E27FC236}">
                      <a16:creationId xmlns:a16="http://schemas.microsoft.com/office/drawing/2014/main" id="{8A8C975B-C0DC-4D4D-9C71-4CB457D573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724" y="2098"/>
                  <a:ext cx="967" cy="303"/>
                </a:xfrm>
                <a:custGeom>
                  <a:avLst/>
                  <a:gdLst>
                    <a:gd name="T0" fmla="*/ 960 w 967"/>
                    <a:gd name="T1" fmla="*/ 284 h 303"/>
                    <a:gd name="T2" fmla="*/ 940 w 967"/>
                    <a:gd name="T3" fmla="*/ 253 h 303"/>
                    <a:gd name="T4" fmla="*/ 913 w 967"/>
                    <a:gd name="T5" fmla="*/ 223 h 303"/>
                    <a:gd name="T6" fmla="*/ 879 w 967"/>
                    <a:gd name="T7" fmla="*/ 194 h 303"/>
                    <a:gd name="T8" fmla="*/ 838 w 967"/>
                    <a:gd name="T9" fmla="*/ 168 h 303"/>
                    <a:gd name="T10" fmla="*/ 790 w 967"/>
                    <a:gd name="T11" fmla="*/ 143 h 303"/>
                    <a:gd name="T12" fmla="*/ 737 w 967"/>
                    <a:gd name="T13" fmla="*/ 120 h 303"/>
                    <a:gd name="T14" fmla="*/ 678 w 967"/>
                    <a:gd name="T15" fmla="*/ 99 h 303"/>
                    <a:gd name="T16" fmla="*/ 613 w 967"/>
                    <a:gd name="T17" fmla="*/ 79 h 303"/>
                    <a:gd name="T18" fmla="*/ 544 w 967"/>
                    <a:gd name="T19" fmla="*/ 62 h 303"/>
                    <a:gd name="T20" fmla="*/ 469 w 967"/>
                    <a:gd name="T21" fmla="*/ 46 h 303"/>
                    <a:gd name="T22" fmla="*/ 391 w 967"/>
                    <a:gd name="T23" fmla="*/ 33 h 303"/>
                    <a:gd name="T24" fmla="*/ 310 w 967"/>
                    <a:gd name="T25" fmla="*/ 22 h 303"/>
                    <a:gd name="T26" fmla="*/ 225 w 967"/>
                    <a:gd name="T27" fmla="*/ 12 h 303"/>
                    <a:gd name="T28" fmla="*/ 137 w 967"/>
                    <a:gd name="T29" fmla="*/ 6 h 303"/>
                    <a:gd name="T30" fmla="*/ 47 w 967"/>
                    <a:gd name="T31" fmla="*/ 1 h 303"/>
                    <a:gd name="T32" fmla="*/ 0 w 967"/>
                    <a:gd name="T33" fmla="*/ 16 h 303"/>
                    <a:gd name="T34" fmla="*/ 88 w 967"/>
                    <a:gd name="T35" fmla="*/ 19 h 303"/>
                    <a:gd name="T36" fmla="*/ 173 w 967"/>
                    <a:gd name="T37" fmla="*/ 24 h 303"/>
                    <a:gd name="T38" fmla="*/ 257 w 967"/>
                    <a:gd name="T39" fmla="*/ 32 h 303"/>
                    <a:gd name="T40" fmla="*/ 338 w 967"/>
                    <a:gd name="T41" fmla="*/ 42 h 303"/>
                    <a:gd name="T42" fmla="*/ 416 w 967"/>
                    <a:gd name="T43" fmla="*/ 53 h 303"/>
                    <a:gd name="T44" fmla="*/ 488 w 967"/>
                    <a:gd name="T45" fmla="*/ 68 h 303"/>
                    <a:gd name="T46" fmla="*/ 559 w 967"/>
                    <a:gd name="T47" fmla="*/ 83 h 303"/>
                    <a:gd name="T48" fmla="*/ 622 w 967"/>
                    <a:gd name="T49" fmla="*/ 101 h 303"/>
                    <a:gd name="T50" fmla="*/ 682 w 967"/>
                    <a:gd name="T51" fmla="*/ 120 h 303"/>
                    <a:gd name="T52" fmla="*/ 735 w 967"/>
                    <a:gd name="T53" fmla="*/ 142 h 303"/>
                    <a:gd name="T54" fmla="*/ 784 w 967"/>
                    <a:gd name="T55" fmla="*/ 165 h 303"/>
                    <a:gd name="T56" fmla="*/ 826 w 967"/>
                    <a:gd name="T57" fmla="*/ 189 h 303"/>
                    <a:gd name="T58" fmla="*/ 862 w 967"/>
                    <a:gd name="T59" fmla="*/ 216 h 303"/>
                    <a:gd name="T60" fmla="*/ 890 w 967"/>
                    <a:gd name="T61" fmla="*/ 243 h 303"/>
                    <a:gd name="T62" fmla="*/ 912 w 967"/>
                    <a:gd name="T63" fmla="*/ 272 h 303"/>
                    <a:gd name="T64" fmla="*/ 926 w 967"/>
                    <a:gd name="T65" fmla="*/ 302 h 3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967" h="303">
                      <a:moveTo>
                        <a:pt x="966" y="300"/>
                      </a:moveTo>
                      <a:lnTo>
                        <a:pt x="960" y="284"/>
                      </a:lnTo>
                      <a:lnTo>
                        <a:pt x="951" y="268"/>
                      </a:lnTo>
                      <a:lnTo>
                        <a:pt x="940" y="253"/>
                      </a:lnTo>
                      <a:lnTo>
                        <a:pt x="928" y="237"/>
                      </a:lnTo>
                      <a:lnTo>
                        <a:pt x="913" y="223"/>
                      </a:lnTo>
                      <a:lnTo>
                        <a:pt x="897" y="209"/>
                      </a:lnTo>
                      <a:lnTo>
                        <a:pt x="879" y="194"/>
                      </a:lnTo>
                      <a:lnTo>
                        <a:pt x="860" y="181"/>
                      </a:lnTo>
                      <a:lnTo>
                        <a:pt x="838" y="168"/>
                      </a:lnTo>
                      <a:lnTo>
                        <a:pt x="816" y="155"/>
                      </a:lnTo>
                      <a:lnTo>
                        <a:pt x="790" y="143"/>
                      </a:lnTo>
                      <a:lnTo>
                        <a:pt x="765" y="131"/>
                      </a:lnTo>
                      <a:lnTo>
                        <a:pt x="737" y="120"/>
                      </a:lnTo>
                      <a:lnTo>
                        <a:pt x="709" y="109"/>
                      </a:lnTo>
                      <a:lnTo>
                        <a:pt x="678" y="99"/>
                      </a:lnTo>
                      <a:lnTo>
                        <a:pt x="645" y="89"/>
                      </a:lnTo>
                      <a:lnTo>
                        <a:pt x="613" y="79"/>
                      </a:lnTo>
                      <a:lnTo>
                        <a:pt x="578" y="70"/>
                      </a:lnTo>
                      <a:lnTo>
                        <a:pt x="544" y="62"/>
                      </a:lnTo>
                      <a:lnTo>
                        <a:pt x="507" y="53"/>
                      </a:lnTo>
                      <a:lnTo>
                        <a:pt x="469" y="46"/>
                      </a:lnTo>
                      <a:lnTo>
                        <a:pt x="431" y="39"/>
                      </a:lnTo>
                      <a:lnTo>
                        <a:pt x="391" y="33"/>
                      </a:lnTo>
                      <a:lnTo>
                        <a:pt x="350" y="27"/>
                      </a:lnTo>
                      <a:lnTo>
                        <a:pt x="310" y="22"/>
                      </a:lnTo>
                      <a:lnTo>
                        <a:pt x="268" y="16"/>
                      </a:lnTo>
                      <a:lnTo>
                        <a:pt x="225" y="12"/>
                      </a:lnTo>
                      <a:lnTo>
                        <a:pt x="181" y="9"/>
                      </a:lnTo>
                      <a:lnTo>
                        <a:pt x="137" y="6"/>
                      </a:lnTo>
                      <a:lnTo>
                        <a:pt x="93" y="4"/>
                      </a:lnTo>
                      <a:lnTo>
                        <a:pt x="47" y="1"/>
                      </a:lnTo>
                      <a:lnTo>
                        <a:pt x="0" y="0"/>
                      </a:lnTo>
                      <a:lnTo>
                        <a:pt x="0" y="16"/>
                      </a:lnTo>
                      <a:lnTo>
                        <a:pt x="44" y="18"/>
                      </a:lnTo>
                      <a:lnTo>
                        <a:pt x="88" y="19"/>
                      </a:lnTo>
                      <a:lnTo>
                        <a:pt x="132" y="22"/>
                      </a:lnTo>
                      <a:lnTo>
                        <a:pt x="173" y="24"/>
                      </a:lnTo>
                      <a:lnTo>
                        <a:pt x="216" y="28"/>
                      </a:lnTo>
                      <a:lnTo>
                        <a:pt x="257" y="32"/>
                      </a:lnTo>
                      <a:lnTo>
                        <a:pt x="298" y="36"/>
                      </a:lnTo>
                      <a:lnTo>
                        <a:pt x="338" y="42"/>
                      </a:lnTo>
                      <a:lnTo>
                        <a:pt x="378" y="48"/>
                      </a:lnTo>
                      <a:lnTo>
                        <a:pt x="416" y="53"/>
                      </a:lnTo>
                      <a:lnTo>
                        <a:pt x="453" y="61"/>
                      </a:lnTo>
                      <a:lnTo>
                        <a:pt x="488" y="68"/>
                      </a:lnTo>
                      <a:lnTo>
                        <a:pt x="523" y="75"/>
                      </a:lnTo>
                      <a:lnTo>
                        <a:pt x="559" y="83"/>
                      </a:lnTo>
                      <a:lnTo>
                        <a:pt x="591" y="92"/>
                      </a:lnTo>
                      <a:lnTo>
                        <a:pt x="622" y="101"/>
                      </a:lnTo>
                      <a:lnTo>
                        <a:pt x="653" y="110"/>
                      </a:lnTo>
                      <a:lnTo>
                        <a:pt x="682" y="120"/>
                      </a:lnTo>
                      <a:lnTo>
                        <a:pt x="709" y="131"/>
                      </a:lnTo>
                      <a:lnTo>
                        <a:pt x="735" y="142"/>
                      </a:lnTo>
                      <a:lnTo>
                        <a:pt x="760" y="153"/>
                      </a:lnTo>
                      <a:lnTo>
                        <a:pt x="784" y="165"/>
                      </a:lnTo>
                      <a:lnTo>
                        <a:pt x="806" y="177"/>
                      </a:lnTo>
                      <a:lnTo>
                        <a:pt x="826" y="189"/>
                      </a:lnTo>
                      <a:lnTo>
                        <a:pt x="844" y="202"/>
                      </a:lnTo>
                      <a:lnTo>
                        <a:pt x="862" y="216"/>
                      </a:lnTo>
                      <a:lnTo>
                        <a:pt x="876" y="229"/>
                      </a:lnTo>
                      <a:lnTo>
                        <a:pt x="890" y="243"/>
                      </a:lnTo>
                      <a:lnTo>
                        <a:pt x="903" y="257"/>
                      </a:lnTo>
                      <a:lnTo>
                        <a:pt x="912" y="272"/>
                      </a:lnTo>
                      <a:lnTo>
                        <a:pt x="920" y="287"/>
                      </a:lnTo>
                      <a:lnTo>
                        <a:pt x="926" y="302"/>
                      </a:lnTo>
                      <a:lnTo>
                        <a:pt x="966" y="300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189512" name="Group 72">
                <a:extLst>
                  <a:ext uri="{FF2B5EF4-FFF2-40B4-BE49-F238E27FC236}">
                    <a16:creationId xmlns:a16="http://schemas.microsoft.com/office/drawing/2014/main" id="{1EE6BDFC-DF2B-48B5-8E4D-21A3C07F7FA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044" y="928"/>
                <a:ext cx="740" cy="304"/>
                <a:chOff x="3984" y="1240"/>
                <a:chExt cx="734" cy="345"/>
              </a:xfrm>
            </p:grpSpPr>
            <p:sp>
              <p:nvSpPr>
                <p:cNvPr id="189513" name="Freeform 73">
                  <a:extLst>
                    <a:ext uri="{FF2B5EF4-FFF2-40B4-BE49-F238E27FC236}">
                      <a16:creationId xmlns:a16="http://schemas.microsoft.com/office/drawing/2014/main" id="{9478253B-0B57-4488-A6FC-33F41DC4D0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84" y="1261"/>
                  <a:ext cx="118" cy="162"/>
                </a:xfrm>
                <a:custGeom>
                  <a:avLst/>
                  <a:gdLst>
                    <a:gd name="T0" fmla="*/ 0 w 118"/>
                    <a:gd name="T1" fmla="*/ 161 h 162"/>
                    <a:gd name="T2" fmla="*/ 19 w 118"/>
                    <a:gd name="T3" fmla="*/ 0 h 162"/>
                    <a:gd name="T4" fmla="*/ 22 w 118"/>
                    <a:gd name="T5" fmla="*/ 11 h 162"/>
                    <a:gd name="T6" fmla="*/ 28 w 118"/>
                    <a:gd name="T7" fmla="*/ 24 h 162"/>
                    <a:gd name="T8" fmla="*/ 33 w 118"/>
                    <a:gd name="T9" fmla="*/ 34 h 162"/>
                    <a:gd name="T10" fmla="*/ 37 w 118"/>
                    <a:gd name="T11" fmla="*/ 41 h 162"/>
                    <a:gd name="T12" fmla="*/ 43 w 118"/>
                    <a:gd name="T13" fmla="*/ 49 h 162"/>
                    <a:gd name="T14" fmla="*/ 48 w 118"/>
                    <a:gd name="T15" fmla="*/ 58 h 162"/>
                    <a:gd name="T16" fmla="*/ 54 w 118"/>
                    <a:gd name="T17" fmla="*/ 69 h 162"/>
                    <a:gd name="T18" fmla="*/ 59 w 118"/>
                    <a:gd name="T19" fmla="*/ 75 h 162"/>
                    <a:gd name="T20" fmla="*/ 67 w 118"/>
                    <a:gd name="T21" fmla="*/ 86 h 162"/>
                    <a:gd name="T22" fmla="*/ 72 w 118"/>
                    <a:gd name="T23" fmla="*/ 92 h 162"/>
                    <a:gd name="T24" fmla="*/ 79 w 118"/>
                    <a:gd name="T25" fmla="*/ 101 h 162"/>
                    <a:gd name="T26" fmla="*/ 88 w 118"/>
                    <a:gd name="T27" fmla="*/ 109 h 162"/>
                    <a:gd name="T28" fmla="*/ 95 w 118"/>
                    <a:gd name="T29" fmla="*/ 116 h 162"/>
                    <a:gd name="T30" fmla="*/ 102 w 118"/>
                    <a:gd name="T31" fmla="*/ 125 h 162"/>
                    <a:gd name="T32" fmla="*/ 109 w 118"/>
                    <a:gd name="T33" fmla="*/ 131 h 162"/>
                    <a:gd name="T34" fmla="*/ 117 w 118"/>
                    <a:gd name="T35" fmla="*/ 137 h 162"/>
                    <a:gd name="T36" fmla="*/ 0 w 118"/>
                    <a:gd name="T37" fmla="*/ 161 h 1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8" h="162">
                      <a:moveTo>
                        <a:pt x="0" y="161"/>
                      </a:moveTo>
                      <a:lnTo>
                        <a:pt x="19" y="0"/>
                      </a:lnTo>
                      <a:lnTo>
                        <a:pt x="22" y="11"/>
                      </a:lnTo>
                      <a:lnTo>
                        <a:pt x="28" y="24"/>
                      </a:lnTo>
                      <a:lnTo>
                        <a:pt x="33" y="34"/>
                      </a:lnTo>
                      <a:lnTo>
                        <a:pt x="37" y="41"/>
                      </a:lnTo>
                      <a:lnTo>
                        <a:pt x="43" y="49"/>
                      </a:lnTo>
                      <a:lnTo>
                        <a:pt x="48" y="58"/>
                      </a:lnTo>
                      <a:lnTo>
                        <a:pt x="54" y="69"/>
                      </a:lnTo>
                      <a:lnTo>
                        <a:pt x="59" y="75"/>
                      </a:lnTo>
                      <a:lnTo>
                        <a:pt x="67" y="86"/>
                      </a:lnTo>
                      <a:lnTo>
                        <a:pt x="72" y="92"/>
                      </a:lnTo>
                      <a:lnTo>
                        <a:pt x="79" y="101"/>
                      </a:lnTo>
                      <a:lnTo>
                        <a:pt x="88" y="109"/>
                      </a:lnTo>
                      <a:lnTo>
                        <a:pt x="95" y="116"/>
                      </a:lnTo>
                      <a:lnTo>
                        <a:pt x="102" y="125"/>
                      </a:lnTo>
                      <a:lnTo>
                        <a:pt x="109" y="131"/>
                      </a:lnTo>
                      <a:lnTo>
                        <a:pt x="117" y="137"/>
                      </a:lnTo>
                      <a:lnTo>
                        <a:pt x="0" y="161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4" name="Freeform 74">
                  <a:extLst>
                    <a:ext uri="{FF2B5EF4-FFF2-40B4-BE49-F238E27FC236}">
                      <a16:creationId xmlns:a16="http://schemas.microsoft.com/office/drawing/2014/main" id="{4182A995-3137-4957-9E89-51143274937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18" y="1240"/>
                  <a:ext cx="690" cy="310"/>
                </a:xfrm>
                <a:custGeom>
                  <a:avLst/>
                  <a:gdLst>
                    <a:gd name="T0" fmla="*/ 663 w 690"/>
                    <a:gd name="T1" fmla="*/ 260 h 310"/>
                    <a:gd name="T2" fmla="*/ 610 w 690"/>
                    <a:gd name="T3" fmla="*/ 207 h 310"/>
                    <a:gd name="T4" fmla="*/ 557 w 690"/>
                    <a:gd name="T5" fmla="*/ 160 h 310"/>
                    <a:gd name="T6" fmla="*/ 506 w 690"/>
                    <a:gd name="T7" fmla="*/ 117 h 310"/>
                    <a:gd name="T8" fmla="*/ 456 w 690"/>
                    <a:gd name="T9" fmla="*/ 87 h 310"/>
                    <a:gd name="T10" fmla="*/ 406 w 690"/>
                    <a:gd name="T11" fmla="*/ 58 h 310"/>
                    <a:gd name="T12" fmla="*/ 358 w 690"/>
                    <a:gd name="T13" fmla="*/ 34 h 310"/>
                    <a:gd name="T14" fmla="*/ 311 w 690"/>
                    <a:gd name="T15" fmla="*/ 17 h 310"/>
                    <a:gd name="T16" fmla="*/ 267 w 690"/>
                    <a:gd name="T17" fmla="*/ 6 h 310"/>
                    <a:gd name="T18" fmla="*/ 223 w 690"/>
                    <a:gd name="T19" fmla="*/ 2 h 310"/>
                    <a:gd name="T20" fmla="*/ 182 w 690"/>
                    <a:gd name="T21" fmla="*/ 2 h 310"/>
                    <a:gd name="T22" fmla="*/ 144 w 690"/>
                    <a:gd name="T23" fmla="*/ 9 h 310"/>
                    <a:gd name="T24" fmla="*/ 107 w 690"/>
                    <a:gd name="T25" fmla="*/ 21 h 310"/>
                    <a:gd name="T26" fmla="*/ 72 w 690"/>
                    <a:gd name="T27" fmla="*/ 36 h 310"/>
                    <a:gd name="T28" fmla="*/ 43 w 690"/>
                    <a:gd name="T29" fmla="*/ 62 h 310"/>
                    <a:gd name="T30" fmla="*/ 14 w 690"/>
                    <a:gd name="T31" fmla="*/ 90 h 310"/>
                    <a:gd name="T32" fmla="*/ 25 w 690"/>
                    <a:gd name="T33" fmla="*/ 136 h 310"/>
                    <a:gd name="T34" fmla="*/ 49 w 690"/>
                    <a:gd name="T35" fmla="*/ 107 h 310"/>
                    <a:gd name="T36" fmla="*/ 78 w 690"/>
                    <a:gd name="T37" fmla="*/ 81 h 310"/>
                    <a:gd name="T38" fmla="*/ 110 w 690"/>
                    <a:gd name="T39" fmla="*/ 64 h 310"/>
                    <a:gd name="T40" fmla="*/ 145 w 690"/>
                    <a:gd name="T41" fmla="*/ 47 h 310"/>
                    <a:gd name="T42" fmla="*/ 181 w 690"/>
                    <a:gd name="T43" fmla="*/ 38 h 310"/>
                    <a:gd name="T44" fmla="*/ 218 w 690"/>
                    <a:gd name="T45" fmla="*/ 34 h 310"/>
                    <a:gd name="T46" fmla="*/ 261 w 690"/>
                    <a:gd name="T47" fmla="*/ 38 h 310"/>
                    <a:gd name="T48" fmla="*/ 302 w 690"/>
                    <a:gd name="T49" fmla="*/ 45 h 310"/>
                    <a:gd name="T50" fmla="*/ 345 w 690"/>
                    <a:gd name="T51" fmla="*/ 58 h 310"/>
                    <a:gd name="T52" fmla="*/ 393 w 690"/>
                    <a:gd name="T53" fmla="*/ 79 h 310"/>
                    <a:gd name="T54" fmla="*/ 439 w 690"/>
                    <a:gd name="T55" fmla="*/ 102 h 310"/>
                    <a:gd name="T56" fmla="*/ 485 w 690"/>
                    <a:gd name="T57" fmla="*/ 132 h 310"/>
                    <a:gd name="T58" fmla="*/ 535 w 690"/>
                    <a:gd name="T59" fmla="*/ 170 h 310"/>
                    <a:gd name="T60" fmla="*/ 583 w 690"/>
                    <a:gd name="T61" fmla="*/ 211 h 310"/>
                    <a:gd name="T62" fmla="*/ 633 w 690"/>
                    <a:gd name="T63" fmla="*/ 256 h 310"/>
                    <a:gd name="T64" fmla="*/ 680 w 690"/>
                    <a:gd name="T65" fmla="*/ 309 h 3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310">
                      <a:moveTo>
                        <a:pt x="689" y="290"/>
                      </a:moveTo>
                      <a:lnTo>
                        <a:pt x="663" y="260"/>
                      </a:lnTo>
                      <a:lnTo>
                        <a:pt x="636" y="232"/>
                      </a:lnTo>
                      <a:lnTo>
                        <a:pt x="610" y="207"/>
                      </a:lnTo>
                      <a:lnTo>
                        <a:pt x="585" y="183"/>
                      </a:lnTo>
                      <a:lnTo>
                        <a:pt x="557" y="160"/>
                      </a:lnTo>
                      <a:lnTo>
                        <a:pt x="533" y="143"/>
                      </a:lnTo>
                      <a:lnTo>
                        <a:pt x="506" y="117"/>
                      </a:lnTo>
                      <a:lnTo>
                        <a:pt x="481" y="102"/>
                      </a:lnTo>
                      <a:lnTo>
                        <a:pt x="456" y="87"/>
                      </a:lnTo>
                      <a:lnTo>
                        <a:pt x="431" y="72"/>
                      </a:lnTo>
                      <a:lnTo>
                        <a:pt x="406" y="58"/>
                      </a:lnTo>
                      <a:lnTo>
                        <a:pt x="382" y="45"/>
                      </a:lnTo>
                      <a:lnTo>
                        <a:pt x="358" y="34"/>
                      </a:lnTo>
                      <a:lnTo>
                        <a:pt x="334" y="23"/>
                      </a:lnTo>
                      <a:lnTo>
                        <a:pt x="311" y="17"/>
                      </a:lnTo>
                      <a:lnTo>
                        <a:pt x="289" y="13"/>
                      </a:lnTo>
                      <a:lnTo>
                        <a:pt x="267" y="6"/>
                      </a:lnTo>
                      <a:lnTo>
                        <a:pt x="244" y="4"/>
                      </a:lnTo>
                      <a:lnTo>
                        <a:pt x="223" y="2"/>
                      </a:lnTo>
                      <a:lnTo>
                        <a:pt x="203" y="0"/>
                      </a:lnTo>
                      <a:lnTo>
                        <a:pt x="182" y="2"/>
                      </a:lnTo>
                      <a:lnTo>
                        <a:pt x="161" y="2"/>
                      </a:lnTo>
                      <a:lnTo>
                        <a:pt x="144" y="9"/>
                      </a:lnTo>
                      <a:lnTo>
                        <a:pt x="124" y="15"/>
                      </a:lnTo>
                      <a:lnTo>
                        <a:pt x="107" y="21"/>
                      </a:lnTo>
                      <a:lnTo>
                        <a:pt x="89" y="28"/>
                      </a:lnTo>
                      <a:lnTo>
                        <a:pt x="72" y="36"/>
                      </a:lnTo>
                      <a:lnTo>
                        <a:pt x="56" y="49"/>
                      </a:lnTo>
                      <a:lnTo>
                        <a:pt x="43" y="62"/>
                      </a:lnTo>
                      <a:lnTo>
                        <a:pt x="27" y="79"/>
                      </a:lnTo>
                      <a:lnTo>
                        <a:pt x="14" y="90"/>
                      </a:lnTo>
                      <a:lnTo>
                        <a:pt x="0" y="104"/>
                      </a:lnTo>
                      <a:lnTo>
                        <a:pt x="25" y="136"/>
                      </a:lnTo>
                      <a:lnTo>
                        <a:pt x="37" y="124"/>
                      </a:lnTo>
                      <a:lnTo>
                        <a:pt x="49" y="107"/>
                      </a:lnTo>
                      <a:lnTo>
                        <a:pt x="65" y="94"/>
                      </a:lnTo>
                      <a:lnTo>
                        <a:pt x="78" y="81"/>
                      </a:lnTo>
                      <a:lnTo>
                        <a:pt x="94" y="72"/>
                      </a:lnTo>
                      <a:lnTo>
                        <a:pt x="110" y="64"/>
                      </a:lnTo>
                      <a:lnTo>
                        <a:pt x="126" y="55"/>
                      </a:lnTo>
                      <a:lnTo>
                        <a:pt x="145" y="47"/>
                      </a:lnTo>
                      <a:lnTo>
                        <a:pt x="162" y="43"/>
                      </a:lnTo>
                      <a:lnTo>
                        <a:pt x="181" y="38"/>
                      </a:lnTo>
                      <a:lnTo>
                        <a:pt x="201" y="38"/>
                      </a:lnTo>
                      <a:lnTo>
                        <a:pt x="218" y="34"/>
                      </a:lnTo>
                      <a:lnTo>
                        <a:pt x="239" y="36"/>
                      </a:lnTo>
                      <a:lnTo>
                        <a:pt x="261" y="38"/>
                      </a:lnTo>
                      <a:lnTo>
                        <a:pt x="281" y="40"/>
                      </a:lnTo>
                      <a:lnTo>
                        <a:pt x="302" y="45"/>
                      </a:lnTo>
                      <a:lnTo>
                        <a:pt x="324" y="51"/>
                      </a:lnTo>
                      <a:lnTo>
                        <a:pt x="345" y="58"/>
                      </a:lnTo>
                      <a:lnTo>
                        <a:pt x="368" y="68"/>
                      </a:lnTo>
                      <a:lnTo>
                        <a:pt x="393" y="79"/>
                      </a:lnTo>
                      <a:lnTo>
                        <a:pt x="416" y="90"/>
                      </a:lnTo>
                      <a:lnTo>
                        <a:pt x="439" y="102"/>
                      </a:lnTo>
                      <a:lnTo>
                        <a:pt x="461" y="115"/>
                      </a:lnTo>
                      <a:lnTo>
                        <a:pt x="485" y="132"/>
                      </a:lnTo>
                      <a:lnTo>
                        <a:pt x="509" y="149"/>
                      </a:lnTo>
                      <a:lnTo>
                        <a:pt x="535" y="170"/>
                      </a:lnTo>
                      <a:lnTo>
                        <a:pt x="559" y="190"/>
                      </a:lnTo>
                      <a:lnTo>
                        <a:pt x="583" y="211"/>
                      </a:lnTo>
                      <a:lnTo>
                        <a:pt x="610" y="232"/>
                      </a:lnTo>
                      <a:lnTo>
                        <a:pt x="633" y="256"/>
                      </a:lnTo>
                      <a:lnTo>
                        <a:pt x="657" y="281"/>
                      </a:lnTo>
                      <a:lnTo>
                        <a:pt x="680" y="309"/>
                      </a:lnTo>
                      <a:lnTo>
                        <a:pt x="689" y="290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5" name="Freeform 75">
                  <a:extLst>
                    <a:ext uri="{FF2B5EF4-FFF2-40B4-BE49-F238E27FC236}">
                      <a16:creationId xmlns:a16="http://schemas.microsoft.com/office/drawing/2014/main" id="{321067A7-36E7-4317-B46E-F8132C7DF4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100" y="1573"/>
                  <a:ext cx="5" cy="12"/>
                </a:xfrm>
                <a:custGeom>
                  <a:avLst/>
                  <a:gdLst>
                    <a:gd name="T0" fmla="*/ 0 w 5"/>
                    <a:gd name="T1" fmla="*/ 9 h 12"/>
                    <a:gd name="T2" fmla="*/ 2 w 5"/>
                    <a:gd name="T3" fmla="*/ 11 h 12"/>
                    <a:gd name="T4" fmla="*/ 3 w 5"/>
                    <a:gd name="T5" fmla="*/ 11 h 12"/>
                    <a:gd name="T6" fmla="*/ 3 w 5"/>
                    <a:gd name="T7" fmla="*/ 9 h 12"/>
                    <a:gd name="T8" fmla="*/ 4 w 5"/>
                    <a:gd name="T9" fmla="*/ 9 h 12"/>
                    <a:gd name="T10" fmla="*/ 3 w 5"/>
                    <a:gd name="T11" fmla="*/ 7 h 12"/>
                    <a:gd name="T12" fmla="*/ 3 w 5"/>
                    <a:gd name="T13" fmla="*/ 4 h 12"/>
                    <a:gd name="T14" fmla="*/ 1 w 5"/>
                    <a:gd name="T15" fmla="*/ 2 h 12"/>
                    <a:gd name="T16" fmla="*/ 0 w 5"/>
                    <a:gd name="T17" fmla="*/ 0 h 12"/>
                    <a:gd name="T18" fmla="*/ 0 w 5"/>
                    <a:gd name="T19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12">
                      <a:moveTo>
                        <a:pt x="0" y="9"/>
                      </a:moveTo>
                      <a:lnTo>
                        <a:pt x="2" y="11"/>
                      </a:lnTo>
                      <a:lnTo>
                        <a:pt x="3" y="11"/>
                      </a:lnTo>
                      <a:lnTo>
                        <a:pt x="3" y="9"/>
                      </a:lnTo>
                      <a:lnTo>
                        <a:pt x="4" y="9"/>
                      </a:lnTo>
                      <a:lnTo>
                        <a:pt x="3" y="7"/>
                      </a:lnTo>
                      <a:lnTo>
                        <a:pt x="3" y="4"/>
                      </a:lnTo>
                      <a:lnTo>
                        <a:pt x="1" y="2"/>
                      </a:lnTo>
                      <a:lnTo>
                        <a:pt x="0" y="0"/>
                      </a:lnTo>
                      <a:lnTo>
                        <a:pt x="0" y="9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6" name="Freeform 76">
                  <a:extLst>
                    <a:ext uri="{FF2B5EF4-FFF2-40B4-BE49-F238E27FC236}">
                      <a16:creationId xmlns:a16="http://schemas.microsoft.com/office/drawing/2014/main" id="{A42DFB1C-8E5E-4C18-9C5D-54A6A9D850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994" y="1287"/>
                  <a:ext cx="119" cy="157"/>
                </a:xfrm>
                <a:custGeom>
                  <a:avLst/>
                  <a:gdLst>
                    <a:gd name="T0" fmla="*/ 0 w 119"/>
                    <a:gd name="T1" fmla="*/ 156 h 157"/>
                    <a:gd name="T2" fmla="*/ 18 w 119"/>
                    <a:gd name="T3" fmla="*/ 0 h 157"/>
                    <a:gd name="T4" fmla="*/ 22 w 119"/>
                    <a:gd name="T5" fmla="*/ 9 h 157"/>
                    <a:gd name="T6" fmla="*/ 27 w 119"/>
                    <a:gd name="T7" fmla="*/ 17 h 157"/>
                    <a:gd name="T8" fmla="*/ 32 w 119"/>
                    <a:gd name="T9" fmla="*/ 28 h 157"/>
                    <a:gd name="T10" fmla="*/ 38 w 119"/>
                    <a:gd name="T11" fmla="*/ 38 h 157"/>
                    <a:gd name="T12" fmla="*/ 44 w 119"/>
                    <a:gd name="T13" fmla="*/ 49 h 157"/>
                    <a:gd name="T14" fmla="*/ 48 w 119"/>
                    <a:gd name="T15" fmla="*/ 58 h 157"/>
                    <a:gd name="T16" fmla="*/ 55 w 119"/>
                    <a:gd name="T17" fmla="*/ 64 h 157"/>
                    <a:gd name="T18" fmla="*/ 60 w 119"/>
                    <a:gd name="T19" fmla="*/ 73 h 157"/>
                    <a:gd name="T20" fmla="*/ 67 w 119"/>
                    <a:gd name="T21" fmla="*/ 83 h 157"/>
                    <a:gd name="T22" fmla="*/ 74 w 119"/>
                    <a:gd name="T23" fmla="*/ 92 h 157"/>
                    <a:gd name="T24" fmla="*/ 81 w 119"/>
                    <a:gd name="T25" fmla="*/ 100 h 157"/>
                    <a:gd name="T26" fmla="*/ 88 w 119"/>
                    <a:gd name="T27" fmla="*/ 109 h 157"/>
                    <a:gd name="T28" fmla="*/ 95 w 119"/>
                    <a:gd name="T29" fmla="*/ 113 h 157"/>
                    <a:gd name="T30" fmla="*/ 104 w 119"/>
                    <a:gd name="T31" fmla="*/ 122 h 157"/>
                    <a:gd name="T32" fmla="*/ 110 w 119"/>
                    <a:gd name="T33" fmla="*/ 126 h 157"/>
                    <a:gd name="T34" fmla="*/ 118 w 119"/>
                    <a:gd name="T35" fmla="*/ 132 h 157"/>
                    <a:gd name="T36" fmla="*/ 0 w 119"/>
                    <a:gd name="T37" fmla="*/ 156 h 1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119" h="157">
                      <a:moveTo>
                        <a:pt x="0" y="156"/>
                      </a:moveTo>
                      <a:lnTo>
                        <a:pt x="18" y="0"/>
                      </a:lnTo>
                      <a:lnTo>
                        <a:pt x="22" y="9"/>
                      </a:lnTo>
                      <a:lnTo>
                        <a:pt x="27" y="17"/>
                      </a:lnTo>
                      <a:lnTo>
                        <a:pt x="32" y="28"/>
                      </a:lnTo>
                      <a:lnTo>
                        <a:pt x="38" y="38"/>
                      </a:lnTo>
                      <a:lnTo>
                        <a:pt x="44" y="49"/>
                      </a:lnTo>
                      <a:lnTo>
                        <a:pt x="48" y="58"/>
                      </a:lnTo>
                      <a:lnTo>
                        <a:pt x="55" y="64"/>
                      </a:lnTo>
                      <a:lnTo>
                        <a:pt x="60" y="73"/>
                      </a:lnTo>
                      <a:lnTo>
                        <a:pt x="67" y="83"/>
                      </a:lnTo>
                      <a:lnTo>
                        <a:pt x="74" y="92"/>
                      </a:lnTo>
                      <a:lnTo>
                        <a:pt x="81" y="100"/>
                      </a:lnTo>
                      <a:lnTo>
                        <a:pt x="88" y="109"/>
                      </a:lnTo>
                      <a:lnTo>
                        <a:pt x="95" y="113"/>
                      </a:lnTo>
                      <a:lnTo>
                        <a:pt x="104" y="122"/>
                      </a:lnTo>
                      <a:lnTo>
                        <a:pt x="110" y="126"/>
                      </a:lnTo>
                      <a:lnTo>
                        <a:pt x="118" y="132"/>
                      </a:lnTo>
                      <a:lnTo>
                        <a:pt x="0" y="156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17" name="Freeform 77">
                  <a:extLst>
                    <a:ext uri="{FF2B5EF4-FFF2-40B4-BE49-F238E27FC236}">
                      <a16:creationId xmlns:a16="http://schemas.microsoft.com/office/drawing/2014/main" id="{073CE68A-D9D7-4C25-B925-8E2CCD9E5C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28" y="1261"/>
                  <a:ext cx="690" cy="313"/>
                </a:xfrm>
                <a:custGeom>
                  <a:avLst/>
                  <a:gdLst>
                    <a:gd name="T0" fmla="*/ 662 w 690"/>
                    <a:gd name="T1" fmla="*/ 263 h 313"/>
                    <a:gd name="T2" fmla="*/ 609 w 690"/>
                    <a:gd name="T3" fmla="*/ 212 h 313"/>
                    <a:gd name="T4" fmla="*/ 558 w 690"/>
                    <a:gd name="T5" fmla="*/ 162 h 313"/>
                    <a:gd name="T6" fmla="*/ 507 w 690"/>
                    <a:gd name="T7" fmla="*/ 122 h 313"/>
                    <a:gd name="T8" fmla="*/ 457 w 690"/>
                    <a:gd name="T9" fmla="*/ 88 h 313"/>
                    <a:gd name="T10" fmla="*/ 407 w 690"/>
                    <a:gd name="T11" fmla="*/ 58 h 313"/>
                    <a:gd name="T12" fmla="*/ 358 w 690"/>
                    <a:gd name="T13" fmla="*/ 36 h 313"/>
                    <a:gd name="T14" fmla="*/ 311 w 690"/>
                    <a:gd name="T15" fmla="*/ 19 h 313"/>
                    <a:gd name="T16" fmla="*/ 268 w 690"/>
                    <a:gd name="T17" fmla="*/ 9 h 313"/>
                    <a:gd name="T18" fmla="*/ 224 w 690"/>
                    <a:gd name="T19" fmla="*/ 0 h 313"/>
                    <a:gd name="T20" fmla="*/ 182 w 690"/>
                    <a:gd name="T21" fmla="*/ 4 h 313"/>
                    <a:gd name="T22" fmla="*/ 143 w 690"/>
                    <a:gd name="T23" fmla="*/ 11 h 313"/>
                    <a:gd name="T24" fmla="*/ 107 w 690"/>
                    <a:gd name="T25" fmla="*/ 21 h 313"/>
                    <a:gd name="T26" fmla="*/ 72 w 690"/>
                    <a:gd name="T27" fmla="*/ 38 h 313"/>
                    <a:gd name="T28" fmla="*/ 43 w 690"/>
                    <a:gd name="T29" fmla="*/ 64 h 313"/>
                    <a:gd name="T30" fmla="*/ 14 w 690"/>
                    <a:gd name="T31" fmla="*/ 92 h 313"/>
                    <a:gd name="T32" fmla="*/ 26 w 690"/>
                    <a:gd name="T33" fmla="*/ 139 h 313"/>
                    <a:gd name="T34" fmla="*/ 51 w 690"/>
                    <a:gd name="T35" fmla="*/ 107 h 313"/>
                    <a:gd name="T36" fmla="*/ 78 w 690"/>
                    <a:gd name="T37" fmla="*/ 83 h 313"/>
                    <a:gd name="T38" fmla="*/ 111 w 690"/>
                    <a:gd name="T39" fmla="*/ 64 h 313"/>
                    <a:gd name="T40" fmla="*/ 144 w 690"/>
                    <a:gd name="T41" fmla="*/ 49 h 313"/>
                    <a:gd name="T42" fmla="*/ 181 w 690"/>
                    <a:gd name="T43" fmla="*/ 38 h 313"/>
                    <a:gd name="T44" fmla="*/ 219 w 690"/>
                    <a:gd name="T45" fmla="*/ 36 h 313"/>
                    <a:gd name="T46" fmla="*/ 260 w 690"/>
                    <a:gd name="T47" fmla="*/ 41 h 313"/>
                    <a:gd name="T48" fmla="*/ 301 w 690"/>
                    <a:gd name="T49" fmla="*/ 45 h 313"/>
                    <a:gd name="T50" fmla="*/ 345 w 690"/>
                    <a:gd name="T51" fmla="*/ 60 h 313"/>
                    <a:gd name="T52" fmla="*/ 392 w 690"/>
                    <a:gd name="T53" fmla="*/ 81 h 313"/>
                    <a:gd name="T54" fmla="*/ 439 w 690"/>
                    <a:gd name="T55" fmla="*/ 105 h 313"/>
                    <a:gd name="T56" fmla="*/ 486 w 690"/>
                    <a:gd name="T57" fmla="*/ 135 h 313"/>
                    <a:gd name="T58" fmla="*/ 535 w 690"/>
                    <a:gd name="T59" fmla="*/ 171 h 313"/>
                    <a:gd name="T60" fmla="*/ 583 w 690"/>
                    <a:gd name="T61" fmla="*/ 212 h 313"/>
                    <a:gd name="T62" fmla="*/ 634 w 690"/>
                    <a:gd name="T63" fmla="*/ 259 h 313"/>
                    <a:gd name="T64" fmla="*/ 681 w 690"/>
                    <a:gd name="T65" fmla="*/ 312 h 3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690" h="313">
                      <a:moveTo>
                        <a:pt x="689" y="293"/>
                      </a:moveTo>
                      <a:lnTo>
                        <a:pt x="662" y="263"/>
                      </a:lnTo>
                      <a:lnTo>
                        <a:pt x="636" y="237"/>
                      </a:lnTo>
                      <a:lnTo>
                        <a:pt x="609" y="212"/>
                      </a:lnTo>
                      <a:lnTo>
                        <a:pt x="583" y="188"/>
                      </a:lnTo>
                      <a:lnTo>
                        <a:pt x="558" y="162"/>
                      </a:lnTo>
                      <a:lnTo>
                        <a:pt x="533" y="143"/>
                      </a:lnTo>
                      <a:lnTo>
                        <a:pt x="507" y="122"/>
                      </a:lnTo>
                      <a:lnTo>
                        <a:pt x="480" y="103"/>
                      </a:lnTo>
                      <a:lnTo>
                        <a:pt x="457" y="88"/>
                      </a:lnTo>
                      <a:lnTo>
                        <a:pt x="431" y="73"/>
                      </a:lnTo>
                      <a:lnTo>
                        <a:pt x="407" y="58"/>
                      </a:lnTo>
                      <a:lnTo>
                        <a:pt x="380" y="45"/>
                      </a:lnTo>
                      <a:lnTo>
                        <a:pt x="358" y="36"/>
                      </a:lnTo>
                      <a:lnTo>
                        <a:pt x="336" y="28"/>
                      </a:lnTo>
                      <a:lnTo>
                        <a:pt x="311" y="19"/>
                      </a:lnTo>
                      <a:lnTo>
                        <a:pt x="288" y="13"/>
                      </a:lnTo>
                      <a:lnTo>
                        <a:pt x="268" y="9"/>
                      </a:lnTo>
                      <a:lnTo>
                        <a:pt x="245" y="6"/>
                      </a:lnTo>
                      <a:lnTo>
                        <a:pt x="224" y="0"/>
                      </a:lnTo>
                      <a:lnTo>
                        <a:pt x="202" y="0"/>
                      </a:lnTo>
                      <a:lnTo>
                        <a:pt x="182" y="4"/>
                      </a:lnTo>
                      <a:lnTo>
                        <a:pt x="161" y="4"/>
                      </a:lnTo>
                      <a:lnTo>
                        <a:pt x="143" y="11"/>
                      </a:lnTo>
                      <a:lnTo>
                        <a:pt x="124" y="15"/>
                      </a:lnTo>
                      <a:lnTo>
                        <a:pt x="107" y="21"/>
                      </a:lnTo>
                      <a:lnTo>
                        <a:pt x="90" y="28"/>
                      </a:lnTo>
                      <a:lnTo>
                        <a:pt x="72" y="38"/>
                      </a:lnTo>
                      <a:lnTo>
                        <a:pt x="57" y="49"/>
                      </a:lnTo>
                      <a:lnTo>
                        <a:pt x="43" y="64"/>
                      </a:lnTo>
                      <a:lnTo>
                        <a:pt x="27" y="77"/>
                      </a:lnTo>
                      <a:lnTo>
                        <a:pt x="14" y="92"/>
                      </a:lnTo>
                      <a:lnTo>
                        <a:pt x="0" y="107"/>
                      </a:lnTo>
                      <a:lnTo>
                        <a:pt x="26" y="139"/>
                      </a:lnTo>
                      <a:lnTo>
                        <a:pt x="38" y="124"/>
                      </a:lnTo>
                      <a:lnTo>
                        <a:pt x="51" y="107"/>
                      </a:lnTo>
                      <a:lnTo>
                        <a:pt x="65" y="96"/>
                      </a:lnTo>
                      <a:lnTo>
                        <a:pt x="78" y="83"/>
                      </a:lnTo>
                      <a:lnTo>
                        <a:pt x="95" y="73"/>
                      </a:lnTo>
                      <a:lnTo>
                        <a:pt x="111" y="64"/>
                      </a:lnTo>
                      <a:lnTo>
                        <a:pt x="126" y="56"/>
                      </a:lnTo>
                      <a:lnTo>
                        <a:pt x="144" y="49"/>
                      </a:lnTo>
                      <a:lnTo>
                        <a:pt x="163" y="43"/>
                      </a:lnTo>
                      <a:lnTo>
                        <a:pt x="181" y="38"/>
                      </a:lnTo>
                      <a:lnTo>
                        <a:pt x="200" y="38"/>
                      </a:lnTo>
                      <a:lnTo>
                        <a:pt x="219" y="36"/>
                      </a:lnTo>
                      <a:lnTo>
                        <a:pt x="240" y="36"/>
                      </a:lnTo>
                      <a:lnTo>
                        <a:pt x="260" y="41"/>
                      </a:lnTo>
                      <a:lnTo>
                        <a:pt x="281" y="43"/>
                      </a:lnTo>
                      <a:lnTo>
                        <a:pt x="301" y="45"/>
                      </a:lnTo>
                      <a:lnTo>
                        <a:pt x="324" y="51"/>
                      </a:lnTo>
                      <a:lnTo>
                        <a:pt x="345" y="60"/>
                      </a:lnTo>
                      <a:lnTo>
                        <a:pt x="369" y="68"/>
                      </a:lnTo>
                      <a:lnTo>
                        <a:pt x="392" y="81"/>
                      </a:lnTo>
                      <a:lnTo>
                        <a:pt x="416" y="94"/>
                      </a:lnTo>
                      <a:lnTo>
                        <a:pt x="439" y="105"/>
                      </a:lnTo>
                      <a:lnTo>
                        <a:pt x="461" y="120"/>
                      </a:lnTo>
                      <a:lnTo>
                        <a:pt x="486" y="135"/>
                      </a:lnTo>
                      <a:lnTo>
                        <a:pt x="508" y="150"/>
                      </a:lnTo>
                      <a:lnTo>
                        <a:pt x="535" y="171"/>
                      </a:lnTo>
                      <a:lnTo>
                        <a:pt x="559" y="190"/>
                      </a:lnTo>
                      <a:lnTo>
                        <a:pt x="583" y="212"/>
                      </a:lnTo>
                      <a:lnTo>
                        <a:pt x="607" y="235"/>
                      </a:lnTo>
                      <a:lnTo>
                        <a:pt x="634" y="259"/>
                      </a:lnTo>
                      <a:lnTo>
                        <a:pt x="657" y="284"/>
                      </a:lnTo>
                      <a:lnTo>
                        <a:pt x="681" y="312"/>
                      </a:lnTo>
                      <a:lnTo>
                        <a:pt x="689" y="293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518" name="Freeform 78">
                <a:extLst>
                  <a:ext uri="{FF2B5EF4-FFF2-40B4-BE49-F238E27FC236}">
                    <a16:creationId xmlns:a16="http://schemas.microsoft.com/office/drawing/2014/main" id="{4E2CDCD5-5E44-4D26-A57D-3464365F1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" y="808"/>
                <a:ext cx="1162" cy="1691"/>
              </a:xfrm>
              <a:custGeom>
                <a:avLst/>
                <a:gdLst>
                  <a:gd name="T0" fmla="*/ 0 w 1152"/>
                  <a:gd name="T1" fmla="*/ 0 h 1921"/>
                  <a:gd name="T2" fmla="*/ 0 w 1152"/>
                  <a:gd name="T3" fmla="*/ 1920 h 1921"/>
                  <a:gd name="T4" fmla="*/ 913 w 1152"/>
                  <a:gd name="T5" fmla="*/ 1920 h 1921"/>
                  <a:gd name="T6" fmla="*/ 1151 w 1152"/>
                  <a:gd name="T7" fmla="*/ 922 h 1921"/>
                  <a:gd name="T8" fmla="*/ 913 w 1152"/>
                  <a:gd name="T9" fmla="*/ 0 h 1921"/>
                  <a:gd name="T10" fmla="*/ 0 w 1152"/>
                  <a:gd name="T11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2" h="1921">
                    <a:moveTo>
                      <a:pt x="0" y="0"/>
                    </a:moveTo>
                    <a:lnTo>
                      <a:pt x="0" y="1920"/>
                    </a:lnTo>
                    <a:lnTo>
                      <a:pt x="913" y="1920"/>
                    </a:lnTo>
                    <a:lnTo>
                      <a:pt x="1151" y="922"/>
                    </a:lnTo>
                    <a:lnTo>
                      <a:pt x="913" y="0"/>
                    </a:lnTo>
                    <a:lnTo>
                      <a:pt x="0" y="0"/>
                    </a:lnTo>
                  </a:path>
                </a:pathLst>
              </a:custGeom>
              <a:gradFill rotWithShape="0">
                <a:gsLst>
                  <a:gs pos="0">
                    <a:srgbClr val="FF5008">
                      <a:gamma/>
                      <a:tint val="89804"/>
                      <a:invGamma/>
                    </a:srgbClr>
                  </a:gs>
                  <a:gs pos="100000">
                    <a:srgbClr val="FF5008"/>
                  </a:gs>
                </a:gsLst>
                <a:lin ang="0" scaled="1"/>
              </a:gradFill>
              <a:ln>
                <a:noFill/>
              </a:ln>
              <a:effectLst>
                <a:outerShdw dist="35921" dir="2700000" algn="ctr" rotWithShape="0">
                  <a:srgbClr val="4C2E00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19" name="Rectangle 79">
                <a:extLst>
                  <a:ext uri="{FF2B5EF4-FFF2-40B4-BE49-F238E27FC236}">
                    <a16:creationId xmlns:a16="http://schemas.microsoft.com/office/drawing/2014/main" id="{667383E5-0986-4376-B2C5-34B7869AD8C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1" y="1358"/>
                <a:ext cx="628" cy="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5725" tIns="42862" rIns="85725" bIns="42862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Mua hàng</a:t>
                </a:r>
              </a:p>
            </p:txBody>
          </p:sp>
          <p:sp>
            <p:nvSpPr>
              <p:cNvPr id="189520" name="Rectangle 80">
                <a:extLst>
                  <a:ext uri="{FF2B5EF4-FFF2-40B4-BE49-F238E27FC236}">
                    <a16:creationId xmlns:a16="http://schemas.microsoft.com/office/drawing/2014/main" id="{2A433824-268B-4E37-A380-AA1CFEB5F27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2" y="2118"/>
                <a:ext cx="822" cy="32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5725" tIns="42862" rIns="85725" bIns="42862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Quản lý kho bãi</a:t>
                </a:r>
              </a:p>
            </p:txBody>
          </p:sp>
          <p:grpSp>
            <p:nvGrpSpPr>
              <p:cNvPr id="189521" name="Group 81">
                <a:extLst>
                  <a:ext uri="{FF2B5EF4-FFF2-40B4-BE49-F238E27FC236}">
                    <a16:creationId xmlns:a16="http://schemas.microsoft.com/office/drawing/2014/main" id="{C472B778-F3E9-41DC-BCE2-9B0A6F3B0DF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01" y="977"/>
                <a:ext cx="746" cy="550"/>
                <a:chOff x="1706" y="1008"/>
                <a:chExt cx="742" cy="624"/>
              </a:xfrm>
            </p:grpSpPr>
            <p:graphicFrame>
              <p:nvGraphicFramePr>
                <p:cNvPr id="189522" name="Object 82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C5AD95C7-7AFA-47A9-BAD9-CD965755B1E2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1872" y="1152"/>
                <a:ext cx="576" cy="48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1" name="CorelDRAW!" r:id="rId6" imgW="1204560" imgH="733320" progId="CDraw5">
                        <p:embed/>
                      </p:oleObj>
                    </mc:Choice>
                    <mc:Fallback>
                      <p:oleObj name="CorelDRAW!" r:id="rId6" imgW="1204560" imgH="733320" progId="CDraw5">
                        <p:embed/>
                        <p:pic>
                          <p:nvPicPr>
                            <p:cNvPr id="189522" name="Object 82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C5AD95C7-7AFA-47A9-BAD9-CD965755B1E2}"/>
                                </a:ext>
                              </a:extLst>
                            </p:cNvPr>
                            <p:cNvPicPr preferRelativeResize="0">
                              <a:picLocks noChangeArrowheads="1"/>
                            </p:cNvPicPr>
                            <p:nvPr/>
                          </p:nvPicPr>
                          <p:blipFill>
                            <a:blip r:embed="rId7">
                              <a:lum contrast="-58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872" y="1152"/>
                              <a:ext cx="576" cy="480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9523" name="Rectangle 83">
                  <a:extLst>
                    <a:ext uri="{FF2B5EF4-FFF2-40B4-BE49-F238E27FC236}">
                      <a16:creationId xmlns:a16="http://schemas.microsoft.com/office/drawing/2014/main" id="{6C0ABF10-C967-4F92-A7CA-879F61236A2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706" y="1008"/>
                  <a:ext cx="551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Kế toán </a:t>
                  </a:r>
                </a:p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phải trả</a:t>
                  </a:r>
                </a:p>
              </p:txBody>
            </p:sp>
          </p:grpSp>
          <p:grpSp>
            <p:nvGrpSpPr>
              <p:cNvPr id="189524" name="Group 84">
                <a:extLst>
                  <a:ext uri="{FF2B5EF4-FFF2-40B4-BE49-F238E27FC236}">
                    <a16:creationId xmlns:a16="http://schemas.microsoft.com/office/drawing/2014/main" id="{B0F799CC-A3C7-41CA-8580-EF32E6536CB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915" y="2181"/>
                <a:ext cx="872" cy="542"/>
                <a:chOff x="1917" y="2375"/>
                <a:chExt cx="867" cy="616"/>
              </a:xfrm>
            </p:grpSpPr>
            <p:graphicFrame>
              <p:nvGraphicFramePr>
                <p:cNvPr id="189525" name="Object 85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5973AE66-CCA9-474B-8275-027FA102BEAA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2016" y="2592"/>
                <a:ext cx="768" cy="399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2" name="Clip" r:id="rId8" imgW="5568840" imgH="3435120" progId="MS_ClipArt_Gallery.2">
                        <p:embed/>
                      </p:oleObj>
                    </mc:Choice>
                    <mc:Fallback>
                      <p:oleObj name="Clip" r:id="rId8" imgW="5568840" imgH="3435120" progId="MS_ClipArt_Gallery.2">
                        <p:embed/>
                        <p:pic>
                          <p:nvPicPr>
                            <p:cNvPr id="189525" name="Object 85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5973AE66-CCA9-474B-8275-027FA102BEAA}"/>
                                </a:ext>
                              </a:extLst>
                            </p:cNvPr>
                            <p:cNvPicPr>
                              <a:picLocks noChangeArrowheads="1"/>
                            </p:cNvPicPr>
                            <p:nvPr/>
                          </p:nvPicPr>
                          <p:blipFill>
                            <a:blip r:embed="rId9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016" y="2592"/>
                              <a:ext cx="768" cy="399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9526" name="Rectangle 86">
                  <a:extLst>
                    <a:ext uri="{FF2B5EF4-FFF2-40B4-BE49-F238E27FC236}">
                      <a16:creationId xmlns:a16="http://schemas.microsoft.com/office/drawing/2014/main" id="{0D42939F-F321-4D4A-BA44-7BFF103F1B4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917" y="2375"/>
                  <a:ext cx="551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Quản lý </a:t>
                  </a:r>
                </a:p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tài sản</a:t>
                  </a:r>
                </a:p>
              </p:txBody>
            </p:sp>
          </p:grpSp>
          <p:grpSp>
            <p:nvGrpSpPr>
              <p:cNvPr id="189527" name="Group 87">
                <a:extLst>
                  <a:ext uri="{FF2B5EF4-FFF2-40B4-BE49-F238E27FC236}">
                    <a16:creationId xmlns:a16="http://schemas.microsoft.com/office/drawing/2014/main" id="{F4C2039D-01B2-4C87-8376-F1779479163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377" y="1039"/>
                <a:ext cx="958" cy="615"/>
                <a:chOff x="3370" y="1079"/>
                <a:chExt cx="950" cy="698"/>
              </a:xfrm>
            </p:grpSpPr>
            <p:grpSp>
              <p:nvGrpSpPr>
                <p:cNvPr id="189528" name="Group 88">
                  <a:extLst>
                    <a:ext uri="{FF2B5EF4-FFF2-40B4-BE49-F238E27FC236}">
                      <a16:creationId xmlns:a16="http://schemas.microsoft.com/office/drawing/2014/main" id="{E8D9EBD5-7849-4484-A60E-6EC7DCB55C7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370" y="1492"/>
                  <a:ext cx="422" cy="285"/>
                  <a:chOff x="3323" y="1780"/>
                  <a:chExt cx="422" cy="285"/>
                </a:xfrm>
              </p:grpSpPr>
              <p:sp>
                <p:nvSpPr>
                  <p:cNvPr id="189529" name="Freeform 89">
                    <a:extLst>
                      <a:ext uri="{FF2B5EF4-FFF2-40B4-BE49-F238E27FC236}">
                        <a16:creationId xmlns:a16="http://schemas.microsoft.com/office/drawing/2014/main" id="{F6F0C4B8-34D3-4C36-B7C7-0B39D8581E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9" y="2007"/>
                    <a:ext cx="95" cy="58"/>
                  </a:xfrm>
                  <a:custGeom>
                    <a:avLst/>
                    <a:gdLst>
                      <a:gd name="T0" fmla="*/ 0 w 95"/>
                      <a:gd name="T1" fmla="*/ 33 h 58"/>
                      <a:gd name="T2" fmla="*/ 94 w 95"/>
                      <a:gd name="T3" fmla="*/ 57 h 58"/>
                      <a:gd name="T4" fmla="*/ 92 w 95"/>
                      <a:gd name="T5" fmla="*/ 54 h 58"/>
                      <a:gd name="T6" fmla="*/ 90 w 95"/>
                      <a:gd name="T7" fmla="*/ 50 h 58"/>
                      <a:gd name="T8" fmla="*/ 88 w 95"/>
                      <a:gd name="T9" fmla="*/ 46 h 58"/>
                      <a:gd name="T10" fmla="*/ 86 w 95"/>
                      <a:gd name="T11" fmla="*/ 43 h 58"/>
                      <a:gd name="T12" fmla="*/ 85 w 95"/>
                      <a:gd name="T13" fmla="*/ 40 h 58"/>
                      <a:gd name="T14" fmla="*/ 84 w 95"/>
                      <a:gd name="T15" fmla="*/ 36 h 58"/>
                      <a:gd name="T16" fmla="*/ 83 w 95"/>
                      <a:gd name="T17" fmla="*/ 33 h 58"/>
                      <a:gd name="T18" fmla="*/ 83 w 95"/>
                      <a:gd name="T19" fmla="*/ 29 h 58"/>
                      <a:gd name="T20" fmla="*/ 82 w 95"/>
                      <a:gd name="T21" fmla="*/ 25 h 58"/>
                      <a:gd name="T22" fmla="*/ 83 w 95"/>
                      <a:gd name="T23" fmla="*/ 22 h 58"/>
                      <a:gd name="T24" fmla="*/ 83 w 95"/>
                      <a:gd name="T25" fmla="*/ 18 h 58"/>
                      <a:gd name="T26" fmla="*/ 84 w 95"/>
                      <a:gd name="T27" fmla="*/ 14 h 58"/>
                      <a:gd name="T28" fmla="*/ 86 w 95"/>
                      <a:gd name="T29" fmla="*/ 11 h 58"/>
                      <a:gd name="T30" fmla="*/ 87 w 95"/>
                      <a:gd name="T31" fmla="*/ 7 h 58"/>
                      <a:gd name="T32" fmla="*/ 89 w 95"/>
                      <a:gd name="T33" fmla="*/ 4 h 58"/>
                      <a:gd name="T34" fmla="*/ 91 w 95"/>
                      <a:gd name="T35" fmla="*/ 0 h 58"/>
                      <a:gd name="T36" fmla="*/ 0 w 95"/>
                      <a:gd name="T37" fmla="*/ 3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5" h="58">
                        <a:moveTo>
                          <a:pt x="0" y="33"/>
                        </a:moveTo>
                        <a:lnTo>
                          <a:pt x="94" y="57"/>
                        </a:lnTo>
                        <a:lnTo>
                          <a:pt x="92" y="54"/>
                        </a:lnTo>
                        <a:lnTo>
                          <a:pt x="90" y="50"/>
                        </a:lnTo>
                        <a:lnTo>
                          <a:pt x="88" y="46"/>
                        </a:lnTo>
                        <a:lnTo>
                          <a:pt x="86" y="43"/>
                        </a:lnTo>
                        <a:lnTo>
                          <a:pt x="85" y="40"/>
                        </a:lnTo>
                        <a:lnTo>
                          <a:pt x="84" y="36"/>
                        </a:lnTo>
                        <a:lnTo>
                          <a:pt x="83" y="33"/>
                        </a:lnTo>
                        <a:lnTo>
                          <a:pt x="83" y="29"/>
                        </a:lnTo>
                        <a:lnTo>
                          <a:pt x="82" y="25"/>
                        </a:lnTo>
                        <a:lnTo>
                          <a:pt x="83" y="22"/>
                        </a:lnTo>
                        <a:lnTo>
                          <a:pt x="83" y="18"/>
                        </a:lnTo>
                        <a:lnTo>
                          <a:pt x="84" y="14"/>
                        </a:lnTo>
                        <a:lnTo>
                          <a:pt x="86" y="11"/>
                        </a:lnTo>
                        <a:lnTo>
                          <a:pt x="87" y="7"/>
                        </a:lnTo>
                        <a:lnTo>
                          <a:pt x="89" y="4"/>
                        </a:lnTo>
                        <a:lnTo>
                          <a:pt x="91" y="0"/>
                        </a:lnTo>
                        <a:lnTo>
                          <a:pt x="0" y="33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30" name="Freeform 90">
                    <a:extLst>
                      <a:ext uri="{FF2B5EF4-FFF2-40B4-BE49-F238E27FC236}">
                        <a16:creationId xmlns:a16="http://schemas.microsoft.com/office/drawing/2014/main" id="{0FFFE534-BC8A-45A4-8EE7-8BAEB6B02CB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9" y="1787"/>
                    <a:ext cx="356" cy="257"/>
                  </a:xfrm>
                  <a:custGeom>
                    <a:avLst/>
                    <a:gdLst>
                      <a:gd name="T0" fmla="*/ 353 w 356"/>
                      <a:gd name="T1" fmla="*/ 15 h 257"/>
                      <a:gd name="T2" fmla="*/ 345 w 356"/>
                      <a:gd name="T3" fmla="*/ 42 h 257"/>
                      <a:gd name="T4" fmla="*/ 336 w 356"/>
                      <a:gd name="T5" fmla="*/ 67 h 257"/>
                      <a:gd name="T6" fmla="*/ 323 w 356"/>
                      <a:gd name="T7" fmla="*/ 91 h 257"/>
                      <a:gd name="T8" fmla="*/ 308 w 356"/>
                      <a:gd name="T9" fmla="*/ 114 h 257"/>
                      <a:gd name="T10" fmla="*/ 290 w 356"/>
                      <a:gd name="T11" fmla="*/ 135 h 257"/>
                      <a:gd name="T12" fmla="*/ 271 w 356"/>
                      <a:gd name="T13" fmla="*/ 154 h 257"/>
                      <a:gd name="T14" fmla="*/ 249 w 356"/>
                      <a:gd name="T15" fmla="*/ 172 h 257"/>
                      <a:gd name="T16" fmla="*/ 225 w 356"/>
                      <a:gd name="T17" fmla="*/ 189 h 257"/>
                      <a:gd name="T18" fmla="*/ 200 w 356"/>
                      <a:gd name="T19" fmla="*/ 204 h 257"/>
                      <a:gd name="T20" fmla="*/ 172 w 356"/>
                      <a:gd name="T21" fmla="*/ 217 h 257"/>
                      <a:gd name="T22" fmla="*/ 144 w 356"/>
                      <a:gd name="T23" fmla="*/ 228 h 257"/>
                      <a:gd name="T24" fmla="*/ 114 w 356"/>
                      <a:gd name="T25" fmla="*/ 238 h 257"/>
                      <a:gd name="T26" fmla="*/ 83 w 356"/>
                      <a:gd name="T27" fmla="*/ 246 h 257"/>
                      <a:gd name="T28" fmla="*/ 50 w 356"/>
                      <a:gd name="T29" fmla="*/ 251 h 257"/>
                      <a:gd name="T30" fmla="*/ 17 w 356"/>
                      <a:gd name="T31" fmla="*/ 255 h 257"/>
                      <a:gd name="T32" fmla="*/ 0 w 356"/>
                      <a:gd name="T33" fmla="*/ 243 h 257"/>
                      <a:gd name="T34" fmla="*/ 32 w 356"/>
                      <a:gd name="T35" fmla="*/ 240 h 257"/>
                      <a:gd name="T36" fmla="*/ 64 w 356"/>
                      <a:gd name="T37" fmla="*/ 236 h 257"/>
                      <a:gd name="T38" fmla="*/ 95 w 356"/>
                      <a:gd name="T39" fmla="*/ 229 h 257"/>
                      <a:gd name="T40" fmla="*/ 124 w 356"/>
                      <a:gd name="T41" fmla="*/ 221 h 257"/>
                      <a:gd name="T42" fmla="*/ 153 w 356"/>
                      <a:gd name="T43" fmla="*/ 211 h 257"/>
                      <a:gd name="T44" fmla="*/ 179 w 356"/>
                      <a:gd name="T45" fmla="*/ 199 h 257"/>
                      <a:gd name="T46" fmla="*/ 205 w 356"/>
                      <a:gd name="T47" fmla="*/ 185 h 257"/>
                      <a:gd name="T48" fmla="*/ 229 w 356"/>
                      <a:gd name="T49" fmla="*/ 170 h 257"/>
                      <a:gd name="T50" fmla="*/ 251 w 356"/>
                      <a:gd name="T51" fmla="*/ 154 h 257"/>
                      <a:gd name="T52" fmla="*/ 270 w 356"/>
                      <a:gd name="T53" fmla="*/ 135 h 257"/>
                      <a:gd name="T54" fmla="*/ 288 w 356"/>
                      <a:gd name="T55" fmla="*/ 116 h 257"/>
                      <a:gd name="T56" fmla="*/ 304 w 356"/>
                      <a:gd name="T57" fmla="*/ 96 h 257"/>
                      <a:gd name="T58" fmla="*/ 317 w 356"/>
                      <a:gd name="T59" fmla="*/ 73 h 257"/>
                      <a:gd name="T60" fmla="*/ 327 w 356"/>
                      <a:gd name="T61" fmla="*/ 50 h 257"/>
                      <a:gd name="T62" fmla="*/ 335 w 356"/>
                      <a:gd name="T63" fmla="*/ 25 h 257"/>
                      <a:gd name="T64" fmla="*/ 340 w 356"/>
                      <a:gd name="T65" fmla="*/ 0 h 2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56" h="257">
                        <a:moveTo>
                          <a:pt x="355" y="1"/>
                        </a:moveTo>
                        <a:lnTo>
                          <a:pt x="353" y="15"/>
                        </a:lnTo>
                        <a:lnTo>
                          <a:pt x="350" y="29"/>
                        </a:lnTo>
                        <a:lnTo>
                          <a:pt x="345" y="42"/>
                        </a:lnTo>
                        <a:lnTo>
                          <a:pt x="341" y="55"/>
                        </a:lnTo>
                        <a:lnTo>
                          <a:pt x="336" y="67"/>
                        </a:lnTo>
                        <a:lnTo>
                          <a:pt x="330" y="79"/>
                        </a:lnTo>
                        <a:lnTo>
                          <a:pt x="323" y="91"/>
                        </a:lnTo>
                        <a:lnTo>
                          <a:pt x="316" y="103"/>
                        </a:lnTo>
                        <a:lnTo>
                          <a:pt x="308" y="114"/>
                        </a:lnTo>
                        <a:lnTo>
                          <a:pt x="300" y="125"/>
                        </a:lnTo>
                        <a:lnTo>
                          <a:pt x="290" y="135"/>
                        </a:lnTo>
                        <a:lnTo>
                          <a:pt x="281" y="145"/>
                        </a:lnTo>
                        <a:lnTo>
                          <a:pt x="271" y="154"/>
                        </a:lnTo>
                        <a:lnTo>
                          <a:pt x="260" y="164"/>
                        </a:lnTo>
                        <a:lnTo>
                          <a:pt x="249" y="172"/>
                        </a:lnTo>
                        <a:lnTo>
                          <a:pt x="237" y="181"/>
                        </a:lnTo>
                        <a:lnTo>
                          <a:pt x="225" y="189"/>
                        </a:lnTo>
                        <a:lnTo>
                          <a:pt x="212" y="197"/>
                        </a:lnTo>
                        <a:lnTo>
                          <a:pt x="200" y="204"/>
                        </a:lnTo>
                        <a:lnTo>
                          <a:pt x="186" y="211"/>
                        </a:lnTo>
                        <a:lnTo>
                          <a:pt x="172" y="217"/>
                        </a:lnTo>
                        <a:lnTo>
                          <a:pt x="158" y="223"/>
                        </a:lnTo>
                        <a:lnTo>
                          <a:pt x="144" y="228"/>
                        </a:lnTo>
                        <a:lnTo>
                          <a:pt x="129" y="233"/>
                        </a:lnTo>
                        <a:lnTo>
                          <a:pt x="114" y="238"/>
                        </a:lnTo>
                        <a:lnTo>
                          <a:pt x="98" y="242"/>
                        </a:lnTo>
                        <a:lnTo>
                          <a:pt x="83" y="246"/>
                        </a:lnTo>
                        <a:lnTo>
                          <a:pt x="66" y="249"/>
                        </a:lnTo>
                        <a:lnTo>
                          <a:pt x="50" y="251"/>
                        </a:lnTo>
                        <a:lnTo>
                          <a:pt x="34" y="253"/>
                        </a:lnTo>
                        <a:lnTo>
                          <a:pt x="17" y="255"/>
                        </a:lnTo>
                        <a:lnTo>
                          <a:pt x="0" y="256"/>
                        </a:lnTo>
                        <a:lnTo>
                          <a:pt x="0" y="243"/>
                        </a:lnTo>
                        <a:lnTo>
                          <a:pt x="16" y="241"/>
                        </a:lnTo>
                        <a:lnTo>
                          <a:pt x="32" y="240"/>
                        </a:lnTo>
                        <a:lnTo>
                          <a:pt x="49" y="238"/>
                        </a:lnTo>
                        <a:lnTo>
                          <a:pt x="64" y="236"/>
                        </a:lnTo>
                        <a:lnTo>
                          <a:pt x="79" y="232"/>
                        </a:lnTo>
                        <a:lnTo>
                          <a:pt x="95" y="229"/>
                        </a:lnTo>
                        <a:lnTo>
                          <a:pt x="110" y="225"/>
                        </a:lnTo>
                        <a:lnTo>
                          <a:pt x="124" y="221"/>
                        </a:lnTo>
                        <a:lnTo>
                          <a:pt x="139" y="216"/>
                        </a:lnTo>
                        <a:lnTo>
                          <a:pt x="153" y="211"/>
                        </a:lnTo>
                        <a:lnTo>
                          <a:pt x="166" y="205"/>
                        </a:lnTo>
                        <a:lnTo>
                          <a:pt x="179" y="199"/>
                        </a:lnTo>
                        <a:lnTo>
                          <a:pt x="192" y="192"/>
                        </a:lnTo>
                        <a:lnTo>
                          <a:pt x="205" y="185"/>
                        </a:lnTo>
                        <a:lnTo>
                          <a:pt x="217" y="178"/>
                        </a:lnTo>
                        <a:lnTo>
                          <a:pt x="229" y="170"/>
                        </a:lnTo>
                        <a:lnTo>
                          <a:pt x="240" y="162"/>
                        </a:lnTo>
                        <a:lnTo>
                          <a:pt x="251" y="154"/>
                        </a:lnTo>
                        <a:lnTo>
                          <a:pt x="260" y="145"/>
                        </a:lnTo>
                        <a:lnTo>
                          <a:pt x="270" y="135"/>
                        </a:lnTo>
                        <a:lnTo>
                          <a:pt x="279" y="126"/>
                        </a:lnTo>
                        <a:lnTo>
                          <a:pt x="288" y="116"/>
                        </a:lnTo>
                        <a:lnTo>
                          <a:pt x="296" y="106"/>
                        </a:lnTo>
                        <a:lnTo>
                          <a:pt x="304" y="96"/>
                        </a:lnTo>
                        <a:lnTo>
                          <a:pt x="310" y="85"/>
                        </a:lnTo>
                        <a:lnTo>
                          <a:pt x="317" y="73"/>
                        </a:lnTo>
                        <a:lnTo>
                          <a:pt x="322" y="62"/>
                        </a:lnTo>
                        <a:lnTo>
                          <a:pt x="327" y="50"/>
                        </a:lnTo>
                        <a:lnTo>
                          <a:pt x="332" y="38"/>
                        </a:lnTo>
                        <a:lnTo>
                          <a:pt x="335" y="25"/>
                        </a:lnTo>
                        <a:lnTo>
                          <a:pt x="338" y="13"/>
                        </a:lnTo>
                        <a:lnTo>
                          <a:pt x="340" y="0"/>
                        </a:lnTo>
                        <a:lnTo>
                          <a:pt x="355" y="1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31" name="Freeform 91">
                    <a:extLst>
                      <a:ext uri="{FF2B5EF4-FFF2-40B4-BE49-F238E27FC236}">
                        <a16:creationId xmlns:a16="http://schemas.microsoft.com/office/drawing/2014/main" id="{5CF5F086-5E3A-40B8-B68A-D0F9C886F8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3" y="1972"/>
                    <a:ext cx="5" cy="4"/>
                  </a:xfrm>
                  <a:custGeom>
                    <a:avLst/>
                    <a:gdLst>
                      <a:gd name="T0" fmla="*/ 0 w 5"/>
                      <a:gd name="T1" fmla="*/ 1 h 4"/>
                      <a:gd name="T2" fmla="*/ 0 w 5"/>
                      <a:gd name="T3" fmla="*/ 0 h 4"/>
                      <a:gd name="T4" fmla="*/ 1 w 5"/>
                      <a:gd name="T5" fmla="*/ 0 h 4"/>
                      <a:gd name="T6" fmla="*/ 2 w 5"/>
                      <a:gd name="T7" fmla="*/ 0 h 4"/>
                      <a:gd name="T8" fmla="*/ 2 w 5"/>
                      <a:gd name="T9" fmla="*/ 0 h 4"/>
                      <a:gd name="T10" fmla="*/ 3 w 5"/>
                      <a:gd name="T11" fmla="*/ 1 h 4"/>
                      <a:gd name="T12" fmla="*/ 4 w 5"/>
                      <a:gd name="T13" fmla="*/ 1 h 4"/>
                      <a:gd name="T14" fmla="*/ 4 w 5"/>
                      <a:gd name="T15" fmla="*/ 2 h 4"/>
                      <a:gd name="T16" fmla="*/ 4 w 5"/>
                      <a:gd name="T17" fmla="*/ 3 h 4"/>
                      <a:gd name="T18" fmla="*/ 0 w 5"/>
                      <a:gd name="T19" fmla="*/ 1 h 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5" h="4">
                        <a:moveTo>
                          <a:pt x="0" y="1"/>
                        </a:moveTo>
                        <a:lnTo>
                          <a:pt x="0" y="0"/>
                        </a:lnTo>
                        <a:lnTo>
                          <a:pt x="1" y="0"/>
                        </a:lnTo>
                        <a:lnTo>
                          <a:pt x="2" y="0"/>
                        </a:lnTo>
                        <a:lnTo>
                          <a:pt x="2" y="0"/>
                        </a:lnTo>
                        <a:lnTo>
                          <a:pt x="3" y="1"/>
                        </a:lnTo>
                        <a:lnTo>
                          <a:pt x="4" y="1"/>
                        </a:lnTo>
                        <a:lnTo>
                          <a:pt x="4" y="2"/>
                        </a:lnTo>
                        <a:lnTo>
                          <a:pt x="4" y="3"/>
                        </a:lnTo>
                        <a:lnTo>
                          <a:pt x="0" y="1"/>
                        </a:lnTo>
                      </a:path>
                    </a:pathLst>
                  </a:custGeom>
                  <a:gradFill rotWithShape="0">
                    <a:gsLst>
                      <a:gs pos="0">
                        <a:srgbClr val="FF5008"/>
                      </a:gs>
                      <a:gs pos="100000">
                        <a:srgbClr val="FF5008">
                          <a:gamma/>
                          <a:shade val="60000"/>
                          <a:invGamma/>
                        </a:srgbClr>
                      </a:gs>
                    </a:gsLst>
                    <a:lin ang="2700000" scaled="1"/>
                  </a:gra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32" name="Freeform 92">
                    <a:extLst>
                      <a:ext uri="{FF2B5EF4-FFF2-40B4-BE49-F238E27FC236}">
                        <a16:creationId xmlns:a16="http://schemas.microsoft.com/office/drawing/2014/main" id="{2E316E0C-B370-444C-9C7E-5EBC919BDE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25" y="2000"/>
                    <a:ext cx="94" cy="58"/>
                  </a:xfrm>
                  <a:custGeom>
                    <a:avLst/>
                    <a:gdLst>
                      <a:gd name="T0" fmla="*/ 0 w 94"/>
                      <a:gd name="T1" fmla="*/ 33 h 58"/>
                      <a:gd name="T2" fmla="*/ 93 w 94"/>
                      <a:gd name="T3" fmla="*/ 57 h 58"/>
                      <a:gd name="T4" fmla="*/ 91 w 94"/>
                      <a:gd name="T5" fmla="*/ 54 h 58"/>
                      <a:gd name="T6" fmla="*/ 89 w 94"/>
                      <a:gd name="T7" fmla="*/ 50 h 58"/>
                      <a:gd name="T8" fmla="*/ 87 w 94"/>
                      <a:gd name="T9" fmla="*/ 46 h 58"/>
                      <a:gd name="T10" fmla="*/ 85 w 94"/>
                      <a:gd name="T11" fmla="*/ 43 h 58"/>
                      <a:gd name="T12" fmla="*/ 84 w 94"/>
                      <a:gd name="T13" fmla="*/ 40 h 58"/>
                      <a:gd name="T14" fmla="*/ 83 w 94"/>
                      <a:gd name="T15" fmla="*/ 36 h 58"/>
                      <a:gd name="T16" fmla="*/ 82 w 94"/>
                      <a:gd name="T17" fmla="*/ 33 h 58"/>
                      <a:gd name="T18" fmla="*/ 82 w 94"/>
                      <a:gd name="T19" fmla="*/ 29 h 58"/>
                      <a:gd name="T20" fmla="*/ 81 w 94"/>
                      <a:gd name="T21" fmla="*/ 25 h 58"/>
                      <a:gd name="T22" fmla="*/ 82 w 94"/>
                      <a:gd name="T23" fmla="*/ 22 h 58"/>
                      <a:gd name="T24" fmla="*/ 82 w 94"/>
                      <a:gd name="T25" fmla="*/ 18 h 58"/>
                      <a:gd name="T26" fmla="*/ 84 w 94"/>
                      <a:gd name="T27" fmla="*/ 14 h 58"/>
                      <a:gd name="T28" fmla="*/ 85 w 94"/>
                      <a:gd name="T29" fmla="*/ 11 h 58"/>
                      <a:gd name="T30" fmla="*/ 86 w 94"/>
                      <a:gd name="T31" fmla="*/ 7 h 58"/>
                      <a:gd name="T32" fmla="*/ 88 w 94"/>
                      <a:gd name="T33" fmla="*/ 4 h 58"/>
                      <a:gd name="T34" fmla="*/ 90 w 94"/>
                      <a:gd name="T35" fmla="*/ 0 h 58"/>
                      <a:gd name="T36" fmla="*/ 0 w 94"/>
                      <a:gd name="T37" fmla="*/ 33 h 5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94" h="58">
                        <a:moveTo>
                          <a:pt x="0" y="33"/>
                        </a:moveTo>
                        <a:lnTo>
                          <a:pt x="93" y="57"/>
                        </a:lnTo>
                        <a:lnTo>
                          <a:pt x="91" y="54"/>
                        </a:lnTo>
                        <a:lnTo>
                          <a:pt x="89" y="50"/>
                        </a:lnTo>
                        <a:lnTo>
                          <a:pt x="87" y="46"/>
                        </a:lnTo>
                        <a:lnTo>
                          <a:pt x="85" y="43"/>
                        </a:lnTo>
                        <a:lnTo>
                          <a:pt x="84" y="40"/>
                        </a:lnTo>
                        <a:lnTo>
                          <a:pt x="83" y="36"/>
                        </a:lnTo>
                        <a:lnTo>
                          <a:pt x="82" y="33"/>
                        </a:lnTo>
                        <a:lnTo>
                          <a:pt x="82" y="29"/>
                        </a:lnTo>
                        <a:lnTo>
                          <a:pt x="81" y="25"/>
                        </a:lnTo>
                        <a:lnTo>
                          <a:pt x="82" y="22"/>
                        </a:lnTo>
                        <a:lnTo>
                          <a:pt x="82" y="18"/>
                        </a:lnTo>
                        <a:lnTo>
                          <a:pt x="84" y="14"/>
                        </a:lnTo>
                        <a:lnTo>
                          <a:pt x="85" y="11"/>
                        </a:lnTo>
                        <a:lnTo>
                          <a:pt x="86" y="7"/>
                        </a:lnTo>
                        <a:lnTo>
                          <a:pt x="88" y="4"/>
                        </a:lnTo>
                        <a:lnTo>
                          <a:pt x="90" y="0"/>
                        </a:lnTo>
                        <a:lnTo>
                          <a:pt x="0" y="33"/>
                        </a:lnTo>
                      </a:path>
                    </a:pathLst>
                  </a:custGeom>
                  <a:solidFill>
                    <a:srgbClr val="E5405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33" name="Freeform 93">
                    <a:extLst>
                      <a:ext uri="{FF2B5EF4-FFF2-40B4-BE49-F238E27FC236}">
                        <a16:creationId xmlns:a16="http://schemas.microsoft.com/office/drawing/2014/main" id="{C930CA58-AFB3-4DFF-8364-26B95CCE2D8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85" y="1780"/>
                    <a:ext cx="355" cy="256"/>
                  </a:xfrm>
                  <a:custGeom>
                    <a:avLst/>
                    <a:gdLst>
                      <a:gd name="T0" fmla="*/ 352 w 355"/>
                      <a:gd name="T1" fmla="*/ 15 h 256"/>
                      <a:gd name="T2" fmla="*/ 344 w 355"/>
                      <a:gd name="T3" fmla="*/ 42 h 256"/>
                      <a:gd name="T4" fmla="*/ 335 w 355"/>
                      <a:gd name="T5" fmla="*/ 67 h 256"/>
                      <a:gd name="T6" fmla="*/ 322 w 355"/>
                      <a:gd name="T7" fmla="*/ 91 h 256"/>
                      <a:gd name="T8" fmla="*/ 307 w 355"/>
                      <a:gd name="T9" fmla="*/ 113 h 256"/>
                      <a:gd name="T10" fmla="*/ 289 w 355"/>
                      <a:gd name="T11" fmla="*/ 134 h 256"/>
                      <a:gd name="T12" fmla="*/ 270 w 355"/>
                      <a:gd name="T13" fmla="*/ 154 h 256"/>
                      <a:gd name="T14" fmla="*/ 248 w 355"/>
                      <a:gd name="T15" fmla="*/ 172 h 256"/>
                      <a:gd name="T16" fmla="*/ 225 w 355"/>
                      <a:gd name="T17" fmla="*/ 188 h 256"/>
                      <a:gd name="T18" fmla="*/ 199 w 355"/>
                      <a:gd name="T19" fmla="*/ 203 h 256"/>
                      <a:gd name="T20" fmla="*/ 172 w 355"/>
                      <a:gd name="T21" fmla="*/ 216 h 256"/>
                      <a:gd name="T22" fmla="*/ 143 w 355"/>
                      <a:gd name="T23" fmla="*/ 227 h 256"/>
                      <a:gd name="T24" fmla="*/ 114 w 355"/>
                      <a:gd name="T25" fmla="*/ 237 h 256"/>
                      <a:gd name="T26" fmla="*/ 82 w 355"/>
                      <a:gd name="T27" fmla="*/ 245 h 256"/>
                      <a:gd name="T28" fmla="*/ 50 w 355"/>
                      <a:gd name="T29" fmla="*/ 250 h 256"/>
                      <a:gd name="T30" fmla="*/ 17 w 355"/>
                      <a:gd name="T31" fmla="*/ 254 h 256"/>
                      <a:gd name="T32" fmla="*/ 0 w 355"/>
                      <a:gd name="T33" fmla="*/ 242 h 256"/>
                      <a:gd name="T34" fmla="*/ 32 w 355"/>
                      <a:gd name="T35" fmla="*/ 239 h 256"/>
                      <a:gd name="T36" fmla="*/ 64 w 355"/>
                      <a:gd name="T37" fmla="*/ 235 h 256"/>
                      <a:gd name="T38" fmla="*/ 94 w 355"/>
                      <a:gd name="T39" fmla="*/ 228 h 256"/>
                      <a:gd name="T40" fmla="*/ 124 w 355"/>
                      <a:gd name="T41" fmla="*/ 220 h 256"/>
                      <a:gd name="T42" fmla="*/ 152 w 355"/>
                      <a:gd name="T43" fmla="*/ 210 h 256"/>
                      <a:gd name="T44" fmla="*/ 179 w 355"/>
                      <a:gd name="T45" fmla="*/ 198 h 256"/>
                      <a:gd name="T46" fmla="*/ 205 w 355"/>
                      <a:gd name="T47" fmla="*/ 185 h 256"/>
                      <a:gd name="T48" fmla="*/ 228 w 355"/>
                      <a:gd name="T49" fmla="*/ 170 h 256"/>
                      <a:gd name="T50" fmla="*/ 250 w 355"/>
                      <a:gd name="T51" fmla="*/ 153 h 256"/>
                      <a:gd name="T52" fmla="*/ 269 w 355"/>
                      <a:gd name="T53" fmla="*/ 135 h 256"/>
                      <a:gd name="T54" fmla="*/ 287 w 355"/>
                      <a:gd name="T55" fmla="*/ 116 h 256"/>
                      <a:gd name="T56" fmla="*/ 303 w 355"/>
                      <a:gd name="T57" fmla="*/ 95 h 256"/>
                      <a:gd name="T58" fmla="*/ 316 w 355"/>
                      <a:gd name="T59" fmla="*/ 73 h 256"/>
                      <a:gd name="T60" fmla="*/ 326 w 355"/>
                      <a:gd name="T61" fmla="*/ 50 h 256"/>
                      <a:gd name="T62" fmla="*/ 334 w 355"/>
                      <a:gd name="T63" fmla="*/ 25 h 256"/>
                      <a:gd name="T64" fmla="*/ 339 w 355"/>
                      <a:gd name="T65" fmla="*/ 0 h 25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</a:cxnLst>
                    <a:rect l="0" t="0" r="r" b="b"/>
                    <a:pathLst>
                      <a:path w="355" h="256">
                        <a:moveTo>
                          <a:pt x="354" y="1"/>
                        </a:moveTo>
                        <a:lnTo>
                          <a:pt x="352" y="15"/>
                        </a:lnTo>
                        <a:lnTo>
                          <a:pt x="349" y="29"/>
                        </a:lnTo>
                        <a:lnTo>
                          <a:pt x="344" y="42"/>
                        </a:lnTo>
                        <a:lnTo>
                          <a:pt x="340" y="55"/>
                        </a:lnTo>
                        <a:lnTo>
                          <a:pt x="335" y="67"/>
                        </a:lnTo>
                        <a:lnTo>
                          <a:pt x="329" y="79"/>
                        </a:lnTo>
                        <a:lnTo>
                          <a:pt x="322" y="91"/>
                        </a:lnTo>
                        <a:lnTo>
                          <a:pt x="315" y="102"/>
                        </a:lnTo>
                        <a:lnTo>
                          <a:pt x="307" y="113"/>
                        </a:lnTo>
                        <a:lnTo>
                          <a:pt x="299" y="124"/>
                        </a:lnTo>
                        <a:lnTo>
                          <a:pt x="289" y="134"/>
                        </a:lnTo>
                        <a:lnTo>
                          <a:pt x="280" y="144"/>
                        </a:lnTo>
                        <a:lnTo>
                          <a:pt x="270" y="154"/>
                        </a:lnTo>
                        <a:lnTo>
                          <a:pt x="260" y="163"/>
                        </a:lnTo>
                        <a:lnTo>
                          <a:pt x="248" y="172"/>
                        </a:lnTo>
                        <a:lnTo>
                          <a:pt x="237" y="180"/>
                        </a:lnTo>
                        <a:lnTo>
                          <a:pt x="225" y="188"/>
                        </a:lnTo>
                        <a:lnTo>
                          <a:pt x="212" y="196"/>
                        </a:lnTo>
                        <a:lnTo>
                          <a:pt x="199" y="203"/>
                        </a:lnTo>
                        <a:lnTo>
                          <a:pt x="186" y="210"/>
                        </a:lnTo>
                        <a:lnTo>
                          <a:pt x="172" y="216"/>
                        </a:lnTo>
                        <a:lnTo>
                          <a:pt x="158" y="222"/>
                        </a:lnTo>
                        <a:lnTo>
                          <a:pt x="143" y="227"/>
                        </a:lnTo>
                        <a:lnTo>
                          <a:pt x="128" y="232"/>
                        </a:lnTo>
                        <a:lnTo>
                          <a:pt x="114" y="237"/>
                        </a:lnTo>
                        <a:lnTo>
                          <a:pt x="98" y="241"/>
                        </a:lnTo>
                        <a:lnTo>
                          <a:pt x="82" y="245"/>
                        </a:lnTo>
                        <a:lnTo>
                          <a:pt x="66" y="248"/>
                        </a:lnTo>
                        <a:lnTo>
                          <a:pt x="50" y="250"/>
                        </a:lnTo>
                        <a:lnTo>
                          <a:pt x="34" y="252"/>
                        </a:lnTo>
                        <a:lnTo>
                          <a:pt x="17" y="254"/>
                        </a:lnTo>
                        <a:lnTo>
                          <a:pt x="0" y="255"/>
                        </a:lnTo>
                        <a:lnTo>
                          <a:pt x="0" y="242"/>
                        </a:lnTo>
                        <a:lnTo>
                          <a:pt x="16" y="240"/>
                        </a:lnTo>
                        <a:lnTo>
                          <a:pt x="32" y="239"/>
                        </a:lnTo>
                        <a:lnTo>
                          <a:pt x="48" y="237"/>
                        </a:lnTo>
                        <a:lnTo>
                          <a:pt x="64" y="235"/>
                        </a:lnTo>
                        <a:lnTo>
                          <a:pt x="79" y="231"/>
                        </a:lnTo>
                        <a:lnTo>
                          <a:pt x="94" y="228"/>
                        </a:lnTo>
                        <a:lnTo>
                          <a:pt x="109" y="224"/>
                        </a:lnTo>
                        <a:lnTo>
                          <a:pt x="124" y="220"/>
                        </a:lnTo>
                        <a:lnTo>
                          <a:pt x="138" y="215"/>
                        </a:lnTo>
                        <a:lnTo>
                          <a:pt x="152" y="210"/>
                        </a:lnTo>
                        <a:lnTo>
                          <a:pt x="166" y="204"/>
                        </a:lnTo>
                        <a:lnTo>
                          <a:pt x="179" y="198"/>
                        </a:lnTo>
                        <a:lnTo>
                          <a:pt x="192" y="191"/>
                        </a:lnTo>
                        <a:lnTo>
                          <a:pt x="205" y="185"/>
                        </a:lnTo>
                        <a:lnTo>
                          <a:pt x="217" y="177"/>
                        </a:lnTo>
                        <a:lnTo>
                          <a:pt x="228" y="170"/>
                        </a:lnTo>
                        <a:lnTo>
                          <a:pt x="239" y="162"/>
                        </a:lnTo>
                        <a:lnTo>
                          <a:pt x="250" y="153"/>
                        </a:lnTo>
                        <a:lnTo>
                          <a:pt x="260" y="144"/>
                        </a:lnTo>
                        <a:lnTo>
                          <a:pt x="269" y="135"/>
                        </a:lnTo>
                        <a:lnTo>
                          <a:pt x="279" y="126"/>
                        </a:lnTo>
                        <a:lnTo>
                          <a:pt x="287" y="116"/>
                        </a:lnTo>
                        <a:lnTo>
                          <a:pt x="295" y="106"/>
                        </a:lnTo>
                        <a:lnTo>
                          <a:pt x="303" y="95"/>
                        </a:lnTo>
                        <a:lnTo>
                          <a:pt x="309" y="84"/>
                        </a:lnTo>
                        <a:lnTo>
                          <a:pt x="316" y="73"/>
                        </a:lnTo>
                        <a:lnTo>
                          <a:pt x="321" y="62"/>
                        </a:lnTo>
                        <a:lnTo>
                          <a:pt x="326" y="50"/>
                        </a:lnTo>
                        <a:lnTo>
                          <a:pt x="331" y="38"/>
                        </a:lnTo>
                        <a:lnTo>
                          <a:pt x="334" y="25"/>
                        </a:lnTo>
                        <a:lnTo>
                          <a:pt x="337" y="13"/>
                        </a:lnTo>
                        <a:lnTo>
                          <a:pt x="339" y="0"/>
                        </a:lnTo>
                        <a:lnTo>
                          <a:pt x="354" y="1"/>
                        </a:lnTo>
                      </a:path>
                    </a:pathLst>
                  </a:custGeom>
                  <a:solidFill>
                    <a:srgbClr val="E5405D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aphicFrame>
              <p:nvGraphicFramePr>
                <p:cNvPr id="189534" name="Object 94">
                  <a:hlinkClick r:id="" action="ppaction://ole?verb=0"/>
                  <a:extLst>
                    <a:ext uri="{FF2B5EF4-FFF2-40B4-BE49-F238E27FC236}">
                      <a16:creationId xmlns:a16="http://schemas.microsoft.com/office/drawing/2014/main" id="{49C19DFB-2F19-4FEF-8C34-523FFDFE7218}"/>
                    </a:ext>
                  </a:extLst>
                </p:cNvPr>
                <p:cNvGraphicFramePr>
                  <a:graphicFrameLocks/>
                </p:cNvGraphicFramePr>
                <p:nvPr/>
              </p:nvGraphicFramePr>
              <p:xfrm>
                <a:off x="3792" y="1296"/>
                <a:ext cx="528" cy="384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113" name="Clip" r:id="rId10" imgW="5446440" imgH="2504880" progId="MS_ClipArt_Gallery.2">
                        <p:embed/>
                      </p:oleObj>
                    </mc:Choice>
                    <mc:Fallback>
                      <p:oleObj name="Clip" r:id="rId10" imgW="5446440" imgH="2504880" progId="MS_ClipArt_Gallery.2">
                        <p:embed/>
                        <p:pic>
                          <p:nvPicPr>
                            <p:cNvPr id="189534" name="Object 94">
                              <a:hlinkClick r:id="" action="ppaction://ole?verb=0"/>
                              <a:extLst>
                                <a:ext uri="{FF2B5EF4-FFF2-40B4-BE49-F238E27FC236}">
                                  <a16:creationId xmlns:a16="http://schemas.microsoft.com/office/drawing/2014/main" id="{49C19DFB-2F19-4FEF-8C34-523FFDFE7218}"/>
                                </a:ext>
                              </a:extLst>
                            </p:cNvPr>
                            <p:cNvPicPr preferRelativeResize="0">
                              <a:picLocks noChangeArrowheads="1"/>
                            </p:cNvPicPr>
                            <p:nvPr/>
                          </p:nvPicPr>
                          <p:blipFill>
                            <a:blip r:embed="rId11">
                              <a:lum contrast="-58000"/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3792" y="1296"/>
                              <a:ext cx="528" cy="384"/>
                            </a:xfrm>
                            <a:prstGeom prst="rect">
                              <a:avLst/>
                            </a:prstGeom>
                            <a:noFill/>
                            <a:ln>
                              <a:noFill/>
                            </a:ln>
                            <a:effectLst/>
                            <a:extLst>
                              <a:ext uri="{909E8E84-426E-40DD-AFC4-6F175D3DCCD1}">
                                <a14:hiddenFill xmlns:a14="http://schemas.microsoft.com/office/drawing/2010/main">
                                  <a:solidFill>
                                    <a:schemeClr val="accent1"/>
                                  </a:solidFill>
                                </a14:hiddenFill>
                              </a:ext>
                              <a:ext uri="{91240B29-F687-4F45-9708-019B960494DF}">
                                <a14:hiddenLine xmlns:a14="http://schemas.microsoft.com/office/drawing/2010/main" w="12700">
                                  <a:solidFill>
                                    <a:schemeClr val="tx1"/>
                                  </a:solidFill>
                                  <a:miter lim="800000"/>
                                  <a:headEnd/>
                                  <a:tailEnd/>
                                </a14:hiddenLine>
                              </a:ext>
                              <a:ext uri="{AF507438-7753-43E0-B8FC-AC1667EBCBE1}">
                                <a14:hiddenEffects xmlns:a14="http://schemas.microsoft.com/office/drawing/2010/main">
                                  <a:effectLst>
                                    <a:outerShdw dist="35921" dir="2700000" algn="ctr" rotWithShape="0">
                                      <a:schemeClr val="bg2"/>
                                    </a:outerShdw>
                                  </a:effectLst>
                                </a14:hiddenEffects>
                              </a:ext>
                            </a:extLst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  <p:sp>
              <p:nvSpPr>
                <p:cNvPr id="189535" name="Rectangle 95">
                  <a:extLst>
                    <a:ext uri="{FF2B5EF4-FFF2-40B4-BE49-F238E27FC236}">
                      <a16:creationId xmlns:a16="http://schemas.microsoft.com/office/drawing/2014/main" id="{C2A1F633-2D01-45A4-A58D-1972C171A9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507" y="1079"/>
                  <a:ext cx="542" cy="36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0488" tIns="44450" rIns="90488" bIns="44450">
                  <a:spAutoFit/>
                </a:bodyPr>
                <a:lstStyle/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Kế toán</a:t>
                  </a:r>
                </a:p>
                <a:p>
                  <a:pPr algn="ctr" eaLnBrk="0" hangingPunct="0">
                    <a:buClr>
                      <a:srgbClr val="F76681"/>
                    </a:buClr>
                  </a:pPr>
                  <a:r>
                    <a:rPr lang="en-US" altLang="en-US" sz="1400" b="1">
                      <a:ea typeface="Osaka" charset="-128"/>
                    </a:rPr>
                    <a:t>phải thu</a:t>
                  </a:r>
                </a:p>
              </p:txBody>
            </p:sp>
          </p:grpSp>
          <p:sp>
            <p:nvSpPr>
              <p:cNvPr id="189536" name="Freeform 96">
                <a:extLst>
                  <a:ext uri="{FF2B5EF4-FFF2-40B4-BE49-F238E27FC236}">
                    <a16:creationId xmlns:a16="http://schemas.microsoft.com/office/drawing/2014/main" id="{EB0801A5-6E46-4CAA-81B0-99571F751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" y="808"/>
                <a:ext cx="1162" cy="1691"/>
              </a:xfrm>
              <a:custGeom>
                <a:avLst/>
                <a:gdLst>
                  <a:gd name="T0" fmla="*/ 1151 w 1152"/>
                  <a:gd name="T1" fmla="*/ 0 h 1921"/>
                  <a:gd name="T2" fmla="*/ 1151 w 1152"/>
                  <a:gd name="T3" fmla="*/ 1920 h 1921"/>
                  <a:gd name="T4" fmla="*/ 238 w 1152"/>
                  <a:gd name="T5" fmla="*/ 1920 h 1921"/>
                  <a:gd name="T6" fmla="*/ 0 w 1152"/>
                  <a:gd name="T7" fmla="*/ 922 h 1921"/>
                  <a:gd name="T8" fmla="*/ 238 w 1152"/>
                  <a:gd name="T9" fmla="*/ 0 h 1921"/>
                  <a:gd name="T10" fmla="*/ 1151 w 1152"/>
                  <a:gd name="T11" fmla="*/ 0 h 19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2" h="1921">
                    <a:moveTo>
                      <a:pt x="1151" y="0"/>
                    </a:moveTo>
                    <a:lnTo>
                      <a:pt x="1151" y="1920"/>
                    </a:lnTo>
                    <a:lnTo>
                      <a:pt x="238" y="1920"/>
                    </a:lnTo>
                    <a:lnTo>
                      <a:pt x="0" y="922"/>
                    </a:lnTo>
                    <a:lnTo>
                      <a:pt x="238" y="0"/>
                    </a:lnTo>
                    <a:lnTo>
                      <a:pt x="1151" y="0"/>
                    </a:lnTo>
                  </a:path>
                </a:pathLst>
              </a:custGeom>
              <a:gradFill rotWithShape="0">
                <a:gsLst>
                  <a:gs pos="0">
                    <a:srgbClr val="FF5008">
                      <a:gamma/>
                      <a:tint val="89804"/>
                      <a:invGamma/>
                    </a:srgbClr>
                  </a:gs>
                  <a:gs pos="100000">
                    <a:srgbClr val="FF5008"/>
                  </a:gs>
                </a:gsLst>
                <a:lin ang="0" scaled="1"/>
              </a:gradFill>
              <a:ln>
                <a:noFill/>
              </a:ln>
              <a:effectLst>
                <a:outerShdw dist="35921" dir="2700000" algn="ctr" rotWithShape="0">
                  <a:srgbClr val="4C2E00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89537" name="Rectangle 97">
                <a:extLst>
                  <a:ext uri="{FF2B5EF4-FFF2-40B4-BE49-F238E27FC236}">
                    <a16:creationId xmlns:a16="http://schemas.microsoft.com/office/drawing/2014/main" id="{06CB6E06-E43C-4D59-AFBF-5A5E8F53B8A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98" y="1273"/>
                <a:ext cx="616" cy="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85725" tIns="42862" rIns="85725" bIns="42862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Bán hàng</a:t>
                </a:r>
              </a:p>
            </p:txBody>
          </p:sp>
          <p:sp>
            <p:nvSpPr>
              <p:cNvPr id="189538" name="Rectangle 98">
                <a:extLst>
                  <a:ext uri="{FF2B5EF4-FFF2-40B4-BE49-F238E27FC236}">
                    <a16:creationId xmlns:a16="http://schemas.microsoft.com/office/drawing/2014/main" id="{27DC32ED-51BC-46A9-8507-105432A72AF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41" y="2084"/>
                <a:ext cx="804" cy="1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85725" tIns="42862" rIns="85725" bIns="42862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Sản xuất</a:t>
                </a:r>
              </a:p>
            </p:txBody>
          </p:sp>
          <p:pic>
            <p:nvPicPr>
              <p:cNvPr id="189539" name="Picture 99" descr="PLMKopf7">
                <a:extLst>
                  <a:ext uri="{FF2B5EF4-FFF2-40B4-BE49-F238E27FC236}">
                    <a16:creationId xmlns:a16="http://schemas.microsoft.com/office/drawing/2014/main" id="{ADA0C780-F5E9-4A6C-BB74-447B4B4E4B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819" y="850"/>
                <a:ext cx="630" cy="5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9540" name="Group 100">
                <a:extLst>
                  <a:ext uri="{FF2B5EF4-FFF2-40B4-BE49-F238E27FC236}">
                    <a16:creationId xmlns:a16="http://schemas.microsoft.com/office/drawing/2014/main" id="{1F9FA01A-7B11-419B-AE3B-9855512D940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757" y="3004"/>
                <a:ext cx="2399" cy="740"/>
                <a:chOff x="1849" y="3359"/>
                <a:chExt cx="2315" cy="769"/>
              </a:xfrm>
            </p:grpSpPr>
            <p:sp>
              <p:nvSpPr>
                <p:cNvPr id="189541" name="Oval 101">
                  <a:extLst>
                    <a:ext uri="{FF2B5EF4-FFF2-40B4-BE49-F238E27FC236}">
                      <a16:creationId xmlns:a16="http://schemas.microsoft.com/office/drawing/2014/main" id="{509AEC00-4724-4A20-B437-80CE5626CB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49" y="3440"/>
                  <a:ext cx="2315" cy="688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8CF4EA"/>
                    </a:gs>
                    <a:gs pos="50000">
                      <a:srgbClr val="8CF4EA">
                        <a:gamma/>
                        <a:shade val="80000"/>
                        <a:invGamma/>
                      </a:srgbClr>
                    </a:gs>
                    <a:gs pos="100000">
                      <a:srgbClr val="8CF4EA"/>
                    </a:gs>
                  </a:gsLst>
                  <a:lin ang="0" scaled="1"/>
                </a:gradFill>
                <a:ln w="12700">
                  <a:solidFill>
                    <a:schemeClr val="bg1"/>
                  </a:solidFill>
                  <a:round/>
                  <a:headEnd/>
                  <a:tailEnd/>
                </a:ln>
                <a:effectLst>
                  <a:outerShdw dist="35921" dir="2700000" algn="ctr" rotWithShape="0">
                    <a:schemeClr val="bg2"/>
                  </a:outerShdw>
                </a:effec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grpSp>
              <p:nvGrpSpPr>
                <p:cNvPr id="189542" name="Group 102">
                  <a:extLst>
                    <a:ext uri="{FF2B5EF4-FFF2-40B4-BE49-F238E27FC236}">
                      <a16:creationId xmlns:a16="http://schemas.microsoft.com/office/drawing/2014/main" id="{5D056B2C-C1D2-416A-B22E-4F40DEE362D0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005" y="3671"/>
                  <a:ext cx="348" cy="377"/>
                  <a:chOff x="1683" y="2285"/>
                  <a:chExt cx="475" cy="590"/>
                </a:xfrm>
              </p:grpSpPr>
              <p:sp>
                <p:nvSpPr>
                  <p:cNvPr id="189543" name="AutoShape 103">
                    <a:extLst>
                      <a:ext uri="{FF2B5EF4-FFF2-40B4-BE49-F238E27FC236}">
                        <a16:creationId xmlns:a16="http://schemas.microsoft.com/office/drawing/2014/main" id="{9EAF35D6-A38B-4AB3-9EB7-A96B26BB09E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3" y="2285"/>
                    <a:ext cx="474" cy="475"/>
                  </a:xfrm>
                  <a:prstGeom prst="diamond">
                    <a:avLst/>
                  </a:prstGeom>
                  <a:solidFill>
                    <a:srgbClr val="EE0D1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6038" tIns="23812" rIns="46038" bIns="23812" anchor="ctr"/>
                  <a:lstStyle>
                    <a:lvl1pPr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2857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5715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8572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1430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16002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0574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25146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29718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2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ea typeface="Osaka" charset="-128"/>
                      </a:rPr>
                      <a:t>Trung tâm chi phí</a:t>
                    </a:r>
                    <a:endParaRPr lang="en-GB" altLang="en-US" sz="1200" b="1"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ea typeface="Osaka" charset="-128"/>
                    </a:endParaRPr>
                  </a:p>
                </p:txBody>
              </p:sp>
              <p:sp>
                <p:nvSpPr>
                  <p:cNvPr id="189544" name="Freeform 104">
                    <a:extLst>
                      <a:ext uri="{FF2B5EF4-FFF2-40B4-BE49-F238E27FC236}">
                        <a16:creationId xmlns:a16="http://schemas.microsoft.com/office/drawing/2014/main" id="{30924F01-27F4-41B7-972D-B795BB02066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3" y="2523"/>
                    <a:ext cx="238" cy="352"/>
                  </a:xfrm>
                  <a:custGeom>
                    <a:avLst/>
                    <a:gdLst>
                      <a:gd name="T0" fmla="*/ 0 w 238"/>
                      <a:gd name="T1" fmla="*/ 0 h 352"/>
                      <a:gd name="T2" fmla="*/ 237 w 238"/>
                      <a:gd name="T3" fmla="*/ 236 h 352"/>
                      <a:gd name="T4" fmla="*/ 237 w 238"/>
                      <a:gd name="T5" fmla="*/ 351 h 352"/>
                      <a:gd name="T6" fmla="*/ 0 w 238"/>
                      <a:gd name="T7" fmla="*/ 115 h 352"/>
                      <a:gd name="T8" fmla="*/ 0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0" y="0"/>
                        </a:moveTo>
                        <a:lnTo>
                          <a:pt x="237" y="236"/>
                        </a:lnTo>
                        <a:lnTo>
                          <a:pt x="237" y="351"/>
                        </a:lnTo>
                        <a:lnTo>
                          <a:pt x="0" y="1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F0E3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45" name="Freeform 105">
                    <a:extLst>
                      <a:ext uri="{FF2B5EF4-FFF2-40B4-BE49-F238E27FC236}">
                        <a16:creationId xmlns:a16="http://schemas.microsoft.com/office/drawing/2014/main" id="{88B26228-E53E-429C-BF50-6C61CE9AF9B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0" y="2523"/>
                    <a:ext cx="238" cy="352"/>
                  </a:xfrm>
                  <a:custGeom>
                    <a:avLst/>
                    <a:gdLst>
                      <a:gd name="T0" fmla="*/ 237 w 238"/>
                      <a:gd name="T1" fmla="*/ 0 h 352"/>
                      <a:gd name="T2" fmla="*/ 0 w 238"/>
                      <a:gd name="T3" fmla="*/ 236 h 352"/>
                      <a:gd name="T4" fmla="*/ 0 w 238"/>
                      <a:gd name="T5" fmla="*/ 351 h 352"/>
                      <a:gd name="T6" fmla="*/ 237 w 238"/>
                      <a:gd name="T7" fmla="*/ 115 h 352"/>
                      <a:gd name="T8" fmla="*/ 237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237" y="0"/>
                        </a:moveTo>
                        <a:lnTo>
                          <a:pt x="0" y="236"/>
                        </a:lnTo>
                        <a:lnTo>
                          <a:pt x="0" y="351"/>
                        </a:lnTo>
                        <a:lnTo>
                          <a:pt x="237" y="115"/>
                        </a:lnTo>
                        <a:lnTo>
                          <a:pt x="237" y="0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9546" name="Group 106">
                  <a:extLst>
                    <a:ext uri="{FF2B5EF4-FFF2-40B4-BE49-F238E27FC236}">
                      <a16:creationId xmlns:a16="http://schemas.microsoft.com/office/drawing/2014/main" id="{4EC58B32-AB32-44C1-A320-BD5D5856BA4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685" y="3439"/>
                  <a:ext cx="348" cy="377"/>
                  <a:chOff x="1683" y="2285"/>
                  <a:chExt cx="475" cy="590"/>
                </a:xfrm>
              </p:grpSpPr>
              <p:sp>
                <p:nvSpPr>
                  <p:cNvPr id="189547" name="AutoShape 107">
                    <a:extLst>
                      <a:ext uri="{FF2B5EF4-FFF2-40B4-BE49-F238E27FC236}">
                        <a16:creationId xmlns:a16="http://schemas.microsoft.com/office/drawing/2014/main" id="{236777C4-7907-4AB3-B5FE-F257537C540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3" y="2285"/>
                    <a:ext cx="474" cy="475"/>
                  </a:xfrm>
                  <a:prstGeom prst="diamond">
                    <a:avLst/>
                  </a:prstGeom>
                  <a:solidFill>
                    <a:srgbClr val="EE0D1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6038" tIns="23812" rIns="46038" bIns="23812" anchor="ctr"/>
                  <a:lstStyle>
                    <a:lvl1pPr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2857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5715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8572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1430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16002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0574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25146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29718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2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ea typeface="Osaka" charset="-128"/>
                      </a:rPr>
                      <a:t>Chi phí sản phẩm</a:t>
                    </a:r>
                    <a:endParaRPr lang="en-GB" altLang="en-US" sz="1200" b="1"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ea typeface="Osaka" charset="-128"/>
                    </a:endParaRPr>
                  </a:p>
                </p:txBody>
              </p:sp>
              <p:sp>
                <p:nvSpPr>
                  <p:cNvPr id="189548" name="Freeform 108">
                    <a:extLst>
                      <a:ext uri="{FF2B5EF4-FFF2-40B4-BE49-F238E27FC236}">
                        <a16:creationId xmlns:a16="http://schemas.microsoft.com/office/drawing/2014/main" id="{0F42D0F0-3A13-4155-A7DA-69B53B869D5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3" y="2523"/>
                    <a:ext cx="238" cy="352"/>
                  </a:xfrm>
                  <a:custGeom>
                    <a:avLst/>
                    <a:gdLst>
                      <a:gd name="T0" fmla="*/ 0 w 238"/>
                      <a:gd name="T1" fmla="*/ 0 h 352"/>
                      <a:gd name="T2" fmla="*/ 237 w 238"/>
                      <a:gd name="T3" fmla="*/ 236 h 352"/>
                      <a:gd name="T4" fmla="*/ 237 w 238"/>
                      <a:gd name="T5" fmla="*/ 351 h 352"/>
                      <a:gd name="T6" fmla="*/ 0 w 238"/>
                      <a:gd name="T7" fmla="*/ 115 h 352"/>
                      <a:gd name="T8" fmla="*/ 0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0" y="0"/>
                        </a:moveTo>
                        <a:lnTo>
                          <a:pt x="237" y="236"/>
                        </a:lnTo>
                        <a:lnTo>
                          <a:pt x="237" y="351"/>
                        </a:lnTo>
                        <a:lnTo>
                          <a:pt x="0" y="1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F0E3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49" name="Freeform 109">
                    <a:extLst>
                      <a:ext uri="{FF2B5EF4-FFF2-40B4-BE49-F238E27FC236}">
                        <a16:creationId xmlns:a16="http://schemas.microsoft.com/office/drawing/2014/main" id="{E1E42163-F535-4876-AE46-642940B1DC9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0" y="2523"/>
                    <a:ext cx="238" cy="352"/>
                  </a:xfrm>
                  <a:custGeom>
                    <a:avLst/>
                    <a:gdLst>
                      <a:gd name="T0" fmla="*/ 237 w 238"/>
                      <a:gd name="T1" fmla="*/ 0 h 352"/>
                      <a:gd name="T2" fmla="*/ 0 w 238"/>
                      <a:gd name="T3" fmla="*/ 236 h 352"/>
                      <a:gd name="T4" fmla="*/ 0 w 238"/>
                      <a:gd name="T5" fmla="*/ 351 h 352"/>
                      <a:gd name="T6" fmla="*/ 237 w 238"/>
                      <a:gd name="T7" fmla="*/ 115 h 352"/>
                      <a:gd name="T8" fmla="*/ 237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237" y="0"/>
                        </a:moveTo>
                        <a:lnTo>
                          <a:pt x="0" y="236"/>
                        </a:lnTo>
                        <a:lnTo>
                          <a:pt x="0" y="351"/>
                        </a:lnTo>
                        <a:lnTo>
                          <a:pt x="237" y="115"/>
                        </a:lnTo>
                        <a:lnTo>
                          <a:pt x="237" y="0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9550" name="Group 110">
                  <a:extLst>
                    <a:ext uri="{FF2B5EF4-FFF2-40B4-BE49-F238E27FC236}">
                      <a16:creationId xmlns:a16="http://schemas.microsoft.com/office/drawing/2014/main" id="{BE727965-50EE-444B-BB5E-EBEB3DDF299D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2341" y="3359"/>
                  <a:ext cx="348" cy="377"/>
                  <a:chOff x="1683" y="2285"/>
                  <a:chExt cx="475" cy="590"/>
                </a:xfrm>
              </p:grpSpPr>
              <p:sp>
                <p:nvSpPr>
                  <p:cNvPr id="189551" name="AutoShape 111">
                    <a:extLst>
                      <a:ext uri="{FF2B5EF4-FFF2-40B4-BE49-F238E27FC236}">
                        <a16:creationId xmlns:a16="http://schemas.microsoft.com/office/drawing/2014/main" id="{1C62DA6F-B057-4D9A-AD73-6641F5EA307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3" y="2285"/>
                    <a:ext cx="474" cy="475"/>
                  </a:xfrm>
                  <a:prstGeom prst="diamond">
                    <a:avLst/>
                  </a:prstGeom>
                  <a:solidFill>
                    <a:srgbClr val="EE0D1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6038" tIns="23812" rIns="46038" bIns="23812" anchor="ctr"/>
                  <a:lstStyle>
                    <a:lvl1pPr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2857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5715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8572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1430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16002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0574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25146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29718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2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ea typeface="Osaka" charset="-128"/>
                      </a:rPr>
                      <a:t>Phân tích lợi nhuận</a:t>
                    </a:r>
                    <a:endParaRPr lang="en-GB" altLang="en-US" sz="1200" b="1"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ea typeface="Osaka" charset="-128"/>
                    </a:endParaRPr>
                  </a:p>
                </p:txBody>
              </p:sp>
              <p:sp>
                <p:nvSpPr>
                  <p:cNvPr id="189552" name="Freeform 112">
                    <a:extLst>
                      <a:ext uri="{FF2B5EF4-FFF2-40B4-BE49-F238E27FC236}">
                        <a16:creationId xmlns:a16="http://schemas.microsoft.com/office/drawing/2014/main" id="{3374E374-198D-4A5A-937D-D66E78BAD9F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3" y="2523"/>
                    <a:ext cx="238" cy="352"/>
                  </a:xfrm>
                  <a:custGeom>
                    <a:avLst/>
                    <a:gdLst>
                      <a:gd name="T0" fmla="*/ 0 w 238"/>
                      <a:gd name="T1" fmla="*/ 0 h 352"/>
                      <a:gd name="T2" fmla="*/ 237 w 238"/>
                      <a:gd name="T3" fmla="*/ 236 h 352"/>
                      <a:gd name="T4" fmla="*/ 237 w 238"/>
                      <a:gd name="T5" fmla="*/ 351 h 352"/>
                      <a:gd name="T6" fmla="*/ 0 w 238"/>
                      <a:gd name="T7" fmla="*/ 115 h 352"/>
                      <a:gd name="T8" fmla="*/ 0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0" y="0"/>
                        </a:moveTo>
                        <a:lnTo>
                          <a:pt x="237" y="236"/>
                        </a:lnTo>
                        <a:lnTo>
                          <a:pt x="237" y="351"/>
                        </a:lnTo>
                        <a:lnTo>
                          <a:pt x="0" y="1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F0E3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53" name="Freeform 113">
                    <a:extLst>
                      <a:ext uri="{FF2B5EF4-FFF2-40B4-BE49-F238E27FC236}">
                        <a16:creationId xmlns:a16="http://schemas.microsoft.com/office/drawing/2014/main" id="{DA6F53D1-7C2F-4A3C-83CD-15CDF9E8D71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0" y="2523"/>
                    <a:ext cx="238" cy="352"/>
                  </a:xfrm>
                  <a:custGeom>
                    <a:avLst/>
                    <a:gdLst>
                      <a:gd name="T0" fmla="*/ 237 w 238"/>
                      <a:gd name="T1" fmla="*/ 0 h 352"/>
                      <a:gd name="T2" fmla="*/ 0 w 238"/>
                      <a:gd name="T3" fmla="*/ 236 h 352"/>
                      <a:gd name="T4" fmla="*/ 0 w 238"/>
                      <a:gd name="T5" fmla="*/ 351 h 352"/>
                      <a:gd name="T6" fmla="*/ 237 w 238"/>
                      <a:gd name="T7" fmla="*/ 115 h 352"/>
                      <a:gd name="T8" fmla="*/ 237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237" y="0"/>
                        </a:moveTo>
                        <a:lnTo>
                          <a:pt x="0" y="236"/>
                        </a:lnTo>
                        <a:lnTo>
                          <a:pt x="0" y="351"/>
                        </a:lnTo>
                        <a:lnTo>
                          <a:pt x="237" y="115"/>
                        </a:lnTo>
                        <a:lnTo>
                          <a:pt x="237" y="0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grpSp>
              <p:nvGrpSpPr>
                <p:cNvPr id="189554" name="Group 114">
                  <a:extLst>
                    <a:ext uri="{FF2B5EF4-FFF2-40B4-BE49-F238E27FC236}">
                      <a16:creationId xmlns:a16="http://schemas.microsoft.com/office/drawing/2014/main" id="{2661C6E0-4EED-489F-B36E-E4B09BF02732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045" y="3527"/>
                  <a:ext cx="348" cy="377"/>
                  <a:chOff x="1683" y="2285"/>
                  <a:chExt cx="475" cy="590"/>
                </a:xfrm>
              </p:grpSpPr>
              <p:sp>
                <p:nvSpPr>
                  <p:cNvPr id="189555" name="AutoShape 115">
                    <a:extLst>
                      <a:ext uri="{FF2B5EF4-FFF2-40B4-BE49-F238E27FC236}">
                        <a16:creationId xmlns:a16="http://schemas.microsoft.com/office/drawing/2014/main" id="{A263A88A-8DFB-4F4D-A2C8-656C3807C76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83" y="2285"/>
                    <a:ext cx="474" cy="475"/>
                  </a:xfrm>
                  <a:prstGeom prst="diamond">
                    <a:avLst/>
                  </a:prstGeom>
                  <a:solidFill>
                    <a:srgbClr val="EE0D1A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 wrap="none" lIns="46038" tIns="23812" rIns="46038" bIns="23812" anchor="ctr"/>
                  <a:lstStyle>
                    <a:lvl1pPr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2857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5715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85725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1143000" defTabSz="1905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16002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0574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25146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2971800" defTabSz="1905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/>
                    <a:r>
                      <a:rPr lang="en-US" altLang="en-US" sz="1200" b="1">
                        <a:effectLst>
                          <a:outerShdw blurRad="38100" dist="38100" dir="2700000" algn="tl">
                            <a:srgbClr val="FFFFFF"/>
                          </a:outerShdw>
                        </a:effectLst>
                        <a:ea typeface="Osaka" charset="-128"/>
                      </a:rPr>
                      <a:t>Dự án nội bộ</a:t>
                    </a:r>
                    <a:endParaRPr lang="en-GB" altLang="en-US" sz="1200" b="1"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ea typeface="Osaka" charset="-128"/>
                    </a:endParaRPr>
                  </a:p>
                </p:txBody>
              </p:sp>
              <p:sp>
                <p:nvSpPr>
                  <p:cNvPr id="189556" name="Freeform 116">
                    <a:extLst>
                      <a:ext uri="{FF2B5EF4-FFF2-40B4-BE49-F238E27FC236}">
                        <a16:creationId xmlns:a16="http://schemas.microsoft.com/office/drawing/2014/main" id="{D80DDA96-EA2B-480B-BF04-85D2CE7437B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683" y="2523"/>
                    <a:ext cx="238" cy="352"/>
                  </a:xfrm>
                  <a:custGeom>
                    <a:avLst/>
                    <a:gdLst>
                      <a:gd name="T0" fmla="*/ 0 w 238"/>
                      <a:gd name="T1" fmla="*/ 0 h 352"/>
                      <a:gd name="T2" fmla="*/ 237 w 238"/>
                      <a:gd name="T3" fmla="*/ 236 h 352"/>
                      <a:gd name="T4" fmla="*/ 237 w 238"/>
                      <a:gd name="T5" fmla="*/ 351 h 352"/>
                      <a:gd name="T6" fmla="*/ 0 w 238"/>
                      <a:gd name="T7" fmla="*/ 115 h 352"/>
                      <a:gd name="T8" fmla="*/ 0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0" y="0"/>
                        </a:moveTo>
                        <a:lnTo>
                          <a:pt x="237" y="236"/>
                        </a:lnTo>
                        <a:lnTo>
                          <a:pt x="237" y="351"/>
                        </a:lnTo>
                        <a:lnTo>
                          <a:pt x="0" y="115"/>
                        </a:lnTo>
                        <a:lnTo>
                          <a:pt x="0" y="0"/>
                        </a:lnTo>
                      </a:path>
                    </a:pathLst>
                  </a:custGeom>
                  <a:solidFill>
                    <a:srgbClr val="CF0E30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189557" name="Freeform 117">
                    <a:extLst>
                      <a:ext uri="{FF2B5EF4-FFF2-40B4-BE49-F238E27FC236}">
                        <a16:creationId xmlns:a16="http://schemas.microsoft.com/office/drawing/2014/main" id="{7A675660-28B8-4999-94F9-36CD74880C5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920" y="2523"/>
                    <a:ext cx="238" cy="352"/>
                  </a:xfrm>
                  <a:custGeom>
                    <a:avLst/>
                    <a:gdLst>
                      <a:gd name="T0" fmla="*/ 237 w 238"/>
                      <a:gd name="T1" fmla="*/ 0 h 352"/>
                      <a:gd name="T2" fmla="*/ 0 w 238"/>
                      <a:gd name="T3" fmla="*/ 236 h 352"/>
                      <a:gd name="T4" fmla="*/ 0 w 238"/>
                      <a:gd name="T5" fmla="*/ 351 h 352"/>
                      <a:gd name="T6" fmla="*/ 237 w 238"/>
                      <a:gd name="T7" fmla="*/ 115 h 352"/>
                      <a:gd name="T8" fmla="*/ 237 w 238"/>
                      <a:gd name="T9" fmla="*/ 0 h 35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38" h="352">
                        <a:moveTo>
                          <a:pt x="237" y="0"/>
                        </a:moveTo>
                        <a:lnTo>
                          <a:pt x="0" y="236"/>
                        </a:lnTo>
                        <a:lnTo>
                          <a:pt x="0" y="351"/>
                        </a:lnTo>
                        <a:lnTo>
                          <a:pt x="237" y="115"/>
                        </a:lnTo>
                        <a:lnTo>
                          <a:pt x="237" y="0"/>
                        </a:lnTo>
                      </a:path>
                    </a:pathLst>
                  </a:custGeom>
                  <a:solidFill>
                    <a:srgbClr val="790015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w="12700" cap="rnd">
                        <a:solidFill>
                          <a:schemeClr val="tx1"/>
                        </a:solidFill>
                        <a:round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  <p:sp>
              <p:nvSpPr>
                <p:cNvPr id="189558" name="Rectangle 118">
                  <a:extLst>
                    <a:ext uri="{FF2B5EF4-FFF2-40B4-BE49-F238E27FC236}">
                      <a16:creationId xmlns:a16="http://schemas.microsoft.com/office/drawing/2014/main" id="{37041469-E4F5-4B57-A78C-0225F87F910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140" y="3855"/>
                  <a:ext cx="1812" cy="21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12700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lIns="85725" tIns="42862" rIns="85725" bIns="42862">
                  <a:spAutoFit/>
                </a:bodyPr>
                <a:lstStyle>
                  <a:lvl1pPr defTabSz="661988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533400" defTabSz="661988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063625" defTabSz="661988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597025" defTabSz="661988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128838" defTabSz="661988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86038" defTabSz="661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3043238" defTabSz="661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500438" defTabSz="661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957638" defTabSz="661988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lnSpc>
                      <a:spcPct val="90000"/>
                    </a:lnSpc>
                    <a:buClr>
                      <a:srgbClr val="F76681"/>
                    </a:buClr>
                  </a:pPr>
                  <a:r>
                    <a:rPr lang="en-US" altLang="en-US" sz="1800" b="1" i="1">
                      <a:effectLst>
                        <a:outerShdw blurRad="38100" dist="38100" dir="2700000" algn="tl">
                          <a:srgbClr val="FFFFFF"/>
                        </a:outerShdw>
                      </a:effectLst>
                      <a:ea typeface="Osaka" charset="-128"/>
                    </a:rPr>
                    <a:t>Kiểm soát</a:t>
                  </a:r>
                </a:p>
              </p:txBody>
            </p:sp>
          </p:grpSp>
          <p:sp>
            <p:nvSpPr>
              <p:cNvPr id="189559" name="Freeform 119">
                <a:extLst>
                  <a:ext uri="{FF2B5EF4-FFF2-40B4-BE49-F238E27FC236}">
                    <a16:creationId xmlns:a16="http://schemas.microsoft.com/office/drawing/2014/main" id="{66A521C8-BEC7-483F-8104-F4AE767ED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3" y="2709"/>
                <a:ext cx="229" cy="424"/>
              </a:xfrm>
              <a:custGeom>
                <a:avLst/>
                <a:gdLst>
                  <a:gd name="T0" fmla="*/ 225 w 226"/>
                  <a:gd name="T1" fmla="*/ 0 h 648"/>
                  <a:gd name="T2" fmla="*/ 117 w 226"/>
                  <a:gd name="T3" fmla="*/ 134 h 648"/>
                  <a:gd name="T4" fmla="*/ 0 w 226"/>
                  <a:gd name="T5" fmla="*/ 0 h 648"/>
                  <a:gd name="T6" fmla="*/ 0 w 226"/>
                  <a:gd name="T7" fmla="*/ 513 h 648"/>
                  <a:gd name="T8" fmla="*/ 117 w 226"/>
                  <a:gd name="T9" fmla="*/ 647 h 648"/>
                  <a:gd name="T10" fmla="*/ 225 w 226"/>
                  <a:gd name="T11" fmla="*/ 513 h 648"/>
                  <a:gd name="T12" fmla="*/ 225 w 226"/>
                  <a:gd name="T13" fmla="*/ 0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6" h="648">
                    <a:moveTo>
                      <a:pt x="225" y="0"/>
                    </a:moveTo>
                    <a:lnTo>
                      <a:pt x="117" y="134"/>
                    </a:lnTo>
                    <a:lnTo>
                      <a:pt x="0" y="0"/>
                    </a:lnTo>
                    <a:lnTo>
                      <a:pt x="0" y="513"/>
                    </a:lnTo>
                    <a:lnTo>
                      <a:pt x="117" y="647"/>
                    </a:lnTo>
                    <a:lnTo>
                      <a:pt x="225" y="513"/>
                    </a:lnTo>
                    <a:lnTo>
                      <a:pt x="225" y="0"/>
                    </a:lnTo>
                  </a:path>
                </a:pathLst>
              </a:custGeom>
              <a:solidFill>
                <a:srgbClr val="FFAE31"/>
              </a:solidFill>
              <a:ln>
                <a:noFill/>
              </a:ln>
              <a:effectLst>
                <a:outerShdw dist="35921" dir="2700000" algn="ctr" rotWithShape="0">
                  <a:srgbClr val="4C2E00"/>
                </a:outerShdw>
              </a:effectLst>
              <a:extLs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pic>
            <p:nvPicPr>
              <p:cNvPr id="189560" name="Picture 120" descr="LKW">
                <a:extLst>
                  <a:ext uri="{FF2B5EF4-FFF2-40B4-BE49-F238E27FC236}">
                    <a16:creationId xmlns:a16="http://schemas.microsoft.com/office/drawing/2014/main" id="{DECA5923-6628-4CE5-8D90-B19455CC3D0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5" y="1556"/>
                <a:ext cx="638" cy="54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561" name="Picture 121" descr="96_0349a">
                <a:extLst>
                  <a:ext uri="{FF2B5EF4-FFF2-40B4-BE49-F238E27FC236}">
                    <a16:creationId xmlns:a16="http://schemas.microsoft.com/office/drawing/2014/main" id="{9BDEEF7C-401A-438A-BEB5-50EC2924FD5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3259"/>
              <a:stretch>
                <a:fillRect/>
              </a:stretch>
            </p:blipFill>
            <p:spPr bwMode="auto">
              <a:xfrm>
                <a:off x="218" y="875"/>
                <a:ext cx="800" cy="49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9562" name="Picture 122" descr="assembly4">
                <a:extLst>
                  <a:ext uri="{FF2B5EF4-FFF2-40B4-BE49-F238E27FC236}">
                    <a16:creationId xmlns:a16="http://schemas.microsoft.com/office/drawing/2014/main" id="{F8EFDBF4-871B-4D3E-8308-DB94BDE070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687" y="1556"/>
                <a:ext cx="893" cy="53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89563" name="Group 123">
                <a:extLst>
                  <a:ext uri="{FF2B5EF4-FFF2-40B4-BE49-F238E27FC236}">
                    <a16:creationId xmlns:a16="http://schemas.microsoft.com/office/drawing/2014/main" id="{B610BF8D-7186-448B-AA8C-9643905E191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024" y="2064"/>
                <a:ext cx="144" cy="288"/>
                <a:chOff x="3456" y="2160"/>
                <a:chExt cx="385" cy="513"/>
              </a:xfrm>
            </p:grpSpPr>
            <p:sp>
              <p:nvSpPr>
                <p:cNvPr id="189564" name="Freeform 124">
                  <a:extLst>
                    <a:ext uri="{FF2B5EF4-FFF2-40B4-BE49-F238E27FC236}">
                      <a16:creationId xmlns:a16="http://schemas.microsoft.com/office/drawing/2014/main" id="{25162AF9-3CB3-4096-BDE6-6FB8A26387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" y="2160"/>
                  <a:ext cx="86" cy="104"/>
                </a:xfrm>
                <a:custGeom>
                  <a:avLst/>
                  <a:gdLst>
                    <a:gd name="T0" fmla="*/ 0 w 86"/>
                    <a:gd name="T1" fmla="*/ 43 h 104"/>
                    <a:gd name="T2" fmla="*/ 85 w 86"/>
                    <a:gd name="T3" fmla="*/ 0 h 104"/>
                    <a:gd name="T4" fmla="*/ 83 w 86"/>
                    <a:gd name="T5" fmla="*/ 6 h 104"/>
                    <a:gd name="T6" fmla="*/ 81 w 86"/>
                    <a:gd name="T7" fmla="*/ 13 h 104"/>
                    <a:gd name="T8" fmla="*/ 79 w 86"/>
                    <a:gd name="T9" fmla="*/ 19 h 104"/>
                    <a:gd name="T10" fmla="*/ 78 w 86"/>
                    <a:gd name="T11" fmla="*/ 25 h 104"/>
                    <a:gd name="T12" fmla="*/ 77 w 86"/>
                    <a:gd name="T13" fmla="*/ 31 h 104"/>
                    <a:gd name="T14" fmla="*/ 76 w 86"/>
                    <a:gd name="T15" fmla="*/ 37 h 104"/>
                    <a:gd name="T16" fmla="*/ 75 w 86"/>
                    <a:gd name="T17" fmla="*/ 44 h 104"/>
                    <a:gd name="T18" fmla="*/ 75 w 86"/>
                    <a:gd name="T19" fmla="*/ 50 h 104"/>
                    <a:gd name="T20" fmla="*/ 74 w 86"/>
                    <a:gd name="T21" fmla="*/ 57 h 104"/>
                    <a:gd name="T22" fmla="*/ 75 w 86"/>
                    <a:gd name="T23" fmla="*/ 63 h 104"/>
                    <a:gd name="T24" fmla="*/ 75 w 86"/>
                    <a:gd name="T25" fmla="*/ 70 h 104"/>
                    <a:gd name="T26" fmla="*/ 76 w 86"/>
                    <a:gd name="T27" fmla="*/ 77 h 104"/>
                    <a:gd name="T28" fmla="*/ 77 w 86"/>
                    <a:gd name="T29" fmla="*/ 83 h 104"/>
                    <a:gd name="T30" fmla="*/ 79 w 86"/>
                    <a:gd name="T31" fmla="*/ 90 h 104"/>
                    <a:gd name="T32" fmla="*/ 80 w 86"/>
                    <a:gd name="T33" fmla="*/ 96 h 104"/>
                    <a:gd name="T34" fmla="*/ 82 w 86"/>
                    <a:gd name="T35" fmla="*/ 103 h 104"/>
                    <a:gd name="T36" fmla="*/ 0 w 86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6" h="104">
                      <a:moveTo>
                        <a:pt x="0" y="43"/>
                      </a:moveTo>
                      <a:lnTo>
                        <a:pt x="85" y="0"/>
                      </a:lnTo>
                      <a:lnTo>
                        <a:pt x="83" y="6"/>
                      </a:lnTo>
                      <a:lnTo>
                        <a:pt x="81" y="13"/>
                      </a:lnTo>
                      <a:lnTo>
                        <a:pt x="79" y="19"/>
                      </a:lnTo>
                      <a:lnTo>
                        <a:pt x="78" y="25"/>
                      </a:lnTo>
                      <a:lnTo>
                        <a:pt x="77" y="31"/>
                      </a:lnTo>
                      <a:lnTo>
                        <a:pt x="76" y="37"/>
                      </a:lnTo>
                      <a:lnTo>
                        <a:pt x="75" y="44"/>
                      </a:lnTo>
                      <a:lnTo>
                        <a:pt x="75" y="50"/>
                      </a:lnTo>
                      <a:lnTo>
                        <a:pt x="74" y="57"/>
                      </a:lnTo>
                      <a:lnTo>
                        <a:pt x="75" y="63"/>
                      </a:lnTo>
                      <a:lnTo>
                        <a:pt x="75" y="70"/>
                      </a:lnTo>
                      <a:lnTo>
                        <a:pt x="76" y="77"/>
                      </a:lnTo>
                      <a:lnTo>
                        <a:pt x="77" y="83"/>
                      </a:lnTo>
                      <a:lnTo>
                        <a:pt x="79" y="90"/>
                      </a:lnTo>
                      <a:lnTo>
                        <a:pt x="80" y="96"/>
                      </a:lnTo>
                      <a:lnTo>
                        <a:pt x="82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65" name="Freeform 125">
                  <a:extLst>
                    <a:ext uri="{FF2B5EF4-FFF2-40B4-BE49-F238E27FC236}">
                      <a16:creationId xmlns:a16="http://schemas.microsoft.com/office/drawing/2014/main" id="{BE2CE199-C8DD-404D-8294-DF638677D3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" y="2198"/>
                  <a:ext cx="324" cy="462"/>
                </a:xfrm>
                <a:custGeom>
                  <a:avLst/>
                  <a:gdLst>
                    <a:gd name="T0" fmla="*/ 321 w 324"/>
                    <a:gd name="T1" fmla="*/ 433 h 462"/>
                    <a:gd name="T2" fmla="*/ 314 w 324"/>
                    <a:gd name="T3" fmla="*/ 386 h 462"/>
                    <a:gd name="T4" fmla="*/ 305 w 324"/>
                    <a:gd name="T5" fmla="*/ 340 h 462"/>
                    <a:gd name="T6" fmla="*/ 294 w 324"/>
                    <a:gd name="T7" fmla="*/ 297 h 462"/>
                    <a:gd name="T8" fmla="*/ 280 w 324"/>
                    <a:gd name="T9" fmla="*/ 257 h 462"/>
                    <a:gd name="T10" fmla="*/ 264 w 324"/>
                    <a:gd name="T11" fmla="*/ 218 h 462"/>
                    <a:gd name="T12" fmla="*/ 246 w 324"/>
                    <a:gd name="T13" fmla="*/ 183 h 462"/>
                    <a:gd name="T14" fmla="*/ 227 w 324"/>
                    <a:gd name="T15" fmla="*/ 151 h 462"/>
                    <a:gd name="T16" fmla="*/ 205 w 324"/>
                    <a:gd name="T17" fmla="*/ 121 h 462"/>
                    <a:gd name="T18" fmla="*/ 182 w 324"/>
                    <a:gd name="T19" fmla="*/ 94 h 462"/>
                    <a:gd name="T20" fmla="*/ 157 w 324"/>
                    <a:gd name="T21" fmla="*/ 70 h 462"/>
                    <a:gd name="T22" fmla="*/ 131 w 324"/>
                    <a:gd name="T23" fmla="*/ 50 h 462"/>
                    <a:gd name="T24" fmla="*/ 104 w 324"/>
                    <a:gd name="T25" fmla="*/ 33 h 462"/>
                    <a:gd name="T26" fmla="*/ 75 w 324"/>
                    <a:gd name="T27" fmla="*/ 19 h 462"/>
                    <a:gd name="T28" fmla="*/ 46 w 324"/>
                    <a:gd name="T29" fmla="*/ 9 h 462"/>
                    <a:gd name="T30" fmla="*/ 16 w 324"/>
                    <a:gd name="T31" fmla="*/ 2 h 462"/>
                    <a:gd name="T32" fmla="*/ 0 w 324"/>
                    <a:gd name="T33" fmla="*/ 24 h 462"/>
                    <a:gd name="T34" fmla="*/ 29 w 324"/>
                    <a:gd name="T35" fmla="*/ 30 h 462"/>
                    <a:gd name="T36" fmla="*/ 58 w 324"/>
                    <a:gd name="T37" fmla="*/ 37 h 462"/>
                    <a:gd name="T38" fmla="*/ 86 w 324"/>
                    <a:gd name="T39" fmla="*/ 49 h 462"/>
                    <a:gd name="T40" fmla="*/ 113 w 324"/>
                    <a:gd name="T41" fmla="*/ 64 h 462"/>
                    <a:gd name="T42" fmla="*/ 139 w 324"/>
                    <a:gd name="T43" fmla="*/ 82 h 462"/>
                    <a:gd name="T44" fmla="*/ 163 w 324"/>
                    <a:gd name="T45" fmla="*/ 103 h 462"/>
                    <a:gd name="T46" fmla="*/ 187 w 324"/>
                    <a:gd name="T47" fmla="*/ 127 h 462"/>
                    <a:gd name="T48" fmla="*/ 208 w 324"/>
                    <a:gd name="T49" fmla="*/ 154 h 462"/>
                    <a:gd name="T50" fmla="*/ 228 w 324"/>
                    <a:gd name="T51" fmla="*/ 184 h 462"/>
                    <a:gd name="T52" fmla="*/ 246 w 324"/>
                    <a:gd name="T53" fmla="*/ 217 h 462"/>
                    <a:gd name="T54" fmla="*/ 262 w 324"/>
                    <a:gd name="T55" fmla="*/ 252 h 462"/>
                    <a:gd name="T56" fmla="*/ 276 w 324"/>
                    <a:gd name="T57" fmla="*/ 289 h 462"/>
                    <a:gd name="T58" fmla="*/ 288 w 324"/>
                    <a:gd name="T59" fmla="*/ 329 h 462"/>
                    <a:gd name="T60" fmla="*/ 297 w 324"/>
                    <a:gd name="T61" fmla="*/ 370 h 462"/>
                    <a:gd name="T62" fmla="*/ 305 w 324"/>
                    <a:gd name="T63" fmla="*/ 415 h 462"/>
                    <a:gd name="T64" fmla="*/ 310 w 324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4" h="462">
                      <a:moveTo>
                        <a:pt x="323" y="458"/>
                      </a:moveTo>
                      <a:lnTo>
                        <a:pt x="321" y="433"/>
                      </a:lnTo>
                      <a:lnTo>
                        <a:pt x="318" y="409"/>
                      </a:lnTo>
                      <a:lnTo>
                        <a:pt x="314" y="386"/>
                      </a:lnTo>
                      <a:lnTo>
                        <a:pt x="310" y="362"/>
                      </a:lnTo>
                      <a:lnTo>
                        <a:pt x="305" y="340"/>
                      </a:lnTo>
                      <a:lnTo>
                        <a:pt x="300" y="318"/>
                      </a:lnTo>
                      <a:lnTo>
                        <a:pt x="294" y="297"/>
                      </a:lnTo>
                      <a:lnTo>
                        <a:pt x="288" y="276"/>
                      </a:lnTo>
                      <a:lnTo>
                        <a:pt x="280" y="257"/>
                      </a:lnTo>
                      <a:lnTo>
                        <a:pt x="273" y="237"/>
                      </a:lnTo>
                      <a:lnTo>
                        <a:pt x="264" y="218"/>
                      </a:lnTo>
                      <a:lnTo>
                        <a:pt x="256" y="200"/>
                      </a:lnTo>
                      <a:lnTo>
                        <a:pt x="246" y="183"/>
                      </a:lnTo>
                      <a:lnTo>
                        <a:pt x="237" y="166"/>
                      </a:lnTo>
                      <a:lnTo>
                        <a:pt x="227" y="151"/>
                      </a:lnTo>
                      <a:lnTo>
                        <a:pt x="216" y="135"/>
                      </a:lnTo>
                      <a:lnTo>
                        <a:pt x="205" y="121"/>
                      </a:lnTo>
                      <a:lnTo>
                        <a:pt x="193" y="107"/>
                      </a:lnTo>
                      <a:lnTo>
                        <a:pt x="182" y="94"/>
                      </a:lnTo>
                      <a:lnTo>
                        <a:pt x="170" y="82"/>
                      </a:lnTo>
                      <a:lnTo>
                        <a:pt x="157" y="70"/>
                      </a:lnTo>
                      <a:lnTo>
                        <a:pt x="144" y="59"/>
                      </a:lnTo>
                      <a:lnTo>
                        <a:pt x="131" y="50"/>
                      </a:lnTo>
                      <a:lnTo>
                        <a:pt x="117" y="41"/>
                      </a:lnTo>
                      <a:lnTo>
                        <a:pt x="104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100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5" y="115"/>
                      </a:lnTo>
                      <a:lnTo>
                        <a:pt x="187" y="127"/>
                      </a:lnTo>
                      <a:lnTo>
                        <a:pt x="198" y="141"/>
                      </a:lnTo>
                      <a:lnTo>
                        <a:pt x="208" y="154"/>
                      </a:lnTo>
                      <a:lnTo>
                        <a:pt x="218" y="169"/>
                      </a:lnTo>
                      <a:lnTo>
                        <a:pt x="228" y="184"/>
                      </a:lnTo>
                      <a:lnTo>
                        <a:pt x="237" y="200"/>
                      </a:lnTo>
                      <a:lnTo>
                        <a:pt x="246" y="217"/>
                      </a:lnTo>
                      <a:lnTo>
                        <a:pt x="254" y="234"/>
                      </a:lnTo>
                      <a:lnTo>
                        <a:pt x="262" y="252"/>
                      </a:lnTo>
                      <a:lnTo>
                        <a:pt x="269" y="270"/>
                      </a:lnTo>
                      <a:lnTo>
                        <a:pt x="276" y="289"/>
                      </a:lnTo>
                      <a:lnTo>
                        <a:pt x="282" y="309"/>
                      </a:lnTo>
                      <a:lnTo>
                        <a:pt x="288" y="329"/>
                      </a:lnTo>
                      <a:lnTo>
                        <a:pt x="293" y="350"/>
                      </a:lnTo>
                      <a:lnTo>
                        <a:pt x="297" y="370"/>
                      </a:lnTo>
                      <a:lnTo>
                        <a:pt x="302" y="393"/>
                      </a:lnTo>
                      <a:lnTo>
                        <a:pt x="305" y="415"/>
                      </a:lnTo>
                      <a:lnTo>
                        <a:pt x="308" y="438"/>
                      </a:lnTo>
                      <a:lnTo>
                        <a:pt x="310" y="461"/>
                      </a:lnTo>
                      <a:lnTo>
                        <a:pt x="323" y="458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66" name="Freeform 126">
                  <a:extLst>
                    <a:ext uri="{FF2B5EF4-FFF2-40B4-BE49-F238E27FC236}">
                      <a16:creationId xmlns:a16="http://schemas.microsoft.com/office/drawing/2014/main" id="{98AF0869-4BF5-43D4-ACDF-74B4D5FA6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" y="2321"/>
                  <a:ext cx="5" cy="5"/>
                </a:xfrm>
                <a:custGeom>
                  <a:avLst/>
                  <a:gdLst>
                    <a:gd name="T0" fmla="*/ 0 w 5"/>
                    <a:gd name="T1" fmla="*/ 2 h 5"/>
                    <a:gd name="T2" fmla="*/ 0 w 5"/>
                    <a:gd name="T3" fmla="*/ 4 h 5"/>
                    <a:gd name="T4" fmla="*/ 1 w 5"/>
                    <a:gd name="T5" fmla="*/ 4 h 5"/>
                    <a:gd name="T6" fmla="*/ 2 w 5"/>
                    <a:gd name="T7" fmla="*/ 4 h 5"/>
                    <a:gd name="T8" fmla="*/ 2 w 5"/>
                    <a:gd name="T9" fmla="*/ 4 h 5"/>
                    <a:gd name="T10" fmla="*/ 3 w 5"/>
                    <a:gd name="T11" fmla="*/ 3 h 5"/>
                    <a:gd name="T12" fmla="*/ 4 w 5"/>
                    <a:gd name="T13" fmla="*/ 2 h 5"/>
                    <a:gd name="T14" fmla="*/ 4 w 5"/>
                    <a:gd name="T15" fmla="*/ 1 h 5"/>
                    <a:gd name="T16" fmla="*/ 4 w 5"/>
                    <a:gd name="T17" fmla="*/ 0 h 5"/>
                    <a:gd name="T18" fmla="*/ 0 w 5"/>
                    <a:gd name="T1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67" name="Freeform 127">
                  <a:extLst>
                    <a:ext uri="{FF2B5EF4-FFF2-40B4-BE49-F238E27FC236}">
                      <a16:creationId xmlns:a16="http://schemas.microsoft.com/office/drawing/2014/main" id="{13ABE3CD-53DD-43D2-80E0-BECAA267F0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8" y="2173"/>
                  <a:ext cx="85" cy="104"/>
                </a:xfrm>
                <a:custGeom>
                  <a:avLst/>
                  <a:gdLst>
                    <a:gd name="T0" fmla="*/ 0 w 85"/>
                    <a:gd name="T1" fmla="*/ 43 h 104"/>
                    <a:gd name="T2" fmla="*/ 84 w 85"/>
                    <a:gd name="T3" fmla="*/ 0 h 104"/>
                    <a:gd name="T4" fmla="*/ 82 w 85"/>
                    <a:gd name="T5" fmla="*/ 6 h 104"/>
                    <a:gd name="T6" fmla="*/ 80 w 85"/>
                    <a:gd name="T7" fmla="*/ 13 h 104"/>
                    <a:gd name="T8" fmla="*/ 78 w 85"/>
                    <a:gd name="T9" fmla="*/ 19 h 104"/>
                    <a:gd name="T10" fmla="*/ 77 w 85"/>
                    <a:gd name="T11" fmla="*/ 25 h 104"/>
                    <a:gd name="T12" fmla="*/ 76 w 85"/>
                    <a:gd name="T13" fmla="*/ 31 h 104"/>
                    <a:gd name="T14" fmla="*/ 75 w 85"/>
                    <a:gd name="T15" fmla="*/ 37 h 104"/>
                    <a:gd name="T16" fmla="*/ 75 w 85"/>
                    <a:gd name="T17" fmla="*/ 44 h 104"/>
                    <a:gd name="T18" fmla="*/ 74 w 85"/>
                    <a:gd name="T19" fmla="*/ 50 h 104"/>
                    <a:gd name="T20" fmla="*/ 74 w 85"/>
                    <a:gd name="T21" fmla="*/ 57 h 104"/>
                    <a:gd name="T22" fmla="*/ 74 w 85"/>
                    <a:gd name="T23" fmla="*/ 63 h 104"/>
                    <a:gd name="T24" fmla="*/ 75 w 85"/>
                    <a:gd name="T25" fmla="*/ 70 h 104"/>
                    <a:gd name="T26" fmla="*/ 75 w 85"/>
                    <a:gd name="T27" fmla="*/ 77 h 104"/>
                    <a:gd name="T28" fmla="*/ 76 w 85"/>
                    <a:gd name="T29" fmla="*/ 83 h 104"/>
                    <a:gd name="T30" fmla="*/ 78 w 85"/>
                    <a:gd name="T31" fmla="*/ 90 h 104"/>
                    <a:gd name="T32" fmla="*/ 79 w 85"/>
                    <a:gd name="T33" fmla="*/ 96 h 104"/>
                    <a:gd name="T34" fmla="*/ 81 w 85"/>
                    <a:gd name="T35" fmla="*/ 103 h 104"/>
                    <a:gd name="T36" fmla="*/ 0 w 85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04">
                      <a:moveTo>
                        <a:pt x="0" y="43"/>
                      </a:moveTo>
                      <a:lnTo>
                        <a:pt x="84" y="0"/>
                      </a:lnTo>
                      <a:lnTo>
                        <a:pt x="82" y="6"/>
                      </a:lnTo>
                      <a:lnTo>
                        <a:pt x="80" y="13"/>
                      </a:lnTo>
                      <a:lnTo>
                        <a:pt x="78" y="19"/>
                      </a:lnTo>
                      <a:lnTo>
                        <a:pt x="77" y="25"/>
                      </a:lnTo>
                      <a:lnTo>
                        <a:pt x="76" y="31"/>
                      </a:lnTo>
                      <a:lnTo>
                        <a:pt x="75" y="37"/>
                      </a:lnTo>
                      <a:lnTo>
                        <a:pt x="75" y="44"/>
                      </a:lnTo>
                      <a:lnTo>
                        <a:pt x="74" y="50"/>
                      </a:lnTo>
                      <a:lnTo>
                        <a:pt x="74" y="57"/>
                      </a:lnTo>
                      <a:lnTo>
                        <a:pt x="74" y="63"/>
                      </a:lnTo>
                      <a:lnTo>
                        <a:pt x="75" y="70"/>
                      </a:lnTo>
                      <a:lnTo>
                        <a:pt x="75" y="77"/>
                      </a:lnTo>
                      <a:lnTo>
                        <a:pt x="76" y="83"/>
                      </a:lnTo>
                      <a:lnTo>
                        <a:pt x="78" y="90"/>
                      </a:lnTo>
                      <a:lnTo>
                        <a:pt x="79" y="96"/>
                      </a:lnTo>
                      <a:lnTo>
                        <a:pt x="81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68" name="Freeform 128">
                  <a:extLst>
                    <a:ext uri="{FF2B5EF4-FFF2-40B4-BE49-F238E27FC236}">
                      <a16:creationId xmlns:a16="http://schemas.microsoft.com/office/drawing/2014/main" id="{405913FC-6EAC-48F5-8FFB-E02EAF6A86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2211"/>
                  <a:ext cx="323" cy="462"/>
                </a:xfrm>
                <a:custGeom>
                  <a:avLst/>
                  <a:gdLst>
                    <a:gd name="T0" fmla="*/ 320 w 323"/>
                    <a:gd name="T1" fmla="*/ 433 h 462"/>
                    <a:gd name="T2" fmla="*/ 313 w 323"/>
                    <a:gd name="T3" fmla="*/ 386 h 462"/>
                    <a:gd name="T4" fmla="*/ 304 w 323"/>
                    <a:gd name="T5" fmla="*/ 340 h 462"/>
                    <a:gd name="T6" fmla="*/ 293 w 323"/>
                    <a:gd name="T7" fmla="*/ 297 h 462"/>
                    <a:gd name="T8" fmla="*/ 279 w 323"/>
                    <a:gd name="T9" fmla="*/ 257 h 462"/>
                    <a:gd name="T10" fmla="*/ 263 w 323"/>
                    <a:gd name="T11" fmla="*/ 218 h 462"/>
                    <a:gd name="T12" fmla="*/ 246 w 323"/>
                    <a:gd name="T13" fmla="*/ 183 h 462"/>
                    <a:gd name="T14" fmla="*/ 226 w 323"/>
                    <a:gd name="T15" fmla="*/ 151 h 462"/>
                    <a:gd name="T16" fmla="*/ 204 w 323"/>
                    <a:gd name="T17" fmla="*/ 121 h 462"/>
                    <a:gd name="T18" fmla="*/ 181 w 323"/>
                    <a:gd name="T19" fmla="*/ 94 h 462"/>
                    <a:gd name="T20" fmla="*/ 156 w 323"/>
                    <a:gd name="T21" fmla="*/ 70 h 462"/>
                    <a:gd name="T22" fmla="*/ 130 w 323"/>
                    <a:gd name="T23" fmla="*/ 50 h 462"/>
                    <a:gd name="T24" fmla="*/ 103 w 323"/>
                    <a:gd name="T25" fmla="*/ 33 h 462"/>
                    <a:gd name="T26" fmla="*/ 75 w 323"/>
                    <a:gd name="T27" fmla="*/ 19 h 462"/>
                    <a:gd name="T28" fmla="*/ 46 w 323"/>
                    <a:gd name="T29" fmla="*/ 9 h 462"/>
                    <a:gd name="T30" fmla="*/ 16 w 323"/>
                    <a:gd name="T31" fmla="*/ 2 h 462"/>
                    <a:gd name="T32" fmla="*/ 0 w 323"/>
                    <a:gd name="T33" fmla="*/ 24 h 462"/>
                    <a:gd name="T34" fmla="*/ 29 w 323"/>
                    <a:gd name="T35" fmla="*/ 30 h 462"/>
                    <a:gd name="T36" fmla="*/ 58 w 323"/>
                    <a:gd name="T37" fmla="*/ 37 h 462"/>
                    <a:gd name="T38" fmla="*/ 86 w 323"/>
                    <a:gd name="T39" fmla="*/ 49 h 462"/>
                    <a:gd name="T40" fmla="*/ 113 w 323"/>
                    <a:gd name="T41" fmla="*/ 64 h 462"/>
                    <a:gd name="T42" fmla="*/ 139 w 323"/>
                    <a:gd name="T43" fmla="*/ 82 h 462"/>
                    <a:gd name="T44" fmla="*/ 163 w 323"/>
                    <a:gd name="T45" fmla="*/ 103 h 462"/>
                    <a:gd name="T46" fmla="*/ 186 w 323"/>
                    <a:gd name="T47" fmla="*/ 127 h 462"/>
                    <a:gd name="T48" fmla="*/ 207 w 323"/>
                    <a:gd name="T49" fmla="*/ 154 h 462"/>
                    <a:gd name="T50" fmla="*/ 227 w 323"/>
                    <a:gd name="T51" fmla="*/ 184 h 462"/>
                    <a:gd name="T52" fmla="*/ 245 w 323"/>
                    <a:gd name="T53" fmla="*/ 217 h 462"/>
                    <a:gd name="T54" fmla="*/ 261 w 323"/>
                    <a:gd name="T55" fmla="*/ 252 h 462"/>
                    <a:gd name="T56" fmla="*/ 275 w 323"/>
                    <a:gd name="T57" fmla="*/ 289 h 462"/>
                    <a:gd name="T58" fmla="*/ 287 w 323"/>
                    <a:gd name="T59" fmla="*/ 329 h 462"/>
                    <a:gd name="T60" fmla="*/ 297 w 323"/>
                    <a:gd name="T61" fmla="*/ 370 h 462"/>
                    <a:gd name="T62" fmla="*/ 304 w 323"/>
                    <a:gd name="T63" fmla="*/ 415 h 462"/>
                    <a:gd name="T64" fmla="*/ 309 w 323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3" h="462">
                      <a:moveTo>
                        <a:pt x="322" y="458"/>
                      </a:moveTo>
                      <a:lnTo>
                        <a:pt x="320" y="433"/>
                      </a:lnTo>
                      <a:lnTo>
                        <a:pt x="317" y="409"/>
                      </a:lnTo>
                      <a:lnTo>
                        <a:pt x="313" y="386"/>
                      </a:lnTo>
                      <a:lnTo>
                        <a:pt x="309" y="362"/>
                      </a:lnTo>
                      <a:lnTo>
                        <a:pt x="304" y="340"/>
                      </a:lnTo>
                      <a:lnTo>
                        <a:pt x="299" y="318"/>
                      </a:lnTo>
                      <a:lnTo>
                        <a:pt x="293" y="297"/>
                      </a:lnTo>
                      <a:lnTo>
                        <a:pt x="287" y="276"/>
                      </a:lnTo>
                      <a:lnTo>
                        <a:pt x="279" y="257"/>
                      </a:lnTo>
                      <a:lnTo>
                        <a:pt x="272" y="237"/>
                      </a:lnTo>
                      <a:lnTo>
                        <a:pt x="263" y="218"/>
                      </a:lnTo>
                      <a:lnTo>
                        <a:pt x="255" y="200"/>
                      </a:lnTo>
                      <a:lnTo>
                        <a:pt x="246" y="183"/>
                      </a:lnTo>
                      <a:lnTo>
                        <a:pt x="236" y="166"/>
                      </a:lnTo>
                      <a:lnTo>
                        <a:pt x="226" y="151"/>
                      </a:lnTo>
                      <a:lnTo>
                        <a:pt x="215" y="135"/>
                      </a:lnTo>
                      <a:lnTo>
                        <a:pt x="204" y="121"/>
                      </a:lnTo>
                      <a:lnTo>
                        <a:pt x="193" y="107"/>
                      </a:lnTo>
                      <a:lnTo>
                        <a:pt x="181" y="94"/>
                      </a:lnTo>
                      <a:lnTo>
                        <a:pt x="169" y="82"/>
                      </a:lnTo>
                      <a:lnTo>
                        <a:pt x="156" y="70"/>
                      </a:lnTo>
                      <a:lnTo>
                        <a:pt x="144" y="59"/>
                      </a:lnTo>
                      <a:lnTo>
                        <a:pt x="130" y="50"/>
                      </a:lnTo>
                      <a:lnTo>
                        <a:pt x="117" y="41"/>
                      </a:lnTo>
                      <a:lnTo>
                        <a:pt x="103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99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4" y="115"/>
                      </a:lnTo>
                      <a:lnTo>
                        <a:pt x="186" y="127"/>
                      </a:lnTo>
                      <a:lnTo>
                        <a:pt x="197" y="141"/>
                      </a:lnTo>
                      <a:lnTo>
                        <a:pt x="207" y="154"/>
                      </a:lnTo>
                      <a:lnTo>
                        <a:pt x="218" y="169"/>
                      </a:lnTo>
                      <a:lnTo>
                        <a:pt x="227" y="184"/>
                      </a:lnTo>
                      <a:lnTo>
                        <a:pt x="236" y="200"/>
                      </a:lnTo>
                      <a:lnTo>
                        <a:pt x="245" y="217"/>
                      </a:lnTo>
                      <a:lnTo>
                        <a:pt x="253" y="234"/>
                      </a:lnTo>
                      <a:lnTo>
                        <a:pt x="261" y="252"/>
                      </a:lnTo>
                      <a:lnTo>
                        <a:pt x="269" y="270"/>
                      </a:lnTo>
                      <a:lnTo>
                        <a:pt x="275" y="289"/>
                      </a:lnTo>
                      <a:lnTo>
                        <a:pt x="281" y="309"/>
                      </a:lnTo>
                      <a:lnTo>
                        <a:pt x="287" y="329"/>
                      </a:lnTo>
                      <a:lnTo>
                        <a:pt x="292" y="350"/>
                      </a:lnTo>
                      <a:lnTo>
                        <a:pt x="297" y="370"/>
                      </a:lnTo>
                      <a:lnTo>
                        <a:pt x="301" y="393"/>
                      </a:lnTo>
                      <a:lnTo>
                        <a:pt x="304" y="415"/>
                      </a:lnTo>
                      <a:lnTo>
                        <a:pt x="307" y="438"/>
                      </a:lnTo>
                      <a:lnTo>
                        <a:pt x="309" y="461"/>
                      </a:lnTo>
                      <a:lnTo>
                        <a:pt x="322" y="458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89569" name="Rectangle 129">
                <a:extLst>
                  <a:ext uri="{FF2B5EF4-FFF2-40B4-BE49-F238E27FC236}">
                    <a16:creationId xmlns:a16="http://schemas.microsoft.com/office/drawing/2014/main" id="{537D82F2-9D61-4C86-A3DA-A49278888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00" y="2112"/>
                <a:ext cx="1300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Kế toán ngân hàng</a:t>
                </a:r>
              </a:p>
            </p:txBody>
          </p:sp>
          <p:sp>
            <p:nvSpPr>
              <p:cNvPr id="189570" name="Rectangle 130">
                <a:extLst>
                  <a:ext uri="{FF2B5EF4-FFF2-40B4-BE49-F238E27FC236}">
                    <a16:creationId xmlns:a16="http://schemas.microsoft.com/office/drawing/2014/main" id="{99C887B3-577D-4AFE-8E3A-BB70641B31D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52" y="3456"/>
                <a:ext cx="720" cy="18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lIns="90488" tIns="44450" rIns="90488" bIns="44450">
                <a:spAutoFit/>
              </a:bodyPr>
              <a:lstStyle/>
              <a:p>
                <a:pPr algn="ctr" eaLnBrk="0" hangingPunct="0">
                  <a:buClr>
                    <a:srgbClr val="F76681"/>
                  </a:buClr>
                </a:pPr>
                <a:r>
                  <a:rPr lang="en-US" altLang="en-US" sz="1400" b="1">
                    <a:ea typeface="Osaka" charset="-128"/>
                  </a:rPr>
                  <a:t>Ngân hàng</a:t>
                </a:r>
              </a:p>
            </p:txBody>
          </p:sp>
          <p:grpSp>
            <p:nvGrpSpPr>
              <p:cNvPr id="189571" name="Group 131">
                <a:extLst>
                  <a:ext uri="{FF2B5EF4-FFF2-40B4-BE49-F238E27FC236}">
                    <a16:creationId xmlns:a16="http://schemas.microsoft.com/office/drawing/2014/main" id="{B28A3B49-0015-495F-A31D-CC2E82663E8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20" y="2544"/>
                <a:ext cx="1588" cy="288"/>
                <a:chOff x="3456" y="2160"/>
                <a:chExt cx="385" cy="513"/>
              </a:xfrm>
            </p:grpSpPr>
            <p:sp>
              <p:nvSpPr>
                <p:cNvPr id="189572" name="Freeform 132">
                  <a:extLst>
                    <a:ext uri="{FF2B5EF4-FFF2-40B4-BE49-F238E27FC236}">
                      <a16:creationId xmlns:a16="http://schemas.microsoft.com/office/drawing/2014/main" id="{EE082642-4B90-4D13-9029-6D4119911A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62" y="2160"/>
                  <a:ext cx="86" cy="104"/>
                </a:xfrm>
                <a:custGeom>
                  <a:avLst/>
                  <a:gdLst>
                    <a:gd name="T0" fmla="*/ 0 w 86"/>
                    <a:gd name="T1" fmla="*/ 43 h 104"/>
                    <a:gd name="T2" fmla="*/ 85 w 86"/>
                    <a:gd name="T3" fmla="*/ 0 h 104"/>
                    <a:gd name="T4" fmla="*/ 83 w 86"/>
                    <a:gd name="T5" fmla="*/ 6 h 104"/>
                    <a:gd name="T6" fmla="*/ 81 w 86"/>
                    <a:gd name="T7" fmla="*/ 13 h 104"/>
                    <a:gd name="T8" fmla="*/ 79 w 86"/>
                    <a:gd name="T9" fmla="*/ 19 h 104"/>
                    <a:gd name="T10" fmla="*/ 78 w 86"/>
                    <a:gd name="T11" fmla="*/ 25 h 104"/>
                    <a:gd name="T12" fmla="*/ 77 w 86"/>
                    <a:gd name="T13" fmla="*/ 31 h 104"/>
                    <a:gd name="T14" fmla="*/ 76 w 86"/>
                    <a:gd name="T15" fmla="*/ 37 h 104"/>
                    <a:gd name="T16" fmla="*/ 75 w 86"/>
                    <a:gd name="T17" fmla="*/ 44 h 104"/>
                    <a:gd name="T18" fmla="*/ 75 w 86"/>
                    <a:gd name="T19" fmla="*/ 50 h 104"/>
                    <a:gd name="T20" fmla="*/ 74 w 86"/>
                    <a:gd name="T21" fmla="*/ 57 h 104"/>
                    <a:gd name="T22" fmla="*/ 75 w 86"/>
                    <a:gd name="T23" fmla="*/ 63 h 104"/>
                    <a:gd name="T24" fmla="*/ 75 w 86"/>
                    <a:gd name="T25" fmla="*/ 70 h 104"/>
                    <a:gd name="T26" fmla="*/ 76 w 86"/>
                    <a:gd name="T27" fmla="*/ 77 h 104"/>
                    <a:gd name="T28" fmla="*/ 77 w 86"/>
                    <a:gd name="T29" fmla="*/ 83 h 104"/>
                    <a:gd name="T30" fmla="*/ 79 w 86"/>
                    <a:gd name="T31" fmla="*/ 90 h 104"/>
                    <a:gd name="T32" fmla="*/ 80 w 86"/>
                    <a:gd name="T33" fmla="*/ 96 h 104"/>
                    <a:gd name="T34" fmla="*/ 82 w 86"/>
                    <a:gd name="T35" fmla="*/ 103 h 104"/>
                    <a:gd name="T36" fmla="*/ 0 w 86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6" h="104">
                      <a:moveTo>
                        <a:pt x="0" y="43"/>
                      </a:moveTo>
                      <a:lnTo>
                        <a:pt x="85" y="0"/>
                      </a:lnTo>
                      <a:lnTo>
                        <a:pt x="83" y="6"/>
                      </a:lnTo>
                      <a:lnTo>
                        <a:pt x="81" y="13"/>
                      </a:lnTo>
                      <a:lnTo>
                        <a:pt x="79" y="19"/>
                      </a:lnTo>
                      <a:lnTo>
                        <a:pt x="78" y="25"/>
                      </a:lnTo>
                      <a:lnTo>
                        <a:pt x="77" y="31"/>
                      </a:lnTo>
                      <a:lnTo>
                        <a:pt x="76" y="37"/>
                      </a:lnTo>
                      <a:lnTo>
                        <a:pt x="75" y="44"/>
                      </a:lnTo>
                      <a:lnTo>
                        <a:pt x="75" y="50"/>
                      </a:lnTo>
                      <a:lnTo>
                        <a:pt x="74" y="57"/>
                      </a:lnTo>
                      <a:lnTo>
                        <a:pt x="75" y="63"/>
                      </a:lnTo>
                      <a:lnTo>
                        <a:pt x="75" y="70"/>
                      </a:lnTo>
                      <a:lnTo>
                        <a:pt x="76" y="77"/>
                      </a:lnTo>
                      <a:lnTo>
                        <a:pt x="77" y="83"/>
                      </a:lnTo>
                      <a:lnTo>
                        <a:pt x="79" y="90"/>
                      </a:lnTo>
                      <a:lnTo>
                        <a:pt x="80" y="96"/>
                      </a:lnTo>
                      <a:lnTo>
                        <a:pt x="82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73" name="Freeform 133">
                  <a:extLst>
                    <a:ext uri="{FF2B5EF4-FFF2-40B4-BE49-F238E27FC236}">
                      <a16:creationId xmlns:a16="http://schemas.microsoft.com/office/drawing/2014/main" id="{5B282024-A801-47B9-8AD8-C04FC104CD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7" y="2198"/>
                  <a:ext cx="324" cy="462"/>
                </a:xfrm>
                <a:custGeom>
                  <a:avLst/>
                  <a:gdLst>
                    <a:gd name="T0" fmla="*/ 321 w 324"/>
                    <a:gd name="T1" fmla="*/ 433 h 462"/>
                    <a:gd name="T2" fmla="*/ 314 w 324"/>
                    <a:gd name="T3" fmla="*/ 386 h 462"/>
                    <a:gd name="T4" fmla="*/ 305 w 324"/>
                    <a:gd name="T5" fmla="*/ 340 h 462"/>
                    <a:gd name="T6" fmla="*/ 294 w 324"/>
                    <a:gd name="T7" fmla="*/ 297 h 462"/>
                    <a:gd name="T8" fmla="*/ 280 w 324"/>
                    <a:gd name="T9" fmla="*/ 257 h 462"/>
                    <a:gd name="T10" fmla="*/ 264 w 324"/>
                    <a:gd name="T11" fmla="*/ 218 h 462"/>
                    <a:gd name="T12" fmla="*/ 246 w 324"/>
                    <a:gd name="T13" fmla="*/ 183 h 462"/>
                    <a:gd name="T14" fmla="*/ 227 w 324"/>
                    <a:gd name="T15" fmla="*/ 151 h 462"/>
                    <a:gd name="T16" fmla="*/ 205 w 324"/>
                    <a:gd name="T17" fmla="*/ 121 h 462"/>
                    <a:gd name="T18" fmla="*/ 182 w 324"/>
                    <a:gd name="T19" fmla="*/ 94 h 462"/>
                    <a:gd name="T20" fmla="*/ 157 w 324"/>
                    <a:gd name="T21" fmla="*/ 70 h 462"/>
                    <a:gd name="T22" fmla="*/ 131 w 324"/>
                    <a:gd name="T23" fmla="*/ 50 h 462"/>
                    <a:gd name="T24" fmla="*/ 104 w 324"/>
                    <a:gd name="T25" fmla="*/ 33 h 462"/>
                    <a:gd name="T26" fmla="*/ 75 w 324"/>
                    <a:gd name="T27" fmla="*/ 19 h 462"/>
                    <a:gd name="T28" fmla="*/ 46 w 324"/>
                    <a:gd name="T29" fmla="*/ 9 h 462"/>
                    <a:gd name="T30" fmla="*/ 16 w 324"/>
                    <a:gd name="T31" fmla="*/ 2 h 462"/>
                    <a:gd name="T32" fmla="*/ 0 w 324"/>
                    <a:gd name="T33" fmla="*/ 24 h 462"/>
                    <a:gd name="T34" fmla="*/ 29 w 324"/>
                    <a:gd name="T35" fmla="*/ 30 h 462"/>
                    <a:gd name="T36" fmla="*/ 58 w 324"/>
                    <a:gd name="T37" fmla="*/ 37 h 462"/>
                    <a:gd name="T38" fmla="*/ 86 w 324"/>
                    <a:gd name="T39" fmla="*/ 49 h 462"/>
                    <a:gd name="T40" fmla="*/ 113 w 324"/>
                    <a:gd name="T41" fmla="*/ 64 h 462"/>
                    <a:gd name="T42" fmla="*/ 139 w 324"/>
                    <a:gd name="T43" fmla="*/ 82 h 462"/>
                    <a:gd name="T44" fmla="*/ 163 w 324"/>
                    <a:gd name="T45" fmla="*/ 103 h 462"/>
                    <a:gd name="T46" fmla="*/ 187 w 324"/>
                    <a:gd name="T47" fmla="*/ 127 h 462"/>
                    <a:gd name="T48" fmla="*/ 208 w 324"/>
                    <a:gd name="T49" fmla="*/ 154 h 462"/>
                    <a:gd name="T50" fmla="*/ 228 w 324"/>
                    <a:gd name="T51" fmla="*/ 184 h 462"/>
                    <a:gd name="T52" fmla="*/ 246 w 324"/>
                    <a:gd name="T53" fmla="*/ 217 h 462"/>
                    <a:gd name="T54" fmla="*/ 262 w 324"/>
                    <a:gd name="T55" fmla="*/ 252 h 462"/>
                    <a:gd name="T56" fmla="*/ 276 w 324"/>
                    <a:gd name="T57" fmla="*/ 289 h 462"/>
                    <a:gd name="T58" fmla="*/ 288 w 324"/>
                    <a:gd name="T59" fmla="*/ 329 h 462"/>
                    <a:gd name="T60" fmla="*/ 297 w 324"/>
                    <a:gd name="T61" fmla="*/ 370 h 462"/>
                    <a:gd name="T62" fmla="*/ 305 w 324"/>
                    <a:gd name="T63" fmla="*/ 415 h 462"/>
                    <a:gd name="T64" fmla="*/ 310 w 324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4" h="462">
                      <a:moveTo>
                        <a:pt x="323" y="458"/>
                      </a:moveTo>
                      <a:lnTo>
                        <a:pt x="321" y="433"/>
                      </a:lnTo>
                      <a:lnTo>
                        <a:pt x="318" y="409"/>
                      </a:lnTo>
                      <a:lnTo>
                        <a:pt x="314" y="386"/>
                      </a:lnTo>
                      <a:lnTo>
                        <a:pt x="310" y="362"/>
                      </a:lnTo>
                      <a:lnTo>
                        <a:pt x="305" y="340"/>
                      </a:lnTo>
                      <a:lnTo>
                        <a:pt x="300" y="318"/>
                      </a:lnTo>
                      <a:lnTo>
                        <a:pt x="294" y="297"/>
                      </a:lnTo>
                      <a:lnTo>
                        <a:pt x="288" y="276"/>
                      </a:lnTo>
                      <a:lnTo>
                        <a:pt x="280" y="257"/>
                      </a:lnTo>
                      <a:lnTo>
                        <a:pt x="273" y="237"/>
                      </a:lnTo>
                      <a:lnTo>
                        <a:pt x="264" y="218"/>
                      </a:lnTo>
                      <a:lnTo>
                        <a:pt x="256" y="200"/>
                      </a:lnTo>
                      <a:lnTo>
                        <a:pt x="246" y="183"/>
                      </a:lnTo>
                      <a:lnTo>
                        <a:pt x="237" y="166"/>
                      </a:lnTo>
                      <a:lnTo>
                        <a:pt x="227" y="151"/>
                      </a:lnTo>
                      <a:lnTo>
                        <a:pt x="216" y="135"/>
                      </a:lnTo>
                      <a:lnTo>
                        <a:pt x="205" y="121"/>
                      </a:lnTo>
                      <a:lnTo>
                        <a:pt x="193" y="107"/>
                      </a:lnTo>
                      <a:lnTo>
                        <a:pt x="182" y="94"/>
                      </a:lnTo>
                      <a:lnTo>
                        <a:pt x="170" y="82"/>
                      </a:lnTo>
                      <a:lnTo>
                        <a:pt x="157" y="70"/>
                      </a:lnTo>
                      <a:lnTo>
                        <a:pt x="144" y="59"/>
                      </a:lnTo>
                      <a:lnTo>
                        <a:pt x="131" y="50"/>
                      </a:lnTo>
                      <a:lnTo>
                        <a:pt x="117" y="41"/>
                      </a:lnTo>
                      <a:lnTo>
                        <a:pt x="104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100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5" y="115"/>
                      </a:lnTo>
                      <a:lnTo>
                        <a:pt x="187" y="127"/>
                      </a:lnTo>
                      <a:lnTo>
                        <a:pt x="198" y="141"/>
                      </a:lnTo>
                      <a:lnTo>
                        <a:pt x="208" y="154"/>
                      </a:lnTo>
                      <a:lnTo>
                        <a:pt x="218" y="169"/>
                      </a:lnTo>
                      <a:lnTo>
                        <a:pt x="228" y="184"/>
                      </a:lnTo>
                      <a:lnTo>
                        <a:pt x="237" y="200"/>
                      </a:lnTo>
                      <a:lnTo>
                        <a:pt x="246" y="217"/>
                      </a:lnTo>
                      <a:lnTo>
                        <a:pt x="254" y="234"/>
                      </a:lnTo>
                      <a:lnTo>
                        <a:pt x="262" y="252"/>
                      </a:lnTo>
                      <a:lnTo>
                        <a:pt x="269" y="270"/>
                      </a:lnTo>
                      <a:lnTo>
                        <a:pt x="276" y="289"/>
                      </a:lnTo>
                      <a:lnTo>
                        <a:pt x="282" y="309"/>
                      </a:lnTo>
                      <a:lnTo>
                        <a:pt x="288" y="329"/>
                      </a:lnTo>
                      <a:lnTo>
                        <a:pt x="293" y="350"/>
                      </a:lnTo>
                      <a:lnTo>
                        <a:pt x="297" y="370"/>
                      </a:lnTo>
                      <a:lnTo>
                        <a:pt x="302" y="393"/>
                      </a:lnTo>
                      <a:lnTo>
                        <a:pt x="305" y="415"/>
                      </a:lnTo>
                      <a:lnTo>
                        <a:pt x="308" y="438"/>
                      </a:lnTo>
                      <a:lnTo>
                        <a:pt x="310" y="461"/>
                      </a:lnTo>
                      <a:lnTo>
                        <a:pt x="323" y="458"/>
                      </a:lnTo>
                    </a:path>
                  </a:pathLst>
                </a:custGeom>
                <a:solidFill>
                  <a:srgbClr val="790015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74" name="Freeform 134">
                  <a:extLst>
                    <a:ext uri="{FF2B5EF4-FFF2-40B4-BE49-F238E27FC236}">
                      <a16:creationId xmlns:a16="http://schemas.microsoft.com/office/drawing/2014/main" id="{E562B259-5391-4E97-A582-7C7BE6F0FA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6" y="2321"/>
                  <a:ext cx="5" cy="5"/>
                </a:xfrm>
                <a:custGeom>
                  <a:avLst/>
                  <a:gdLst>
                    <a:gd name="T0" fmla="*/ 0 w 5"/>
                    <a:gd name="T1" fmla="*/ 2 h 5"/>
                    <a:gd name="T2" fmla="*/ 0 w 5"/>
                    <a:gd name="T3" fmla="*/ 4 h 5"/>
                    <a:gd name="T4" fmla="*/ 1 w 5"/>
                    <a:gd name="T5" fmla="*/ 4 h 5"/>
                    <a:gd name="T6" fmla="*/ 2 w 5"/>
                    <a:gd name="T7" fmla="*/ 4 h 5"/>
                    <a:gd name="T8" fmla="*/ 2 w 5"/>
                    <a:gd name="T9" fmla="*/ 4 h 5"/>
                    <a:gd name="T10" fmla="*/ 3 w 5"/>
                    <a:gd name="T11" fmla="*/ 3 h 5"/>
                    <a:gd name="T12" fmla="*/ 4 w 5"/>
                    <a:gd name="T13" fmla="*/ 2 h 5"/>
                    <a:gd name="T14" fmla="*/ 4 w 5"/>
                    <a:gd name="T15" fmla="*/ 1 h 5"/>
                    <a:gd name="T16" fmla="*/ 4 w 5"/>
                    <a:gd name="T17" fmla="*/ 0 h 5"/>
                    <a:gd name="T18" fmla="*/ 0 w 5"/>
                    <a:gd name="T19" fmla="*/ 2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5" h="5">
                      <a:moveTo>
                        <a:pt x="0" y="2"/>
                      </a:moveTo>
                      <a:lnTo>
                        <a:pt x="0" y="4"/>
                      </a:lnTo>
                      <a:lnTo>
                        <a:pt x="1" y="4"/>
                      </a:lnTo>
                      <a:lnTo>
                        <a:pt x="2" y="4"/>
                      </a:lnTo>
                      <a:lnTo>
                        <a:pt x="2" y="4"/>
                      </a:lnTo>
                      <a:lnTo>
                        <a:pt x="3" y="3"/>
                      </a:lnTo>
                      <a:lnTo>
                        <a:pt x="4" y="2"/>
                      </a:lnTo>
                      <a:lnTo>
                        <a:pt x="4" y="1"/>
                      </a:lnTo>
                      <a:lnTo>
                        <a:pt x="4" y="0"/>
                      </a:lnTo>
                      <a:lnTo>
                        <a:pt x="0" y="2"/>
                      </a:lnTo>
                    </a:path>
                  </a:pathLst>
                </a:custGeom>
                <a:gradFill rotWithShape="0">
                  <a:gsLst>
                    <a:gs pos="0">
                      <a:srgbClr val="FF5008"/>
                    </a:gs>
                    <a:gs pos="100000">
                      <a:srgbClr val="FF5008">
                        <a:gamma/>
                        <a:shade val="60000"/>
                        <a:invGamma/>
                      </a:srgbClr>
                    </a:gs>
                  </a:gsLst>
                  <a:lin ang="2700000" scaled="1"/>
                </a:gra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75" name="Freeform 135">
                  <a:extLst>
                    <a:ext uri="{FF2B5EF4-FFF2-40B4-BE49-F238E27FC236}">
                      <a16:creationId xmlns:a16="http://schemas.microsoft.com/office/drawing/2014/main" id="{0A5853D5-4CCD-4F0B-96AD-630163CC85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458" y="2173"/>
                  <a:ext cx="85" cy="104"/>
                </a:xfrm>
                <a:custGeom>
                  <a:avLst/>
                  <a:gdLst>
                    <a:gd name="T0" fmla="*/ 0 w 85"/>
                    <a:gd name="T1" fmla="*/ 43 h 104"/>
                    <a:gd name="T2" fmla="*/ 84 w 85"/>
                    <a:gd name="T3" fmla="*/ 0 h 104"/>
                    <a:gd name="T4" fmla="*/ 82 w 85"/>
                    <a:gd name="T5" fmla="*/ 6 h 104"/>
                    <a:gd name="T6" fmla="*/ 80 w 85"/>
                    <a:gd name="T7" fmla="*/ 13 h 104"/>
                    <a:gd name="T8" fmla="*/ 78 w 85"/>
                    <a:gd name="T9" fmla="*/ 19 h 104"/>
                    <a:gd name="T10" fmla="*/ 77 w 85"/>
                    <a:gd name="T11" fmla="*/ 25 h 104"/>
                    <a:gd name="T12" fmla="*/ 76 w 85"/>
                    <a:gd name="T13" fmla="*/ 31 h 104"/>
                    <a:gd name="T14" fmla="*/ 75 w 85"/>
                    <a:gd name="T15" fmla="*/ 37 h 104"/>
                    <a:gd name="T16" fmla="*/ 75 w 85"/>
                    <a:gd name="T17" fmla="*/ 44 h 104"/>
                    <a:gd name="T18" fmla="*/ 74 w 85"/>
                    <a:gd name="T19" fmla="*/ 50 h 104"/>
                    <a:gd name="T20" fmla="*/ 74 w 85"/>
                    <a:gd name="T21" fmla="*/ 57 h 104"/>
                    <a:gd name="T22" fmla="*/ 74 w 85"/>
                    <a:gd name="T23" fmla="*/ 63 h 104"/>
                    <a:gd name="T24" fmla="*/ 75 w 85"/>
                    <a:gd name="T25" fmla="*/ 70 h 104"/>
                    <a:gd name="T26" fmla="*/ 75 w 85"/>
                    <a:gd name="T27" fmla="*/ 77 h 104"/>
                    <a:gd name="T28" fmla="*/ 76 w 85"/>
                    <a:gd name="T29" fmla="*/ 83 h 104"/>
                    <a:gd name="T30" fmla="*/ 78 w 85"/>
                    <a:gd name="T31" fmla="*/ 90 h 104"/>
                    <a:gd name="T32" fmla="*/ 79 w 85"/>
                    <a:gd name="T33" fmla="*/ 96 h 104"/>
                    <a:gd name="T34" fmla="*/ 81 w 85"/>
                    <a:gd name="T35" fmla="*/ 103 h 104"/>
                    <a:gd name="T36" fmla="*/ 0 w 85"/>
                    <a:gd name="T37" fmla="*/ 43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85" h="104">
                      <a:moveTo>
                        <a:pt x="0" y="43"/>
                      </a:moveTo>
                      <a:lnTo>
                        <a:pt x="84" y="0"/>
                      </a:lnTo>
                      <a:lnTo>
                        <a:pt x="82" y="6"/>
                      </a:lnTo>
                      <a:lnTo>
                        <a:pt x="80" y="13"/>
                      </a:lnTo>
                      <a:lnTo>
                        <a:pt x="78" y="19"/>
                      </a:lnTo>
                      <a:lnTo>
                        <a:pt x="77" y="25"/>
                      </a:lnTo>
                      <a:lnTo>
                        <a:pt x="76" y="31"/>
                      </a:lnTo>
                      <a:lnTo>
                        <a:pt x="75" y="37"/>
                      </a:lnTo>
                      <a:lnTo>
                        <a:pt x="75" y="44"/>
                      </a:lnTo>
                      <a:lnTo>
                        <a:pt x="74" y="50"/>
                      </a:lnTo>
                      <a:lnTo>
                        <a:pt x="74" y="57"/>
                      </a:lnTo>
                      <a:lnTo>
                        <a:pt x="74" y="63"/>
                      </a:lnTo>
                      <a:lnTo>
                        <a:pt x="75" y="70"/>
                      </a:lnTo>
                      <a:lnTo>
                        <a:pt x="75" y="77"/>
                      </a:lnTo>
                      <a:lnTo>
                        <a:pt x="76" y="83"/>
                      </a:lnTo>
                      <a:lnTo>
                        <a:pt x="78" y="90"/>
                      </a:lnTo>
                      <a:lnTo>
                        <a:pt x="79" y="96"/>
                      </a:lnTo>
                      <a:lnTo>
                        <a:pt x="81" y="103"/>
                      </a:lnTo>
                      <a:lnTo>
                        <a:pt x="0" y="43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576" name="Freeform 136">
                  <a:extLst>
                    <a:ext uri="{FF2B5EF4-FFF2-40B4-BE49-F238E27FC236}">
                      <a16:creationId xmlns:a16="http://schemas.microsoft.com/office/drawing/2014/main" id="{189B5CBF-6852-433E-82B9-2C3486ED81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13" y="2211"/>
                  <a:ext cx="323" cy="462"/>
                </a:xfrm>
                <a:custGeom>
                  <a:avLst/>
                  <a:gdLst>
                    <a:gd name="T0" fmla="*/ 320 w 323"/>
                    <a:gd name="T1" fmla="*/ 433 h 462"/>
                    <a:gd name="T2" fmla="*/ 313 w 323"/>
                    <a:gd name="T3" fmla="*/ 386 h 462"/>
                    <a:gd name="T4" fmla="*/ 304 w 323"/>
                    <a:gd name="T5" fmla="*/ 340 h 462"/>
                    <a:gd name="T6" fmla="*/ 293 w 323"/>
                    <a:gd name="T7" fmla="*/ 297 h 462"/>
                    <a:gd name="T8" fmla="*/ 279 w 323"/>
                    <a:gd name="T9" fmla="*/ 257 h 462"/>
                    <a:gd name="T10" fmla="*/ 263 w 323"/>
                    <a:gd name="T11" fmla="*/ 218 h 462"/>
                    <a:gd name="T12" fmla="*/ 246 w 323"/>
                    <a:gd name="T13" fmla="*/ 183 h 462"/>
                    <a:gd name="T14" fmla="*/ 226 w 323"/>
                    <a:gd name="T15" fmla="*/ 151 h 462"/>
                    <a:gd name="T16" fmla="*/ 204 w 323"/>
                    <a:gd name="T17" fmla="*/ 121 h 462"/>
                    <a:gd name="T18" fmla="*/ 181 w 323"/>
                    <a:gd name="T19" fmla="*/ 94 h 462"/>
                    <a:gd name="T20" fmla="*/ 156 w 323"/>
                    <a:gd name="T21" fmla="*/ 70 h 462"/>
                    <a:gd name="T22" fmla="*/ 130 w 323"/>
                    <a:gd name="T23" fmla="*/ 50 h 462"/>
                    <a:gd name="T24" fmla="*/ 103 w 323"/>
                    <a:gd name="T25" fmla="*/ 33 h 462"/>
                    <a:gd name="T26" fmla="*/ 75 w 323"/>
                    <a:gd name="T27" fmla="*/ 19 h 462"/>
                    <a:gd name="T28" fmla="*/ 46 w 323"/>
                    <a:gd name="T29" fmla="*/ 9 h 462"/>
                    <a:gd name="T30" fmla="*/ 16 w 323"/>
                    <a:gd name="T31" fmla="*/ 2 h 462"/>
                    <a:gd name="T32" fmla="*/ 0 w 323"/>
                    <a:gd name="T33" fmla="*/ 24 h 462"/>
                    <a:gd name="T34" fmla="*/ 29 w 323"/>
                    <a:gd name="T35" fmla="*/ 30 h 462"/>
                    <a:gd name="T36" fmla="*/ 58 w 323"/>
                    <a:gd name="T37" fmla="*/ 37 h 462"/>
                    <a:gd name="T38" fmla="*/ 86 w 323"/>
                    <a:gd name="T39" fmla="*/ 49 h 462"/>
                    <a:gd name="T40" fmla="*/ 113 w 323"/>
                    <a:gd name="T41" fmla="*/ 64 h 462"/>
                    <a:gd name="T42" fmla="*/ 139 w 323"/>
                    <a:gd name="T43" fmla="*/ 82 h 462"/>
                    <a:gd name="T44" fmla="*/ 163 w 323"/>
                    <a:gd name="T45" fmla="*/ 103 h 462"/>
                    <a:gd name="T46" fmla="*/ 186 w 323"/>
                    <a:gd name="T47" fmla="*/ 127 h 462"/>
                    <a:gd name="T48" fmla="*/ 207 w 323"/>
                    <a:gd name="T49" fmla="*/ 154 h 462"/>
                    <a:gd name="T50" fmla="*/ 227 w 323"/>
                    <a:gd name="T51" fmla="*/ 184 h 462"/>
                    <a:gd name="T52" fmla="*/ 245 w 323"/>
                    <a:gd name="T53" fmla="*/ 217 h 462"/>
                    <a:gd name="T54" fmla="*/ 261 w 323"/>
                    <a:gd name="T55" fmla="*/ 252 h 462"/>
                    <a:gd name="T56" fmla="*/ 275 w 323"/>
                    <a:gd name="T57" fmla="*/ 289 h 462"/>
                    <a:gd name="T58" fmla="*/ 287 w 323"/>
                    <a:gd name="T59" fmla="*/ 329 h 462"/>
                    <a:gd name="T60" fmla="*/ 297 w 323"/>
                    <a:gd name="T61" fmla="*/ 370 h 462"/>
                    <a:gd name="T62" fmla="*/ 304 w 323"/>
                    <a:gd name="T63" fmla="*/ 415 h 462"/>
                    <a:gd name="T64" fmla="*/ 309 w 323"/>
                    <a:gd name="T65" fmla="*/ 461 h 46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</a:cxnLst>
                  <a:rect l="0" t="0" r="r" b="b"/>
                  <a:pathLst>
                    <a:path w="323" h="462">
                      <a:moveTo>
                        <a:pt x="322" y="458"/>
                      </a:moveTo>
                      <a:lnTo>
                        <a:pt x="320" y="433"/>
                      </a:lnTo>
                      <a:lnTo>
                        <a:pt x="317" y="409"/>
                      </a:lnTo>
                      <a:lnTo>
                        <a:pt x="313" y="386"/>
                      </a:lnTo>
                      <a:lnTo>
                        <a:pt x="309" y="362"/>
                      </a:lnTo>
                      <a:lnTo>
                        <a:pt x="304" y="340"/>
                      </a:lnTo>
                      <a:lnTo>
                        <a:pt x="299" y="318"/>
                      </a:lnTo>
                      <a:lnTo>
                        <a:pt x="293" y="297"/>
                      </a:lnTo>
                      <a:lnTo>
                        <a:pt x="287" y="276"/>
                      </a:lnTo>
                      <a:lnTo>
                        <a:pt x="279" y="257"/>
                      </a:lnTo>
                      <a:lnTo>
                        <a:pt x="272" y="237"/>
                      </a:lnTo>
                      <a:lnTo>
                        <a:pt x="263" y="218"/>
                      </a:lnTo>
                      <a:lnTo>
                        <a:pt x="255" y="200"/>
                      </a:lnTo>
                      <a:lnTo>
                        <a:pt x="246" y="183"/>
                      </a:lnTo>
                      <a:lnTo>
                        <a:pt x="236" y="166"/>
                      </a:lnTo>
                      <a:lnTo>
                        <a:pt x="226" y="151"/>
                      </a:lnTo>
                      <a:lnTo>
                        <a:pt x="215" y="135"/>
                      </a:lnTo>
                      <a:lnTo>
                        <a:pt x="204" y="121"/>
                      </a:lnTo>
                      <a:lnTo>
                        <a:pt x="193" y="107"/>
                      </a:lnTo>
                      <a:lnTo>
                        <a:pt x="181" y="94"/>
                      </a:lnTo>
                      <a:lnTo>
                        <a:pt x="169" y="82"/>
                      </a:lnTo>
                      <a:lnTo>
                        <a:pt x="156" y="70"/>
                      </a:lnTo>
                      <a:lnTo>
                        <a:pt x="144" y="59"/>
                      </a:lnTo>
                      <a:lnTo>
                        <a:pt x="130" y="50"/>
                      </a:lnTo>
                      <a:lnTo>
                        <a:pt x="117" y="41"/>
                      </a:lnTo>
                      <a:lnTo>
                        <a:pt x="103" y="33"/>
                      </a:lnTo>
                      <a:lnTo>
                        <a:pt x="89" y="25"/>
                      </a:lnTo>
                      <a:lnTo>
                        <a:pt x="75" y="19"/>
                      </a:lnTo>
                      <a:lnTo>
                        <a:pt x="60" y="13"/>
                      </a:lnTo>
                      <a:lnTo>
                        <a:pt x="46" y="9"/>
                      </a:lnTo>
                      <a:lnTo>
                        <a:pt x="31" y="5"/>
                      </a:lnTo>
                      <a:lnTo>
                        <a:pt x="16" y="2"/>
                      </a:lnTo>
                      <a:lnTo>
                        <a:pt x="0" y="0"/>
                      </a:lnTo>
                      <a:lnTo>
                        <a:pt x="0" y="24"/>
                      </a:lnTo>
                      <a:lnTo>
                        <a:pt x="15" y="27"/>
                      </a:lnTo>
                      <a:lnTo>
                        <a:pt x="29" y="30"/>
                      </a:lnTo>
                      <a:lnTo>
                        <a:pt x="44" y="33"/>
                      </a:lnTo>
                      <a:lnTo>
                        <a:pt x="58" y="37"/>
                      </a:lnTo>
                      <a:lnTo>
                        <a:pt x="72" y="43"/>
                      </a:lnTo>
                      <a:lnTo>
                        <a:pt x="86" y="49"/>
                      </a:lnTo>
                      <a:lnTo>
                        <a:pt x="99" y="56"/>
                      </a:lnTo>
                      <a:lnTo>
                        <a:pt x="113" y="64"/>
                      </a:lnTo>
                      <a:lnTo>
                        <a:pt x="126" y="73"/>
                      </a:lnTo>
                      <a:lnTo>
                        <a:pt x="139" y="82"/>
                      </a:lnTo>
                      <a:lnTo>
                        <a:pt x="151" y="92"/>
                      </a:lnTo>
                      <a:lnTo>
                        <a:pt x="163" y="103"/>
                      </a:lnTo>
                      <a:lnTo>
                        <a:pt x="174" y="115"/>
                      </a:lnTo>
                      <a:lnTo>
                        <a:pt x="186" y="127"/>
                      </a:lnTo>
                      <a:lnTo>
                        <a:pt x="197" y="141"/>
                      </a:lnTo>
                      <a:lnTo>
                        <a:pt x="207" y="154"/>
                      </a:lnTo>
                      <a:lnTo>
                        <a:pt x="218" y="169"/>
                      </a:lnTo>
                      <a:lnTo>
                        <a:pt x="227" y="184"/>
                      </a:lnTo>
                      <a:lnTo>
                        <a:pt x="236" y="200"/>
                      </a:lnTo>
                      <a:lnTo>
                        <a:pt x="245" y="217"/>
                      </a:lnTo>
                      <a:lnTo>
                        <a:pt x="253" y="234"/>
                      </a:lnTo>
                      <a:lnTo>
                        <a:pt x="261" y="252"/>
                      </a:lnTo>
                      <a:lnTo>
                        <a:pt x="269" y="270"/>
                      </a:lnTo>
                      <a:lnTo>
                        <a:pt x="275" y="289"/>
                      </a:lnTo>
                      <a:lnTo>
                        <a:pt x="281" y="309"/>
                      </a:lnTo>
                      <a:lnTo>
                        <a:pt x="287" y="329"/>
                      </a:lnTo>
                      <a:lnTo>
                        <a:pt x="292" y="350"/>
                      </a:lnTo>
                      <a:lnTo>
                        <a:pt x="297" y="370"/>
                      </a:lnTo>
                      <a:lnTo>
                        <a:pt x="301" y="393"/>
                      </a:lnTo>
                      <a:lnTo>
                        <a:pt x="304" y="415"/>
                      </a:lnTo>
                      <a:lnTo>
                        <a:pt x="307" y="438"/>
                      </a:lnTo>
                      <a:lnTo>
                        <a:pt x="309" y="461"/>
                      </a:lnTo>
                      <a:lnTo>
                        <a:pt x="322" y="458"/>
                      </a:lnTo>
                    </a:path>
                  </a:pathLst>
                </a:custGeom>
                <a:solidFill>
                  <a:srgbClr val="E5405D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12700" cap="rnd">
                      <a:solidFill>
                        <a:schemeClr val="tx1"/>
                      </a:solidFill>
                      <a:round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 vert="horz" lIns="91440" tIns="45720" rIns="91440" bIns="45720" rtlCol="0" anchor="t" anchorCtr="0">
            <a:noAutofit/>
          </a:bodyPr>
          <a:lstStyle/>
          <a:p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FI </a:t>
            </a:r>
            <a:r>
              <a:rPr lang="en-US" sz="2400" dirty="0" err="1"/>
              <a:t>và</a:t>
            </a:r>
            <a:r>
              <a:rPr lang="en-US" sz="2400" dirty="0"/>
              <a:t> CO</a:t>
            </a:r>
          </a:p>
        </p:txBody>
      </p:sp>
      <p:pic>
        <p:nvPicPr>
          <p:cNvPr id="27651" name="Picture 6" descr="generaltaskofcontrolling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7143750" cy="451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78000" y="586195"/>
            <a:ext cx="8388000" cy="469492"/>
          </a:xfrm>
        </p:spPr>
        <p:txBody>
          <a:bodyPr/>
          <a:lstStyle/>
          <a:p>
            <a:r>
              <a:rPr lang="en-US" sz="2400" dirty="0" err="1"/>
              <a:t>Báo</a:t>
            </a:r>
            <a:r>
              <a:rPr lang="en-US" sz="2400" dirty="0"/>
              <a:t> </a:t>
            </a:r>
            <a:r>
              <a:rPr lang="en-US" sz="2400" dirty="0" err="1"/>
              <a:t>cáo</a:t>
            </a:r>
            <a:r>
              <a:rPr lang="en-US" sz="2400" dirty="0"/>
              <a:t> FI </a:t>
            </a:r>
            <a:r>
              <a:rPr lang="en-US" sz="2400" dirty="0" err="1"/>
              <a:t>và</a:t>
            </a:r>
            <a:r>
              <a:rPr lang="en-US" sz="2400" dirty="0"/>
              <a:t> CO :</a:t>
            </a:r>
          </a:p>
        </p:txBody>
      </p:sp>
      <p:pic>
        <p:nvPicPr>
          <p:cNvPr id="2867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000" y="1426778"/>
            <a:ext cx="8388000" cy="47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0692850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9">
            <a:extLst>
              <a:ext uri="{FF2B5EF4-FFF2-40B4-BE49-F238E27FC236}">
                <a16:creationId xmlns:a16="http://schemas.microsoft.com/office/drawing/2014/main" id="{AE41B910-56CC-4DE3-B4B8-9D761B3055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63889" y="4167736"/>
            <a:ext cx="1946275" cy="30995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b="1" dirty="0"/>
              <a:t>FICO Master Data</a:t>
            </a:r>
          </a:p>
        </p:txBody>
      </p:sp>
      <p:sp>
        <p:nvSpPr>
          <p:cNvPr id="8" name="Text Box 10">
            <a:extLst>
              <a:ext uri="{FF2B5EF4-FFF2-40B4-BE49-F238E27FC236}">
                <a16:creationId xmlns:a16="http://schemas.microsoft.com/office/drawing/2014/main" id="{678B6B07-2E06-4A24-B077-F6B3181F72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45957" y="5117235"/>
            <a:ext cx="1992313" cy="31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b="1"/>
              <a:t>Mapping 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07A223CD-BD1A-4C3E-85C0-B5B7283B41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8014" y="4167736"/>
            <a:ext cx="1992313" cy="3175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sz="1400" b="1"/>
              <a:t>FM Master Data</a:t>
            </a:r>
          </a:p>
        </p:txBody>
      </p:sp>
      <p:sp>
        <p:nvSpPr>
          <p:cNvPr id="10" name="Text Box 12">
            <a:extLst>
              <a:ext uri="{FF2B5EF4-FFF2-40B4-BE49-F238E27FC236}">
                <a16:creationId xmlns:a16="http://schemas.microsoft.com/office/drawing/2014/main" id="{3BBC8EF6-D7CC-4034-B37B-6D162C066F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3455" y="4710820"/>
            <a:ext cx="2596709" cy="371513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99CCFF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/>
              <a:t>Phòng ban - </a:t>
            </a:r>
            <a:r>
              <a:rPr lang="en-US" altLang="en-US" sz="1400" b="1"/>
              <a:t>Cost </a:t>
            </a:r>
            <a:r>
              <a:rPr lang="en-US" altLang="en-US" sz="1400" b="1" dirty="0"/>
              <a:t>Center</a:t>
            </a:r>
          </a:p>
        </p:txBody>
      </p:sp>
      <p:sp>
        <p:nvSpPr>
          <p:cNvPr id="11" name="Text Box 13">
            <a:extLst>
              <a:ext uri="{FF2B5EF4-FFF2-40B4-BE49-F238E27FC236}">
                <a16:creationId xmlns:a16="http://schemas.microsoft.com/office/drawing/2014/main" id="{FE03C87A-176C-41FD-9119-E679EDD66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682" y="5217400"/>
            <a:ext cx="2256482" cy="802400"/>
          </a:xfrm>
          <a:prstGeom prst="rect">
            <a:avLst/>
          </a:prstGeom>
          <a:gradFill rotWithShape="1">
            <a:gsLst>
              <a:gs pos="0">
                <a:srgbClr val="3399FF"/>
              </a:gs>
              <a:gs pos="100000">
                <a:srgbClr val="99CCFF"/>
              </a:gs>
            </a:gsLst>
            <a:lin ang="5400000" scaled="1"/>
          </a:gradFill>
          <a:ln w="12700" algn="ctr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/>
              <a:t>Khoản mục phí - </a:t>
            </a:r>
            <a:r>
              <a:rPr lang="en-US" altLang="en-US" sz="1400" b="1"/>
              <a:t>GL </a:t>
            </a:r>
            <a:r>
              <a:rPr lang="en-US" altLang="en-US" sz="1400" b="1" dirty="0"/>
              <a:t>Accounts/Cost Element</a:t>
            </a:r>
          </a:p>
        </p:txBody>
      </p:sp>
      <p:sp>
        <p:nvSpPr>
          <p:cNvPr id="12" name="Text Box 15">
            <a:extLst>
              <a:ext uri="{FF2B5EF4-FFF2-40B4-BE49-F238E27FC236}">
                <a16:creationId xmlns:a16="http://schemas.microsoft.com/office/drawing/2014/main" id="{5BC83B83-3497-4932-B3DB-F28EA45009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938" y="4708355"/>
            <a:ext cx="2367607" cy="371513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rgbClr val="00CC99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/>
              <a:t>Fund Center</a:t>
            </a:r>
          </a:p>
        </p:txBody>
      </p:sp>
      <p:sp>
        <p:nvSpPr>
          <p:cNvPr id="13" name="Text Box 16">
            <a:extLst>
              <a:ext uri="{FF2B5EF4-FFF2-40B4-BE49-F238E27FC236}">
                <a16:creationId xmlns:a16="http://schemas.microsoft.com/office/drawing/2014/main" id="{AA679904-E545-40D8-93A0-4610165C4A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2939" y="5437736"/>
            <a:ext cx="2367607" cy="371513"/>
          </a:xfrm>
          <a:prstGeom prst="rect">
            <a:avLst/>
          </a:prstGeom>
          <a:gradFill rotWithShape="1">
            <a:gsLst>
              <a:gs pos="0">
                <a:srgbClr val="00FFFF"/>
              </a:gs>
              <a:gs pos="100000">
                <a:srgbClr val="00CC99"/>
              </a:gs>
            </a:gsLst>
            <a:lin ang="5400000" scaled="1"/>
          </a:gradFill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75000"/>
              </a:spcBef>
              <a:buClr>
                <a:schemeClr val="tx1"/>
              </a:buClr>
              <a:buSzPct val="80000"/>
              <a:buFont typeface="Wingdings" panose="05000000000000000000" pitchFamily="2" charset="2"/>
              <a:defRPr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  <a:lvl2pPr marL="742950" indent="-285750">
              <a:spcBef>
                <a:spcPct val="25000"/>
              </a:spcBef>
              <a:buClr>
                <a:srgbClr val="F0AB00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2pPr>
            <a:lvl3pPr marL="1143000" indent="-228600">
              <a:spcBef>
                <a:spcPct val="25000"/>
              </a:spcBef>
              <a:buClr>
                <a:srgbClr val="666666"/>
              </a:buClr>
              <a:buSzPct val="80000"/>
              <a:buFont typeface="Wingdings" panose="05000000000000000000" pitchFamily="2" charset="2"/>
              <a:buChar char="n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3pPr>
            <a:lvl4pPr marL="1600200" indent="-228600">
              <a:spcBef>
                <a:spcPct val="2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4pPr>
            <a:lvl5pPr marL="2057400" indent="-228600">
              <a:spcBef>
                <a:spcPct val="15000"/>
              </a:spcBef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5pPr>
            <a:lvl6pPr marL="25146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6pPr>
            <a:lvl7pPr marL="29718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7pPr>
            <a:lvl8pPr marL="34290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8pPr>
            <a:lvl9pPr marL="3886200" indent="-228600" eaLnBrk="0" fontAlgn="base" hangingPunct="0">
              <a:spcBef>
                <a:spcPct val="15000"/>
              </a:spcBef>
              <a:spcAft>
                <a:spcPct val="0"/>
              </a:spcAft>
              <a:buClr>
                <a:srgbClr val="666666"/>
              </a:buClr>
              <a:buSzPct val="80000"/>
              <a:buFont typeface="Arial" panose="020B0604020202020204" pitchFamily="34" charset="0"/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ea typeface="Arial Unicode MS" panose="020B0604020202020204" pitchFamily="34" charset="-128"/>
                <a:cs typeface="Arial Unicode MS" panose="020B0604020202020204" pitchFamily="34" charset="-128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lang="en-US" altLang="en-US" b="1"/>
              <a:t>Commitment Item</a:t>
            </a:r>
          </a:p>
        </p:txBody>
      </p:sp>
      <p:sp>
        <p:nvSpPr>
          <p:cNvPr id="14" name="Line 19">
            <a:extLst>
              <a:ext uri="{FF2B5EF4-FFF2-40B4-BE49-F238E27FC236}">
                <a16:creationId xmlns:a16="http://schemas.microsoft.com/office/drawing/2014/main" id="{078DC4A6-7151-4D02-AEE8-25B0249C377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45089" y="5615536"/>
            <a:ext cx="3094038" cy="25400"/>
          </a:xfrm>
          <a:prstGeom prst="line">
            <a:avLst/>
          </a:prstGeom>
          <a:noFill/>
          <a:ln w="57150">
            <a:solidFill>
              <a:schemeClr val="accent4">
                <a:lumMod val="75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5" name="Line 20">
            <a:extLst>
              <a:ext uri="{FF2B5EF4-FFF2-40B4-BE49-F238E27FC236}">
                <a16:creationId xmlns:a16="http://schemas.microsoft.com/office/drawing/2014/main" id="{5FF63126-FC91-4796-9676-C248B485F29D}"/>
              </a:ext>
            </a:extLst>
          </p:cNvPr>
          <p:cNvSpPr>
            <a:spLocks noChangeShapeType="1"/>
          </p:cNvSpPr>
          <p:nvPr/>
        </p:nvSpPr>
        <p:spPr bwMode="auto">
          <a:xfrm>
            <a:off x="3145089" y="4917036"/>
            <a:ext cx="3117850" cy="12700"/>
          </a:xfrm>
          <a:prstGeom prst="line">
            <a:avLst/>
          </a:prstGeom>
          <a:noFill/>
          <a:ln w="57150">
            <a:solidFill>
              <a:srgbClr val="9933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lIns="90000" tIns="46800" rIns="90000" bIns="46800">
            <a:spAutoFit/>
          </a:bodyPr>
          <a:lstStyle/>
          <a:p>
            <a:endParaRPr lang="en-US"/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8F9C2D6D-5DD7-4136-8CB7-3FCF13CCE9E6}"/>
              </a:ext>
            </a:extLst>
          </p:cNvPr>
          <p:cNvSpPr txBox="1">
            <a:spLocks/>
          </p:cNvSpPr>
          <p:nvPr/>
        </p:nvSpPr>
        <p:spPr>
          <a:xfrm>
            <a:off x="251012" y="3238321"/>
            <a:ext cx="8388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Đối t</a:t>
            </a:r>
            <a:r>
              <a:rPr lang="vi-VN"/>
              <a:t>ư</a:t>
            </a:r>
            <a:r>
              <a:rPr lang="en-US"/>
              <a:t>ợng kiểm soát ngân sách đã triển khai</a:t>
            </a:r>
          </a:p>
        </p:txBody>
      </p:sp>
      <p:sp>
        <p:nvSpPr>
          <p:cNvPr id="27" name="Title 2">
            <a:extLst>
              <a:ext uri="{FF2B5EF4-FFF2-40B4-BE49-F238E27FC236}">
                <a16:creationId xmlns:a16="http://schemas.microsoft.com/office/drawing/2014/main" id="{036EA8EF-10E9-4D78-8FC8-EDC15403DEAA}"/>
              </a:ext>
            </a:extLst>
          </p:cNvPr>
          <p:cNvSpPr txBox="1">
            <a:spLocks/>
          </p:cNvSpPr>
          <p:nvPr/>
        </p:nvSpPr>
        <p:spPr>
          <a:xfrm>
            <a:off x="251012" y="604970"/>
            <a:ext cx="8388000" cy="469492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Fund Management – Budget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62C40FD-2D56-4937-829F-B63A225E563C}"/>
              </a:ext>
            </a:extLst>
          </p:cNvPr>
          <p:cNvSpPr txBox="1">
            <a:spLocks/>
          </p:cNvSpPr>
          <p:nvPr/>
        </p:nvSpPr>
        <p:spPr>
          <a:xfrm>
            <a:off x="753086" y="1432330"/>
            <a:ext cx="7877012" cy="1353138"/>
          </a:xfrm>
          <a:prstGeom prst="rect">
            <a:avLst/>
          </a:prstGeom>
        </p:spPr>
        <p:txBody>
          <a:bodyPr vert="horz" lIns="0" tIns="0" rIns="0" bIns="0" rtlCol="0">
            <a:normAutofit fontScale="92500" lnSpcReduction="20000"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/>
              <a:t>Chức năng chính của Phân hệ Fund Management (FM) là:</a:t>
            </a:r>
          </a:p>
          <a:p>
            <a:pPr marL="0" indent="0">
              <a:buNone/>
            </a:pPr>
            <a:r>
              <a:rPr lang="en-US" sz="2000"/>
              <a:t>Dự thảo các khoản thu và chi cho một khu vực đối t</a:t>
            </a:r>
            <a:r>
              <a:rPr lang="vi-VN" sz="2000"/>
              <a:t>ư</a:t>
            </a:r>
            <a:r>
              <a:rPr lang="en-US" sz="2000"/>
              <a:t>ợng ấn định riêng và thực hiện giám sát việc thay đổi của Funds trong trong t</a:t>
            </a:r>
            <a:r>
              <a:rPr lang="vi-VN" sz="2000"/>
              <a:t>ư</a:t>
            </a:r>
            <a:r>
              <a:rPr lang="en-US" sz="2000"/>
              <a:t>ơng lai dựa trên ngân sách đã lập và các chức năng ngăn ngừa/ làm rõ các thay đổi bội chi ngân sách.</a:t>
            </a:r>
          </a:p>
        </p:txBody>
      </p:sp>
    </p:spTree>
    <p:extLst>
      <p:ext uri="{BB962C8B-B14F-4D97-AF65-F5344CB8AC3E}">
        <p14:creationId xmlns:p14="http://schemas.microsoft.com/office/powerpoint/2010/main" val="4080164901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DF15E9E-5AB7-49E2-800E-4A2B95255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98" y="1960745"/>
            <a:ext cx="8595965" cy="4668655"/>
          </a:xfrm>
          <a:prstGeom prst="rect">
            <a:avLst/>
          </a:prstGeom>
        </p:spPr>
      </p:pic>
      <p:sp>
        <p:nvSpPr>
          <p:cNvPr id="18" name="Title 2">
            <a:extLst>
              <a:ext uri="{FF2B5EF4-FFF2-40B4-BE49-F238E27FC236}">
                <a16:creationId xmlns:a16="http://schemas.microsoft.com/office/drawing/2014/main" id="{421B080D-229E-4516-A868-35F82B65F2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7180" y="306681"/>
            <a:ext cx="8388000" cy="469492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/>
              <a:t>Loại Ngân sách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B1CD762-8054-41E5-B83F-CFED0CA93B63}"/>
              </a:ext>
            </a:extLst>
          </p:cNvPr>
          <p:cNvSpPr/>
          <p:nvPr/>
        </p:nvSpPr>
        <p:spPr>
          <a:xfrm>
            <a:off x="651613" y="3825759"/>
            <a:ext cx="1152813" cy="228839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Ngân sách khởi tạo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(Original Budget)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9F63016-D41C-4506-9502-6EDA7B2E04F7}"/>
              </a:ext>
            </a:extLst>
          </p:cNvPr>
          <p:cNvSpPr/>
          <p:nvPr/>
        </p:nvSpPr>
        <p:spPr>
          <a:xfrm>
            <a:off x="2266607" y="2856346"/>
            <a:ext cx="1487117" cy="343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chuyển đến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83BE228-1F33-461A-AA48-73E7E0F11EDC}"/>
              </a:ext>
            </a:extLst>
          </p:cNvPr>
          <p:cNvSpPr/>
          <p:nvPr/>
        </p:nvSpPr>
        <p:spPr>
          <a:xfrm>
            <a:off x="2266607" y="3654191"/>
            <a:ext cx="1670886" cy="34313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+ bổ sung thêm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A551FA5-BE10-4035-A234-5616B70026B9}"/>
              </a:ext>
            </a:extLst>
          </p:cNvPr>
          <p:cNvSpPr/>
          <p:nvPr/>
        </p:nvSpPr>
        <p:spPr>
          <a:xfrm>
            <a:off x="4267200" y="2057400"/>
            <a:ext cx="1381413" cy="343135"/>
          </a:xfrm>
          <a:prstGeom prst="rect">
            <a:avLst/>
          </a:prstGeom>
          <a:solidFill>
            <a:srgbClr val="F5B1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chuyển đi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C6E6245-A7F5-4FDD-9078-694DDB794701}"/>
              </a:ext>
            </a:extLst>
          </p:cNvPr>
          <p:cNvSpPr/>
          <p:nvPr/>
        </p:nvSpPr>
        <p:spPr>
          <a:xfrm>
            <a:off x="4267201" y="3237537"/>
            <a:ext cx="1381412" cy="343135"/>
          </a:xfrm>
          <a:prstGeom prst="rect">
            <a:avLst/>
          </a:prstGeom>
          <a:solidFill>
            <a:srgbClr val="F5B13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- rút ra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C6E86D4-224D-4BD8-8E45-3AC2CFB960CC}"/>
              </a:ext>
            </a:extLst>
          </p:cNvPr>
          <p:cNvSpPr/>
          <p:nvPr/>
        </p:nvSpPr>
        <p:spPr>
          <a:xfrm>
            <a:off x="5844250" y="3324957"/>
            <a:ext cx="1089950" cy="2789197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Tổng Ngân sách</a:t>
            </a:r>
          </a:p>
          <a:p>
            <a:pPr algn="ctr"/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(Current Budget)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9B9E5D-E4F3-45FC-8D0D-E772326D54AB}"/>
              </a:ext>
            </a:extLst>
          </p:cNvPr>
          <p:cNvSpPr/>
          <p:nvPr/>
        </p:nvSpPr>
        <p:spPr>
          <a:xfrm>
            <a:off x="-1" y="1135550"/>
            <a:ext cx="323528" cy="304179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Pentagon 27">
            <a:extLst>
              <a:ext uri="{FF2B5EF4-FFF2-40B4-BE49-F238E27FC236}">
                <a16:creationId xmlns:a16="http://schemas.microsoft.com/office/drawing/2014/main" id="{2A2588EA-9283-4D9C-B811-A192373081BD}"/>
              </a:ext>
            </a:extLst>
          </p:cNvPr>
          <p:cNvSpPr/>
          <p:nvPr/>
        </p:nvSpPr>
        <p:spPr>
          <a:xfrm>
            <a:off x="96963" y="3817306"/>
            <a:ext cx="525773" cy="360040"/>
          </a:xfrm>
          <a:prstGeom prst="homePlat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Chevron 28">
            <a:extLst>
              <a:ext uri="{FF2B5EF4-FFF2-40B4-BE49-F238E27FC236}">
                <a16:creationId xmlns:a16="http://schemas.microsoft.com/office/drawing/2014/main" id="{F6FECD83-95B9-4B5E-9CAB-1C08F0737A28}"/>
              </a:ext>
            </a:extLst>
          </p:cNvPr>
          <p:cNvSpPr/>
          <p:nvPr/>
        </p:nvSpPr>
        <p:spPr>
          <a:xfrm>
            <a:off x="-417166" y="1121394"/>
            <a:ext cx="4684366" cy="469492"/>
          </a:xfrm>
          <a:prstGeom prst="chevron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NGÂN SÁCH CHUẨN BỊ/ LẬP BÊN NGOÀI</a:t>
            </a:r>
            <a:endParaRPr lang="en-US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6CA666-45DB-471D-B8A3-45B65DB3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83" y="3228167"/>
            <a:ext cx="934325" cy="51296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AF7DB6F-FBE9-4E91-AEDB-E7ACDD131D51}"/>
              </a:ext>
            </a:extLst>
          </p:cNvPr>
          <p:cNvSpPr/>
          <p:nvPr/>
        </p:nvSpPr>
        <p:spPr>
          <a:xfrm>
            <a:off x="7493929" y="3324956"/>
            <a:ext cx="1089950" cy="278919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00FF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Duyệt Ngân sách </a:t>
            </a:r>
            <a:r>
              <a:rPr 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(Release)</a:t>
            </a:r>
          </a:p>
        </p:txBody>
      </p:sp>
    </p:spTree>
    <p:extLst>
      <p:ext uri="{BB962C8B-B14F-4D97-AF65-F5344CB8AC3E}">
        <p14:creationId xmlns:p14="http://schemas.microsoft.com/office/powerpoint/2010/main" val="1298504832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EF4259-878C-4F84-B836-7F5E75408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6597352"/>
            <a:ext cx="2133600" cy="2411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vi-VN"/>
            </a:defPPr>
            <a:lvl1pPr marL="0" algn="r" defTabSz="914400" rtl="0" eaLnBrk="1" latinLnBrk="0" hangingPunct="1">
              <a:defRPr sz="10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Trang </a:t>
            </a:r>
            <a:fld id="{E7D32B5F-41CF-481A-8F91-FA06097D4788}" type="slidenum">
              <a:rPr lang="vi-VN" smtClean="0"/>
              <a:pPr/>
              <a:t>18</a:t>
            </a:fld>
            <a:endParaRPr lang="vi-VN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9A2AE73-ACA8-41A8-A723-40A966E41C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399" y="280677"/>
            <a:ext cx="8056329" cy="501774"/>
          </a:xfrm>
        </p:spPr>
        <p:txBody>
          <a:bodyPr>
            <a:normAutofit fontScale="90000"/>
          </a:bodyPr>
          <a:lstStyle/>
          <a:p>
            <a:r>
              <a:rPr lang="en-US"/>
              <a:t>QUI TRÌNH KIỂM TRA &amp; QUẢN </a:t>
            </a:r>
            <a:r>
              <a:rPr lang="en-US" dirty="0"/>
              <a:t>LÝ NGÂN SÁCH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143662-A4B6-40A4-9993-87376316B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00134"/>
            <a:ext cx="8338209" cy="52532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74FB0B-DF94-4CA4-A4F7-901941D7B5AB}"/>
              </a:ext>
            </a:extLst>
          </p:cNvPr>
          <p:cNvSpPr txBox="1"/>
          <p:nvPr/>
        </p:nvSpPr>
        <p:spPr>
          <a:xfrm>
            <a:off x="3275856" y="2132856"/>
            <a:ext cx="216024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8DCB96-493B-4A25-BB29-A7C45E35B475}"/>
              </a:ext>
            </a:extLst>
          </p:cNvPr>
          <p:cNvSpPr txBox="1"/>
          <p:nvPr/>
        </p:nvSpPr>
        <p:spPr>
          <a:xfrm>
            <a:off x="3275856" y="2740858"/>
            <a:ext cx="2160240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 đ</a:t>
            </a:r>
            <a:r>
              <a:rPr lang="vi-VN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5ED432-9725-4CCC-AB5B-A11A6554D279}"/>
              </a:ext>
            </a:extLst>
          </p:cNvPr>
          <p:cNvSpPr txBox="1"/>
          <p:nvPr/>
        </p:nvSpPr>
        <p:spPr>
          <a:xfrm>
            <a:off x="150668" y="1732746"/>
            <a:ext cx="279359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Nghiệp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A67E06-F4F0-4CB9-AA28-F884641215DB}"/>
              </a:ext>
            </a:extLst>
          </p:cNvPr>
          <p:cNvSpPr txBox="1"/>
          <p:nvPr/>
        </p:nvSpPr>
        <p:spPr>
          <a:xfrm>
            <a:off x="3275856" y="1354420"/>
            <a:ext cx="2160240" cy="70788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 t</a:t>
            </a:r>
            <a:r>
              <a:rPr lang="vi-VN" sz="2000" b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ợng </a:t>
            </a:r>
          </a:p>
          <a:p>
            <a:pPr algn="ctr"/>
            <a:r>
              <a:rPr lang="en-US" sz="2000" b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 soát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7318F7-EB03-4A08-AA9E-D5A5F90A5ABD}"/>
              </a:ext>
            </a:extLst>
          </p:cNvPr>
          <p:cNvSpPr txBox="1"/>
          <p:nvPr/>
        </p:nvSpPr>
        <p:spPr>
          <a:xfrm>
            <a:off x="6173072" y="1669089"/>
            <a:ext cx="262553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cập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nhật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210DDB-BC20-412C-927C-D505968EC322}"/>
              </a:ext>
            </a:extLst>
          </p:cNvPr>
          <p:cNvSpPr txBox="1"/>
          <p:nvPr/>
        </p:nvSpPr>
        <p:spPr>
          <a:xfrm>
            <a:off x="4114800" y="4948468"/>
            <a:ext cx="998640" cy="707886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dùng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DE04605-D1D2-4FC7-891B-195F3FAE46C4}"/>
              </a:ext>
            </a:extLst>
          </p:cNvPr>
          <p:cNvSpPr txBox="1"/>
          <p:nvPr/>
        </p:nvSpPr>
        <p:spPr>
          <a:xfrm>
            <a:off x="5934424" y="4911445"/>
            <a:ext cx="998640" cy="1015663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NS đ</a:t>
            </a:r>
            <a:r>
              <a:rPr lang="vi-VN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ợc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endParaRPr lang="en-US" sz="2000" b="1" dirty="0">
              <a:solidFill>
                <a:srgbClr val="0041B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8DDF7F4-4788-4874-9A98-31DC6107F01B}"/>
              </a:ext>
            </a:extLst>
          </p:cNvPr>
          <p:cNvSpPr txBox="1"/>
          <p:nvPr/>
        </p:nvSpPr>
        <p:spPr>
          <a:xfrm>
            <a:off x="2267744" y="3969579"/>
            <a:ext cx="3168352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Qlý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Kiểm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07FF3C3-280C-4FC0-B303-366549B74BDA}"/>
              </a:ext>
            </a:extLst>
          </p:cNvPr>
          <p:cNvSpPr txBox="1"/>
          <p:nvPr/>
        </p:nvSpPr>
        <p:spPr>
          <a:xfrm>
            <a:off x="1600200" y="4702246"/>
            <a:ext cx="2016424" cy="40011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Dung </a:t>
            </a:r>
            <a:r>
              <a:rPr lang="en-US" sz="2000" b="1" dirty="0" err="1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sai</a:t>
            </a:r>
            <a:r>
              <a:rPr lang="en-US" sz="2000" b="1" dirty="0">
                <a:solidFill>
                  <a:srgbClr val="0041B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1107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D700697E-8F3F-D38D-BED0-D1C5947F04A5}"/>
              </a:ext>
            </a:extLst>
          </p:cNvPr>
          <p:cNvGrpSpPr/>
          <p:nvPr/>
        </p:nvGrpSpPr>
        <p:grpSpPr>
          <a:xfrm>
            <a:off x="1499216" y="2234997"/>
            <a:ext cx="1300832" cy="648072"/>
            <a:chOff x="335359" y="980728"/>
            <a:chExt cx="1405175" cy="864096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E2F0993-2C0D-C997-2D9B-45D6C933348B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Customer downpayment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F-29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Nhã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3DB5C7-4817-1D7C-8D4A-F7113A9FAA40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FI</a:t>
              </a:r>
            </a:p>
          </p:txBody>
        </p:sp>
      </p:grp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21FBB6A-D3C7-ACC2-A804-A485A6422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5624513"/>
            <a:ext cx="2057400" cy="273844"/>
          </a:xfrm>
        </p:spPr>
        <p:txBody>
          <a:bodyPr vert="horz" lIns="68580" tIns="34290" rIns="68580" bIns="34290" rtlCol="0" anchor="ctr" anchorCtr="0">
            <a:normAutofit/>
          </a:bodyPr>
          <a:lstStyle/>
          <a:p>
            <a:pPr defTabSz="685800">
              <a:spcAft>
                <a:spcPts val="450"/>
              </a:spcAft>
              <a:defRPr/>
            </a:pPr>
            <a:fld id="{E7D32B5F-41CF-481A-8F91-FA06097D478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 defTabSz="685800">
                <a:spcAft>
                  <a:spcPts val="450"/>
                </a:spcAft>
                <a:defRPr/>
              </a:pPr>
              <a:t>19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A765D16-C93C-C0C8-F692-C604059AF00D}"/>
              </a:ext>
            </a:extLst>
          </p:cNvPr>
          <p:cNvSpPr txBox="1"/>
          <p:nvPr/>
        </p:nvSpPr>
        <p:spPr>
          <a:xfrm>
            <a:off x="1798244" y="2860635"/>
            <a:ext cx="29703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50"/>
              </a:spcAft>
            </a:pP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539DF34-2F8F-4760-C661-E07918D42BFD}"/>
              </a:ext>
            </a:extLst>
          </p:cNvPr>
          <p:cNvGrpSpPr/>
          <p:nvPr/>
        </p:nvGrpSpPr>
        <p:grpSpPr>
          <a:xfrm>
            <a:off x="210176" y="2234997"/>
            <a:ext cx="1053881" cy="648072"/>
            <a:chOff x="335359" y="980728"/>
            <a:chExt cx="1405175" cy="864096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4B34F8E-2541-67C2-77D7-41D5865B9CE4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Create SO</a:t>
              </a:r>
            </a:p>
            <a:p>
              <a:r>
                <a:rPr lang="en-US" sz="900"/>
                <a:t> VA01</a:t>
              </a:r>
            </a:p>
            <a:p>
              <a:r>
                <a:rPr lang="en-US" sz="900" b="1"/>
                <a:t>Phương</a:t>
              </a:r>
              <a:endParaRPr lang="en-US" sz="900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112A68-8BD7-3838-47A7-10053E2E541A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SD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99C88FDD-E614-DE96-3A96-06A788B91C6A}"/>
              </a:ext>
            </a:extLst>
          </p:cNvPr>
          <p:cNvGrpSpPr/>
          <p:nvPr/>
        </p:nvGrpSpPr>
        <p:grpSpPr>
          <a:xfrm>
            <a:off x="3055144" y="2240150"/>
            <a:ext cx="1300832" cy="648072"/>
            <a:chOff x="335359" y="980728"/>
            <a:chExt cx="1405175" cy="86409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7C7C512-ED93-2BB4-E152-9918E2C35921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Run MPS, MRP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MD40/MD04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Kiệt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E2BD2FB-2A46-164D-9CCB-33A3357EDFBD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PP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96620A1-152D-9DD1-1611-2A804E69BBFA}"/>
              </a:ext>
            </a:extLst>
          </p:cNvPr>
          <p:cNvGrpSpPr/>
          <p:nvPr/>
        </p:nvGrpSpPr>
        <p:grpSpPr>
          <a:xfrm>
            <a:off x="4597147" y="2234997"/>
            <a:ext cx="1216991" cy="648072"/>
            <a:chOff x="335359" y="980728"/>
            <a:chExt cx="1405175" cy="864096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8CC8278C-9952-72E8-EAFA-8FE6E3E75A8D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>
                  <a:solidFill>
                    <a:schemeClr val="tx1"/>
                  </a:solidFill>
                  <a:highlight>
                    <a:srgbClr val="FFFF00"/>
                  </a:highlight>
                </a:rPr>
                <a:t>Create PO </a:t>
              </a:r>
              <a:br>
                <a:rPr lang="en-US" sz="900" b="1" dirty="0">
                  <a:solidFill>
                    <a:schemeClr val="bg1"/>
                  </a:solidFill>
                </a:rPr>
              </a:br>
              <a:r>
                <a:rPr lang="en-US" sz="900" b="1" dirty="0">
                  <a:solidFill>
                    <a:schemeClr val="bg1"/>
                  </a:solidFill>
                </a:rPr>
                <a:t>ME5A/ME21N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Huyền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F35559E-DF52-174A-DA0C-4702C40DDCFD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MM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6DC6F8E-BC09-2A5C-92A3-EDA2BDF51765}"/>
              </a:ext>
            </a:extLst>
          </p:cNvPr>
          <p:cNvGrpSpPr/>
          <p:nvPr/>
        </p:nvGrpSpPr>
        <p:grpSpPr>
          <a:xfrm>
            <a:off x="6084168" y="2234997"/>
            <a:ext cx="1134127" cy="648072"/>
            <a:chOff x="335359" y="980728"/>
            <a:chExt cx="1405175" cy="864096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4B47AD-967D-8932-F936-F8CA83742A34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Approve PO</a:t>
              </a:r>
              <a:br>
                <a:rPr lang="en-US" sz="900" b="1" dirty="0">
                  <a:solidFill>
                    <a:schemeClr val="bg1"/>
                  </a:solidFill>
                </a:rPr>
              </a:br>
              <a:r>
                <a:rPr lang="en-US" sz="900" b="1" dirty="0">
                  <a:solidFill>
                    <a:schemeClr val="bg1"/>
                  </a:solidFill>
                </a:rPr>
                <a:t>ME28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Huyền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F1275E1-F891-9EF5-7FE7-C93ADD8AF7E5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MM</a:t>
              </a:r>
            </a:p>
          </p:txBody>
        </p:sp>
      </p:grp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2626BAB7-6D1D-6DE3-FBE9-124F70FFC832}"/>
              </a:ext>
            </a:extLst>
          </p:cNvPr>
          <p:cNvCxnSpPr>
            <a:stCxn id="18" idx="3"/>
            <a:endCxn id="27" idx="1"/>
          </p:cNvCxnSpPr>
          <p:nvPr/>
        </p:nvCxnSpPr>
        <p:spPr>
          <a:xfrm>
            <a:off x="5814139" y="2640042"/>
            <a:ext cx="2700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BA72F60E-3D38-0F7D-3845-6B13573E53F3}"/>
              </a:ext>
            </a:extLst>
          </p:cNvPr>
          <p:cNvGrpSpPr/>
          <p:nvPr/>
        </p:nvGrpSpPr>
        <p:grpSpPr>
          <a:xfrm>
            <a:off x="7448481" y="2234997"/>
            <a:ext cx="1498005" cy="648072"/>
            <a:chOff x="335359" y="980728"/>
            <a:chExt cx="1405175" cy="86409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7928984-EAB1-38E8-1332-33BFC86500B7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Create Batch, Print </a:t>
              </a:r>
              <a:r>
                <a:rPr lang="en-US" sz="900" b="1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lable</a:t>
              </a:r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, Goods receipt</a:t>
              </a:r>
              <a:br>
                <a:rPr lang="en-US" sz="900" b="1" dirty="0">
                  <a:solidFill>
                    <a:schemeClr val="bg1"/>
                  </a:solidFill>
                </a:rPr>
              </a:br>
              <a:r>
                <a:rPr lang="en-US" sz="900" b="1" dirty="0">
                  <a:solidFill>
                    <a:schemeClr val="bg1"/>
                  </a:solidFill>
                </a:rPr>
                <a:t>ME21N, ZIntem4, </a:t>
              </a:r>
              <a:r>
                <a:rPr lang="en-US" sz="900" b="1" dirty="0" err="1">
                  <a:solidFill>
                    <a:schemeClr val="bg1"/>
                  </a:solidFill>
                </a:rPr>
                <a:t>Migo</a:t>
              </a:r>
              <a:endParaRPr lang="en-US" sz="900" b="1" dirty="0">
                <a:solidFill>
                  <a:schemeClr val="bg1"/>
                </a:solidFill>
              </a:endParaRPr>
            </a:p>
            <a:p>
              <a:r>
                <a:rPr lang="en-US" sz="900" b="1">
                  <a:solidFill>
                    <a:schemeClr val="bg1"/>
                  </a:solidFill>
                </a:rPr>
                <a:t>Huyền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6D8D8EBD-AE5D-7663-1A8A-0DC1B541D8F3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MM</a:t>
              </a:r>
            </a:p>
          </p:txBody>
        </p:sp>
      </p:grp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692A2268-831E-7992-AC8A-B79DE78134D2}"/>
              </a:ext>
            </a:extLst>
          </p:cNvPr>
          <p:cNvCxnSpPr>
            <a:cxnSpLocks/>
            <a:stCxn id="27" idx="3"/>
            <a:endCxn id="33" idx="1"/>
          </p:cNvCxnSpPr>
          <p:nvPr/>
        </p:nvCxnSpPr>
        <p:spPr>
          <a:xfrm>
            <a:off x="7218294" y="2640042"/>
            <a:ext cx="23018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2FBD387-D3EE-D7F8-9299-0FA6C6AFC0F2}"/>
              </a:ext>
            </a:extLst>
          </p:cNvPr>
          <p:cNvGrpSpPr/>
          <p:nvPr/>
        </p:nvGrpSpPr>
        <p:grpSpPr>
          <a:xfrm>
            <a:off x="235157" y="3146882"/>
            <a:ext cx="1026114" cy="648072"/>
            <a:chOff x="335359" y="980728"/>
            <a:chExt cx="1405175" cy="864096"/>
          </a:xfrm>
        </p:grpSpPr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F72D3A9-9E7A-2898-DB77-7C20667E8F60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TO, Confirmation</a:t>
              </a:r>
              <a:br>
                <a:rPr lang="en-US" sz="900" b="1" dirty="0">
                  <a:solidFill>
                    <a:schemeClr val="bg1"/>
                  </a:solidFill>
                </a:rPr>
              </a:br>
              <a:r>
                <a:rPr lang="en-US" sz="900" b="1" dirty="0">
                  <a:solidFill>
                    <a:schemeClr val="bg1"/>
                  </a:solidFill>
                </a:rPr>
                <a:t>LT06, LT12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83B96DE-B4E9-7AA4-5D61-C28B270ACD5C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WMS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DA1254B-EAF6-89C0-4161-1939A0DE4454}"/>
              </a:ext>
            </a:extLst>
          </p:cNvPr>
          <p:cNvGrpSpPr/>
          <p:nvPr/>
        </p:nvGrpSpPr>
        <p:grpSpPr>
          <a:xfrm>
            <a:off x="1882341" y="3148818"/>
            <a:ext cx="1134127" cy="648072"/>
            <a:chOff x="335359" y="980728"/>
            <a:chExt cx="1405175" cy="864096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3F7E8D0D-3285-381A-AD19-7338B250329A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Release PRO, Print Label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 err="1">
                  <a:solidFill>
                    <a:schemeClr val="bg1"/>
                  </a:solidFill>
                </a:rPr>
                <a:t>zintem</a:t>
              </a:r>
              <a:endParaRPr lang="en-US" sz="900" dirty="0">
                <a:solidFill>
                  <a:schemeClr val="bg1"/>
                </a:solidFill>
              </a:endParaRPr>
            </a:p>
            <a:p>
              <a:r>
                <a:rPr lang="en-US" sz="900" b="1">
                  <a:solidFill>
                    <a:schemeClr val="bg1"/>
                  </a:solidFill>
                </a:rPr>
                <a:t>Kiệt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E9766529-345A-16CC-C4E9-3F9C6D81C734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PP</a:t>
              </a:r>
            </a:p>
          </p:txBody>
        </p:sp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1DECF45E-76C4-344C-180B-372980A24C95}"/>
              </a:ext>
            </a:extLst>
          </p:cNvPr>
          <p:cNvGrpSpPr/>
          <p:nvPr/>
        </p:nvGrpSpPr>
        <p:grpSpPr>
          <a:xfrm>
            <a:off x="3526812" y="3148818"/>
            <a:ext cx="1134127" cy="648072"/>
            <a:chOff x="335359" y="980728"/>
            <a:chExt cx="1405175" cy="864096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B54D2D3C-34DF-114A-422E-E575E96335D6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Goods issue </a:t>
              </a:r>
            </a:p>
            <a:p>
              <a:r>
                <a:rPr lang="en-US" sz="900" dirty="0" err="1">
                  <a:solidFill>
                    <a:schemeClr val="bg1"/>
                  </a:solidFill>
                </a:rPr>
                <a:t>Migo</a:t>
              </a:r>
              <a:r>
                <a:rPr lang="en-US" sz="900" dirty="0">
                  <a:solidFill>
                    <a:schemeClr val="bg1"/>
                  </a:solidFill>
                </a:rPr>
                <a:t> – 313&amp;315MVT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Huyền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EF0146A-2947-1DE5-25CE-527BF8E937B4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MM/WMS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C8E99A5-F046-C421-C85F-4AC66C4EF170}"/>
              </a:ext>
            </a:extLst>
          </p:cNvPr>
          <p:cNvGrpSpPr/>
          <p:nvPr/>
        </p:nvGrpSpPr>
        <p:grpSpPr>
          <a:xfrm>
            <a:off x="5138056" y="3148818"/>
            <a:ext cx="1134127" cy="648072"/>
            <a:chOff x="335359" y="980728"/>
            <a:chExt cx="1405175" cy="864096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A75B4551-6BF4-80E0-DE56-4E69ABF21FB3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Goods receipt from </a:t>
              </a:r>
              <a:r>
                <a:rPr lang="en-US" sz="900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PrO</a:t>
              </a:r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</a:t>
              </a:r>
            </a:p>
            <a:p>
              <a:r>
                <a:rPr lang="en-US" sz="900" dirty="0" err="1">
                  <a:solidFill>
                    <a:schemeClr val="bg1"/>
                  </a:solidFill>
                </a:rPr>
                <a:t>FRScanner</a:t>
              </a:r>
              <a:r>
                <a:rPr lang="en-US" sz="900" dirty="0">
                  <a:solidFill>
                    <a:schemeClr val="bg1"/>
                  </a:solidFill>
                </a:rPr>
                <a:t>/MB31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Kiệt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1E6D6412-64B0-6EC0-FD83-0BDC1DFBC505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PP</a:t>
              </a:r>
            </a:p>
          </p:txBody>
        </p:sp>
      </p:grp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14EB64CE-760C-13C1-128E-9B2E38077D0F}"/>
              </a:ext>
            </a:extLst>
          </p:cNvPr>
          <p:cNvCxnSpPr>
            <a:cxnSpLocks/>
            <a:stCxn id="54" idx="3"/>
            <a:endCxn id="61" idx="1"/>
          </p:cNvCxnSpPr>
          <p:nvPr/>
        </p:nvCxnSpPr>
        <p:spPr>
          <a:xfrm>
            <a:off x="3016468" y="3553863"/>
            <a:ext cx="5103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E773D584-CE06-93F3-4E2C-7074F28EAFFB}"/>
              </a:ext>
            </a:extLst>
          </p:cNvPr>
          <p:cNvCxnSpPr>
            <a:cxnSpLocks/>
            <a:stCxn id="61" idx="3"/>
            <a:endCxn id="65" idx="1"/>
          </p:cNvCxnSpPr>
          <p:nvPr/>
        </p:nvCxnSpPr>
        <p:spPr>
          <a:xfrm>
            <a:off x="4660938" y="3553863"/>
            <a:ext cx="47711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3" name="Group 82">
            <a:extLst>
              <a:ext uri="{FF2B5EF4-FFF2-40B4-BE49-F238E27FC236}">
                <a16:creationId xmlns:a16="http://schemas.microsoft.com/office/drawing/2014/main" id="{ABFA8DB2-1FE9-DE51-B25E-D88A955AC792}"/>
              </a:ext>
            </a:extLst>
          </p:cNvPr>
          <p:cNvGrpSpPr/>
          <p:nvPr/>
        </p:nvGrpSpPr>
        <p:grpSpPr>
          <a:xfrm>
            <a:off x="7759300" y="3148818"/>
            <a:ext cx="1134126" cy="648072"/>
            <a:chOff x="335359" y="980728"/>
            <a:chExt cx="1405175" cy="864096"/>
          </a:xfrm>
        </p:grpSpPr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A2E8D67E-6FEA-4964-6579-F3E5A162CB4A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Confirmation, TECO</a:t>
              </a:r>
              <a:br>
                <a:rPr lang="en-US" sz="900" b="1" dirty="0">
                  <a:solidFill>
                    <a:schemeClr val="bg1"/>
                  </a:solidFill>
                </a:rPr>
              </a:br>
              <a:r>
                <a:rPr lang="en-US" sz="900" b="1" dirty="0">
                  <a:solidFill>
                    <a:schemeClr val="bg1"/>
                  </a:solidFill>
                </a:rPr>
                <a:t>CO11N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Kiệt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D0058FB-5762-202F-9C3C-DD1991054A80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PP</a:t>
              </a: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F96CEF02-3D17-0DCD-3C21-284F52EE7715}"/>
              </a:ext>
            </a:extLst>
          </p:cNvPr>
          <p:cNvGrpSpPr/>
          <p:nvPr/>
        </p:nvGrpSpPr>
        <p:grpSpPr>
          <a:xfrm>
            <a:off x="6579120" y="3148818"/>
            <a:ext cx="1042783" cy="648072"/>
            <a:chOff x="335359" y="980728"/>
            <a:chExt cx="1405175" cy="864096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68AAC04-FE5B-F9CE-4189-6A5C7A33D035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b="1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TO</a:t>
              </a:r>
              <a:r>
                <a:rPr lang="en-US" sz="900" b="1">
                  <a:solidFill>
                    <a:schemeClr val="tx1"/>
                  </a:solidFill>
                  <a:highlight>
                    <a:srgbClr val="FFFF00"/>
                  </a:highlight>
                </a:rPr>
                <a:t>, Confirmation</a:t>
              </a:r>
              <a:endParaRPr lang="en-US" sz="900" b="1">
                <a:solidFill>
                  <a:schemeClr val="bg1"/>
                </a:solidFill>
                <a:highlight>
                  <a:srgbClr val="FFFF00"/>
                </a:highlight>
              </a:endParaRPr>
            </a:p>
            <a:p>
              <a:r>
                <a:rPr lang="en-US" sz="900" b="1">
                  <a:solidFill>
                    <a:schemeClr val="bg1"/>
                  </a:solidFill>
                </a:rPr>
                <a:t>LT23</a:t>
              </a:r>
              <a:endParaRPr lang="en-US" sz="900" b="1" dirty="0">
                <a:solidFill>
                  <a:schemeClr val="bg1"/>
                </a:solidFill>
              </a:endParaRP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E9A06F8F-161A-7971-2694-D959E28FB938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WMS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BA03015-4B19-A7EE-5699-F72CB0F6CB68}"/>
              </a:ext>
            </a:extLst>
          </p:cNvPr>
          <p:cNvGrpSpPr/>
          <p:nvPr/>
        </p:nvGrpSpPr>
        <p:grpSpPr>
          <a:xfrm>
            <a:off x="197514" y="4073654"/>
            <a:ext cx="1134127" cy="648072"/>
            <a:chOff x="335359" y="980728"/>
            <a:chExt cx="1405175" cy="86409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A3AEFE4-F794-F2C5-B0B1-6F79557DC6A8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 err="1">
                  <a:solidFill>
                    <a:schemeClr val="tx1"/>
                  </a:solidFill>
                  <a:highlight>
                    <a:srgbClr val="FFFF00"/>
                  </a:highlight>
                </a:rPr>
                <a:t>Oubound</a:t>
              </a:r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 Delivery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VL01N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120C1C32-F536-99D4-7C76-B842B9273027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SD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8EAAB989-5EA5-6BF5-8376-3ABE70715B5B}"/>
              </a:ext>
            </a:extLst>
          </p:cNvPr>
          <p:cNvGrpSpPr/>
          <p:nvPr/>
        </p:nvGrpSpPr>
        <p:grpSpPr>
          <a:xfrm>
            <a:off x="1860731" y="4077072"/>
            <a:ext cx="1134127" cy="648072"/>
            <a:chOff x="335359" y="980728"/>
            <a:chExt cx="1405175" cy="864096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45FC942E-CB1E-8629-B3DB-E442D2EE472B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TO, Confirmation</a:t>
              </a:r>
              <a:br>
                <a:rPr lang="en-US" sz="900" dirty="0">
                  <a:solidFill>
                    <a:schemeClr val="bg1"/>
                  </a:solidFill>
                </a:rPr>
              </a:br>
              <a:r>
                <a:rPr lang="en-US" sz="900" dirty="0">
                  <a:solidFill>
                    <a:schemeClr val="bg1"/>
                  </a:solidFill>
                </a:rPr>
                <a:t>LT03, LT12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EEC4F67-82E5-3988-2BFD-26F775ABC242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WMS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76734016-C034-F719-87B1-00D5BF1DF81C}"/>
              </a:ext>
            </a:extLst>
          </p:cNvPr>
          <p:cNvGrpSpPr/>
          <p:nvPr/>
        </p:nvGrpSpPr>
        <p:grpSpPr>
          <a:xfrm>
            <a:off x="3545133" y="4077072"/>
            <a:ext cx="1134127" cy="648072"/>
            <a:chOff x="335359" y="980728"/>
            <a:chExt cx="1405175" cy="864096"/>
          </a:xfrm>
        </p:grpSpPr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DC332491-C91A-27FF-ABC4-B47A6FF18F73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Goods issue </a:t>
              </a:r>
            </a:p>
            <a:p>
              <a:r>
                <a:rPr lang="en-US" sz="900" dirty="0">
                  <a:solidFill>
                    <a:schemeClr val="bg1"/>
                  </a:solidFill>
                </a:rPr>
                <a:t>VL02N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ADABBE32-8522-EF70-B344-8E92A39D0F6D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SD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ED02CF5-E71C-BC0A-C050-C4C8FFA33120}"/>
              </a:ext>
            </a:extLst>
          </p:cNvPr>
          <p:cNvGrpSpPr/>
          <p:nvPr/>
        </p:nvGrpSpPr>
        <p:grpSpPr>
          <a:xfrm>
            <a:off x="5160914" y="4077072"/>
            <a:ext cx="1134127" cy="648072"/>
            <a:chOff x="335359" y="980728"/>
            <a:chExt cx="1405175" cy="864096"/>
          </a:xfrm>
        </p:grpSpPr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B3B6E350-24AE-0D08-FBD7-91BD02411A49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Billing </a:t>
              </a:r>
            </a:p>
            <a:p>
              <a:r>
                <a:rPr lang="en-US" sz="900" dirty="0">
                  <a:solidFill>
                    <a:schemeClr val="bg1"/>
                  </a:solidFill>
                </a:rPr>
                <a:t>VF01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Phương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EC06E166-904D-3BF4-A530-7381C8D62D86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SD</a:t>
              </a:r>
            </a:p>
          </p:txBody>
        </p:sp>
      </p:grp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06FA0C4A-DD21-30D3-25CF-22799F6F44B1}"/>
              </a:ext>
            </a:extLst>
          </p:cNvPr>
          <p:cNvCxnSpPr>
            <a:cxnSpLocks/>
            <a:stCxn id="90" idx="3"/>
            <a:endCxn id="93" idx="1"/>
          </p:cNvCxnSpPr>
          <p:nvPr/>
        </p:nvCxnSpPr>
        <p:spPr>
          <a:xfrm>
            <a:off x="1331641" y="4478700"/>
            <a:ext cx="529090" cy="34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790E925-DCE3-B28A-D6BA-7753FF655223}"/>
              </a:ext>
            </a:extLst>
          </p:cNvPr>
          <p:cNvCxnSpPr>
            <a:cxnSpLocks/>
            <a:stCxn id="93" idx="3"/>
            <a:endCxn id="96" idx="1"/>
          </p:cNvCxnSpPr>
          <p:nvPr/>
        </p:nvCxnSpPr>
        <p:spPr>
          <a:xfrm>
            <a:off x="2994857" y="4482117"/>
            <a:ext cx="55027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E27199EE-ACEF-C038-AB7C-4E678B8BE346}"/>
              </a:ext>
            </a:extLst>
          </p:cNvPr>
          <p:cNvCxnSpPr>
            <a:cxnSpLocks/>
            <a:stCxn id="96" idx="3"/>
            <a:endCxn id="99" idx="1"/>
          </p:cNvCxnSpPr>
          <p:nvPr/>
        </p:nvCxnSpPr>
        <p:spPr>
          <a:xfrm>
            <a:off x="4679259" y="4482117"/>
            <a:ext cx="4816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28AF9BA-F6C5-CE27-A847-0621A1BFD4BB}"/>
              </a:ext>
            </a:extLst>
          </p:cNvPr>
          <p:cNvGrpSpPr/>
          <p:nvPr/>
        </p:nvGrpSpPr>
        <p:grpSpPr>
          <a:xfrm>
            <a:off x="6565962" y="4077072"/>
            <a:ext cx="1134127" cy="648072"/>
            <a:chOff x="335359" y="980728"/>
            <a:chExt cx="1405175" cy="864096"/>
          </a:xfrm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E59C22EA-D400-41B2-9ADE-84970FF475B4}"/>
                </a:ext>
              </a:extLst>
            </p:cNvPr>
            <p:cNvSpPr/>
            <p:nvPr/>
          </p:nvSpPr>
          <p:spPr>
            <a:xfrm>
              <a:off x="335359" y="1196752"/>
              <a:ext cx="1405175" cy="64807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900" dirty="0">
                  <a:solidFill>
                    <a:schemeClr val="tx1"/>
                  </a:solidFill>
                  <a:highlight>
                    <a:srgbClr val="FFFF00"/>
                  </a:highlight>
                </a:rPr>
                <a:t>Income Payment </a:t>
              </a:r>
            </a:p>
            <a:p>
              <a:r>
                <a:rPr lang="en-US" sz="900" dirty="0">
                  <a:solidFill>
                    <a:schemeClr val="bg1"/>
                  </a:solidFill>
                </a:rPr>
                <a:t>F-28</a:t>
              </a:r>
            </a:p>
            <a:p>
              <a:r>
                <a:rPr lang="en-US" sz="900" b="1">
                  <a:solidFill>
                    <a:schemeClr val="bg1"/>
                  </a:solidFill>
                </a:rPr>
                <a:t>Nhã</a:t>
              </a:r>
              <a:endParaRPr lang="en-US" sz="900" dirty="0">
                <a:solidFill>
                  <a:schemeClr val="bg1"/>
                </a:solidFill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618A9C00-4D87-047F-7158-1EC786E013AF}"/>
                </a:ext>
              </a:extLst>
            </p:cNvPr>
            <p:cNvSpPr/>
            <p:nvPr/>
          </p:nvSpPr>
          <p:spPr>
            <a:xfrm>
              <a:off x="335359" y="980728"/>
              <a:ext cx="1405175" cy="21582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350" b="1" dirty="0">
                  <a:solidFill>
                    <a:schemeClr val="tx1"/>
                  </a:solidFill>
                </a:rPr>
                <a:t>FICO</a:t>
              </a:r>
            </a:p>
          </p:txBody>
        </p:sp>
      </p:grpSp>
      <p:sp>
        <p:nvSpPr>
          <p:cNvPr id="118" name="Oval 117">
            <a:extLst>
              <a:ext uri="{FF2B5EF4-FFF2-40B4-BE49-F238E27FC236}">
                <a16:creationId xmlns:a16="http://schemas.microsoft.com/office/drawing/2014/main" id="{F45BFB8A-3986-19E4-1139-F1B343821C1A}"/>
              </a:ext>
            </a:extLst>
          </p:cNvPr>
          <p:cNvSpPr/>
          <p:nvPr/>
        </p:nvSpPr>
        <p:spPr>
          <a:xfrm>
            <a:off x="186546" y="2050545"/>
            <a:ext cx="226993" cy="2629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</a:t>
            </a:r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9B027652-3D7D-EFB4-6DC0-DB9ECBA978C4}"/>
              </a:ext>
            </a:extLst>
          </p:cNvPr>
          <p:cNvSpPr/>
          <p:nvPr/>
        </p:nvSpPr>
        <p:spPr>
          <a:xfrm>
            <a:off x="1439652" y="2057577"/>
            <a:ext cx="226993" cy="2629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2</a:t>
            </a:r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29C49432-A6DF-359C-374D-70C4AF5F54B4}"/>
              </a:ext>
            </a:extLst>
          </p:cNvPr>
          <p:cNvSpPr/>
          <p:nvPr/>
        </p:nvSpPr>
        <p:spPr>
          <a:xfrm>
            <a:off x="3005826" y="2050545"/>
            <a:ext cx="226993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3</a:t>
            </a:r>
          </a:p>
        </p:txBody>
      </p:sp>
      <p:sp>
        <p:nvSpPr>
          <p:cNvPr id="121" name="Oval 120">
            <a:extLst>
              <a:ext uri="{FF2B5EF4-FFF2-40B4-BE49-F238E27FC236}">
                <a16:creationId xmlns:a16="http://schemas.microsoft.com/office/drawing/2014/main" id="{B51FC178-A0BC-D82E-1A4B-B5130AF28918}"/>
              </a:ext>
            </a:extLst>
          </p:cNvPr>
          <p:cNvSpPr/>
          <p:nvPr/>
        </p:nvSpPr>
        <p:spPr>
          <a:xfrm>
            <a:off x="4463988" y="2050545"/>
            <a:ext cx="226993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4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8591F1DB-AF96-4A73-A019-DE12E94FB377}"/>
              </a:ext>
            </a:extLst>
          </p:cNvPr>
          <p:cNvSpPr/>
          <p:nvPr/>
        </p:nvSpPr>
        <p:spPr>
          <a:xfrm>
            <a:off x="5922150" y="2050545"/>
            <a:ext cx="226993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5</a:t>
            </a:r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EEDFA774-CE0F-989B-85C8-22D9FB49C9B8}"/>
              </a:ext>
            </a:extLst>
          </p:cNvPr>
          <p:cNvSpPr/>
          <p:nvPr/>
        </p:nvSpPr>
        <p:spPr>
          <a:xfrm>
            <a:off x="7704348" y="2050545"/>
            <a:ext cx="226993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6</a:t>
            </a:r>
          </a:p>
        </p:txBody>
      </p:sp>
      <p:sp>
        <p:nvSpPr>
          <p:cNvPr id="124" name="Oval 123">
            <a:extLst>
              <a:ext uri="{FF2B5EF4-FFF2-40B4-BE49-F238E27FC236}">
                <a16:creationId xmlns:a16="http://schemas.microsoft.com/office/drawing/2014/main" id="{E9CA497A-A002-16B8-009B-0B339CCCBBE9}"/>
              </a:ext>
            </a:extLst>
          </p:cNvPr>
          <p:cNvSpPr/>
          <p:nvPr/>
        </p:nvSpPr>
        <p:spPr>
          <a:xfrm>
            <a:off x="35496" y="2930332"/>
            <a:ext cx="226993" cy="2629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7</a:t>
            </a:r>
          </a:p>
        </p:txBody>
      </p:sp>
      <p:sp>
        <p:nvSpPr>
          <p:cNvPr id="125" name="Oval 124">
            <a:extLst>
              <a:ext uri="{FF2B5EF4-FFF2-40B4-BE49-F238E27FC236}">
                <a16:creationId xmlns:a16="http://schemas.microsoft.com/office/drawing/2014/main" id="{079FBC43-2970-C39D-7FDD-501FD98D9112}"/>
              </a:ext>
            </a:extLst>
          </p:cNvPr>
          <p:cNvSpPr/>
          <p:nvPr/>
        </p:nvSpPr>
        <p:spPr>
          <a:xfrm>
            <a:off x="1834095" y="2915016"/>
            <a:ext cx="226993" cy="2629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8</a:t>
            </a:r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53076507-FE96-AD78-021E-2A070D9BEB4B}"/>
              </a:ext>
            </a:extLst>
          </p:cNvPr>
          <p:cNvSpPr/>
          <p:nvPr/>
        </p:nvSpPr>
        <p:spPr>
          <a:xfrm>
            <a:off x="3456010" y="2930332"/>
            <a:ext cx="226993" cy="262999"/>
          </a:xfrm>
          <a:prstGeom prst="ellipse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9</a:t>
            </a:r>
          </a:p>
        </p:txBody>
      </p:sp>
      <p:sp>
        <p:nvSpPr>
          <p:cNvPr id="128" name="Oval 127">
            <a:extLst>
              <a:ext uri="{FF2B5EF4-FFF2-40B4-BE49-F238E27FC236}">
                <a16:creationId xmlns:a16="http://schemas.microsoft.com/office/drawing/2014/main" id="{A9B1D017-DE65-AC2D-FB9F-A529438FD446}"/>
              </a:ext>
            </a:extLst>
          </p:cNvPr>
          <p:cNvSpPr/>
          <p:nvPr/>
        </p:nvSpPr>
        <p:spPr>
          <a:xfrm>
            <a:off x="6454918" y="2930332"/>
            <a:ext cx="447155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11</a:t>
            </a:r>
          </a:p>
        </p:txBody>
      </p:sp>
      <p:sp>
        <p:nvSpPr>
          <p:cNvPr id="129" name="Oval 128">
            <a:extLst>
              <a:ext uri="{FF2B5EF4-FFF2-40B4-BE49-F238E27FC236}">
                <a16:creationId xmlns:a16="http://schemas.microsoft.com/office/drawing/2014/main" id="{892D65AF-0E9D-FC69-F454-A9399DA28982}"/>
              </a:ext>
            </a:extLst>
          </p:cNvPr>
          <p:cNvSpPr/>
          <p:nvPr/>
        </p:nvSpPr>
        <p:spPr>
          <a:xfrm>
            <a:off x="7667379" y="2921645"/>
            <a:ext cx="447155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12</a:t>
            </a:r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AC61AFA6-19DD-F9B0-4D18-60D3F1681620}"/>
              </a:ext>
            </a:extLst>
          </p:cNvPr>
          <p:cNvSpPr/>
          <p:nvPr/>
        </p:nvSpPr>
        <p:spPr>
          <a:xfrm>
            <a:off x="35496" y="3861048"/>
            <a:ext cx="486054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13</a:t>
            </a:r>
          </a:p>
        </p:txBody>
      </p:sp>
      <p:sp>
        <p:nvSpPr>
          <p:cNvPr id="131" name="Oval 130">
            <a:extLst>
              <a:ext uri="{FF2B5EF4-FFF2-40B4-BE49-F238E27FC236}">
                <a16:creationId xmlns:a16="http://schemas.microsoft.com/office/drawing/2014/main" id="{4E63E6E4-4E7F-C97B-271F-923BD1DB05B2}"/>
              </a:ext>
            </a:extLst>
          </p:cNvPr>
          <p:cNvSpPr/>
          <p:nvPr/>
        </p:nvSpPr>
        <p:spPr>
          <a:xfrm>
            <a:off x="1702721" y="3832743"/>
            <a:ext cx="443017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14</a:t>
            </a:r>
          </a:p>
        </p:txBody>
      </p:sp>
      <p:sp>
        <p:nvSpPr>
          <p:cNvPr id="132" name="Oval 131">
            <a:extLst>
              <a:ext uri="{FF2B5EF4-FFF2-40B4-BE49-F238E27FC236}">
                <a16:creationId xmlns:a16="http://schemas.microsoft.com/office/drawing/2014/main" id="{E9092D18-E64F-61C0-14B7-150A4BF33E35}"/>
              </a:ext>
            </a:extLst>
          </p:cNvPr>
          <p:cNvSpPr/>
          <p:nvPr/>
        </p:nvSpPr>
        <p:spPr>
          <a:xfrm>
            <a:off x="3380405" y="3869039"/>
            <a:ext cx="443017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15</a:t>
            </a:r>
          </a:p>
        </p:txBody>
      </p:sp>
      <p:sp>
        <p:nvSpPr>
          <p:cNvPr id="133" name="Oval 132">
            <a:extLst>
              <a:ext uri="{FF2B5EF4-FFF2-40B4-BE49-F238E27FC236}">
                <a16:creationId xmlns:a16="http://schemas.microsoft.com/office/drawing/2014/main" id="{A1924946-DB24-B311-98E9-2F4EED5E7A9B}"/>
              </a:ext>
            </a:extLst>
          </p:cNvPr>
          <p:cNvSpPr/>
          <p:nvPr/>
        </p:nvSpPr>
        <p:spPr>
          <a:xfrm>
            <a:off x="4982110" y="3878642"/>
            <a:ext cx="443017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16</a:t>
            </a:r>
          </a:p>
        </p:txBody>
      </p:sp>
      <p:sp>
        <p:nvSpPr>
          <p:cNvPr id="134" name="Oval 133">
            <a:extLst>
              <a:ext uri="{FF2B5EF4-FFF2-40B4-BE49-F238E27FC236}">
                <a16:creationId xmlns:a16="http://schemas.microsoft.com/office/drawing/2014/main" id="{980F6F78-13EF-DCCD-2F8F-F1E020CCBEE5}"/>
              </a:ext>
            </a:extLst>
          </p:cNvPr>
          <p:cNvSpPr/>
          <p:nvPr/>
        </p:nvSpPr>
        <p:spPr>
          <a:xfrm>
            <a:off x="6467547" y="3905694"/>
            <a:ext cx="443017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 dirty="0"/>
              <a:t>17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4C72FC6-7C94-C347-8D44-6FB717A552ED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>
            <a:off x="1264057" y="2640042"/>
            <a:ext cx="2351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87B09F3F-4AE2-C8F7-9D2F-5BED0F4EC85B}"/>
              </a:ext>
            </a:extLst>
          </p:cNvPr>
          <p:cNvCxnSpPr>
            <a:cxnSpLocks/>
            <a:stCxn id="65" idx="3"/>
            <a:endCxn id="87" idx="1"/>
          </p:cNvCxnSpPr>
          <p:nvPr/>
        </p:nvCxnSpPr>
        <p:spPr>
          <a:xfrm>
            <a:off x="6272182" y="3553863"/>
            <a:ext cx="30693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10CAF98-34F2-02F0-31CD-A18498A732E8}"/>
              </a:ext>
            </a:extLst>
          </p:cNvPr>
          <p:cNvCxnSpPr>
            <a:cxnSpLocks/>
            <a:stCxn id="99" idx="3"/>
            <a:endCxn id="115" idx="1"/>
          </p:cNvCxnSpPr>
          <p:nvPr/>
        </p:nvCxnSpPr>
        <p:spPr>
          <a:xfrm>
            <a:off x="6295041" y="4482117"/>
            <a:ext cx="2709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13A3A2BB-2ABC-A7DB-B035-375397B95EE4}"/>
              </a:ext>
            </a:extLst>
          </p:cNvPr>
          <p:cNvCxnSpPr>
            <a:cxnSpLocks/>
            <a:stCxn id="87" idx="3"/>
            <a:endCxn id="84" idx="1"/>
          </p:cNvCxnSpPr>
          <p:nvPr/>
        </p:nvCxnSpPr>
        <p:spPr>
          <a:xfrm>
            <a:off x="7621903" y="3553863"/>
            <a:ext cx="1373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F81344-98F2-28AC-B442-CABEB619A399}"/>
              </a:ext>
            </a:extLst>
          </p:cNvPr>
          <p:cNvCxnSpPr>
            <a:cxnSpLocks/>
            <a:stCxn id="6" idx="3"/>
            <a:endCxn id="14" idx="1"/>
          </p:cNvCxnSpPr>
          <p:nvPr/>
        </p:nvCxnSpPr>
        <p:spPr>
          <a:xfrm>
            <a:off x="2800048" y="2640042"/>
            <a:ext cx="255096" cy="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DB41D02-3231-A134-A7DD-746BED2CF0B6}"/>
              </a:ext>
            </a:extLst>
          </p:cNvPr>
          <p:cNvCxnSpPr>
            <a:cxnSpLocks/>
            <a:stCxn id="14" idx="3"/>
            <a:endCxn id="18" idx="1"/>
          </p:cNvCxnSpPr>
          <p:nvPr/>
        </p:nvCxnSpPr>
        <p:spPr>
          <a:xfrm flipV="1">
            <a:off x="4355976" y="2640042"/>
            <a:ext cx="241171" cy="51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66E45F8-847B-296F-83F2-BD022CF20CBF}"/>
              </a:ext>
            </a:extLst>
          </p:cNvPr>
          <p:cNvCxnSpPr>
            <a:cxnSpLocks/>
            <a:stCxn id="39" idx="3"/>
            <a:endCxn id="54" idx="1"/>
          </p:cNvCxnSpPr>
          <p:nvPr/>
        </p:nvCxnSpPr>
        <p:spPr>
          <a:xfrm>
            <a:off x="1261271" y="3551926"/>
            <a:ext cx="621070" cy="19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321C101F-0DAD-A43F-78B0-0FFB736E5411}"/>
              </a:ext>
            </a:extLst>
          </p:cNvPr>
          <p:cNvCxnSpPr>
            <a:cxnSpLocks/>
            <a:stCxn id="33" idx="3"/>
            <a:endCxn id="39" idx="1"/>
          </p:cNvCxnSpPr>
          <p:nvPr/>
        </p:nvCxnSpPr>
        <p:spPr>
          <a:xfrm flipH="1">
            <a:off x="235156" y="2640042"/>
            <a:ext cx="8711330" cy="911885"/>
          </a:xfrm>
          <a:prstGeom prst="bentConnector5">
            <a:avLst>
              <a:gd name="adj1" fmla="val -1968"/>
              <a:gd name="adj2" fmla="val 50000"/>
              <a:gd name="adj3" fmla="val 1019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D94C372D-71C2-294A-3BEC-896C83046BDA}"/>
              </a:ext>
            </a:extLst>
          </p:cNvPr>
          <p:cNvCxnSpPr>
            <a:stCxn id="84" idx="3"/>
            <a:endCxn id="90" idx="1"/>
          </p:cNvCxnSpPr>
          <p:nvPr/>
        </p:nvCxnSpPr>
        <p:spPr>
          <a:xfrm flipH="1">
            <a:off x="197514" y="3553864"/>
            <a:ext cx="8695912" cy="924836"/>
          </a:xfrm>
          <a:prstGeom prst="bentConnector5">
            <a:avLst>
              <a:gd name="adj1" fmla="val -1972"/>
              <a:gd name="adj2" fmla="val 50000"/>
              <a:gd name="adj3" fmla="val 10197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1BE4862C-9D7C-4AC4-A6EF-07789D6AEBD3}"/>
              </a:ext>
            </a:extLst>
          </p:cNvPr>
          <p:cNvSpPr txBox="1"/>
          <p:nvPr/>
        </p:nvSpPr>
        <p:spPr>
          <a:xfrm>
            <a:off x="0" y="76200"/>
            <a:ext cx="9144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rgbClr val="0033CC"/>
                </a:solidFill>
              </a:rPr>
              <a:t>THẢO LUẬN CÁC BƯỚC CHÍNH TRONG QUY TRÌNH TÍCH HỢP CÁC PHÂN HỆ SD,PP,MM,WMS, FICO SAP </a:t>
            </a: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0A9AA14D-2EDB-4882-8AD4-7A1EF4CCF13C}"/>
              </a:ext>
            </a:extLst>
          </p:cNvPr>
          <p:cNvSpPr/>
          <p:nvPr/>
        </p:nvSpPr>
        <p:spPr>
          <a:xfrm>
            <a:off x="4953968" y="2930332"/>
            <a:ext cx="447155" cy="2629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50"/>
              <a:t>10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437067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wipe dir="r"/>
      </p:transition>
    </mc:Choice>
    <mc:Fallback xmlns="">
      <p:transition spd="slow">
        <p:wipe dir="r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907" name="Picture 3" descr="sapthecompany01">
            <a:extLst>
              <a:ext uri="{FF2B5EF4-FFF2-40B4-BE49-F238E27FC236}">
                <a16:creationId xmlns:a16="http://schemas.microsoft.com/office/drawing/2014/main" id="{204552F9-0A27-4357-8E39-B9D052745C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57400"/>
            <a:ext cx="9144000" cy="4763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1908" name="Rectangle 4">
            <a:extLst>
              <a:ext uri="{FF2B5EF4-FFF2-40B4-BE49-F238E27FC236}">
                <a16:creationId xmlns:a16="http://schemas.microsoft.com/office/drawing/2014/main" id="{CE82172C-F85D-4713-9BB4-7BA16A607A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0112" y="295683"/>
            <a:ext cx="8621487" cy="1516183"/>
          </a:xfrm>
          <a:noFill/>
          <a:ln/>
        </p:spPr>
        <p:txBody>
          <a:bodyPr/>
          <a:lstStyle/>
          <a:p>
            <a:r>
              <a:rPr lang="en-US" altLang="en-US"/>
              <a:t>SAP </a:t>
            </a:r>
            <a:r>
              <a:rPr lang="en-US" altLang="en-US" sz="2400">
                <a:latin typeface="Arial" panose="020B0604020202020204" pitchFamily="34" charset="0"/>
              </a:rPr>
              <a:t>(Systems, Application, and Products in Data Processing)</a:t>
            </a:r>
            <a:br>
              <a:rPr lang="en-US" altLang="en-US">
                <a:latin typeface="Arial" panose="020B0604020202020204" pitchFamily="34" charset="0"/>
              </a:rPr>
            </a:br>
            <a:endParaRPr lang="en-US" altLang="en-US"/>
          </a:p>
        </p:txBody>
      </p:sp>
      <p:sp>
        <p:nvSpPr>
          <p:cNvPr id="251906" name="Rectangle 2">
            <a:extLst>
              <a:ext uri="{FF2B5EF4-FFF2-40B4-BE49-F238E27FC236}">
                <a16:creationId xmlns:a16="http://schemas.microsoft.com/office/drawing/2014/main" id="{7EC299DF-D351-4AD8-B836-90D46BC1C32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304800" y="990600"/>
            <a:ext cx="8229600" cy="4525963"/>
          </a:xfrm>
        </p:spPr>
        <p:txBody>
          <a:bodyPr/>
          <a:lstStyle/>
          <a:p>
            <a:r>
              <a:rPr lang="en-US" altLang="en-US"/>
              <a:t>SAP Được </a:t>
            </a:r>
            <a:r>
              <a:rPr lang="en-US" altLang="en-US" dirty="0" err="1"/>
              <a:t>Sáng</a:t>
            </a:r>
            <a:r>
              <a:rPr lang="en-US" altLang="en-US" dirty="0"/>
              <a:t> </a:t>
            </a:r>
            <a:r>
              <a:rPr lang="en-US" altLang="en-US" dirty="0" err="1"/>
              <a:t>Lập</a:t>
            </a:r>
            <a:r>
              <a:rPr lang="en-US" altLang="en-US" dirty="0"/>
              <a:t> </a:t>
            </a:r>
            <a:r>
              <a:rPr lang="en-US" altLang="en-US" dirty="0" err="1"/>
              <a:t>vào</a:t>
            </a:r>
            <a:r>
              <a:rPr lang="en-US" altLang="en-US" dirty="0"/>
              <a:t> </a:t>
            </a:r>
            <a:r>
              <a:rPr lang="en-US" altLang="en-US" dirty="0" err="1"/>
              <a:t>Năm</a:t>
            </a:r>
            <a:r>
              <a:rPr lang="en-US" altLang="en-US" dirty="0"/>
              <a:t> 1972 </a:t>
            </a:r>
            <a:r>
              <a:rPr lang="en-US" altLang="en-US" dirty="0" err="1"/>
              <a:t>bởi</a:t>
            </a:r>
            <a:r>
              <a:rPr lang="en-US" altLang="en-US" dirty="0"/>
              <a:t> </a:t>
            </a:r>
            <a:r>
              <a:rPr lang="en-US" altLang="en-US" dirty="0" err="1"/>
              <a:t>Các</a:t>
            </a:r>
            <a:r>
              <a:rPr lang="en-US" altLang="en-US" dirty="0"/>
              <a:t> </a:t>
            </a:r>
            <a:r>
              <a:rPr lang="en-US" altLang="en-US" dirty="0" err="1"/>
              <a:t>Nhân</a:t>
            </a:r>
            <a:r>
              <a:rPr lang="en-US" altLang="en-US" dirty="0"/>
              <a:t> </a:t>
            </a:r>
            <a:r>
              <a:rPr lang="en-US" altLang="en-US" dirty="0" err="1"/>
              <a:t>Viên</a:t>
            </a:r>
            <a:r>
              <a:rPr lang="en-US" altLang="en-US" dirty="0"/>
              <a:t> Cũ </a:t>
            </a:r>
            <a:r>
              <a:rPr lang="en-US" altLang="en-US" dirty="0" err="1"/>
              <a:t>Của</a:t>
            </a:r>
            <a:r>
              <a:rPr lang="en-US" altLang="en-US" dirty="0"/>
              <a:t> Five </a:t>
            </a:r>
            <a:r>
              <a:rPr lang="en-US" altLang="en-US"/>
              <a:t>Former IBM</a:t>
            </a:r>
          </a:p>
          <a:p>
            <a:r>
              <a:rPr lang="en-US" altLang="en-US"/>
              <a:t>Năm 1977, đánh dấu sự phát triển ra toàn cầu của SAP.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81000" y="609600"/>
            <a:ext cx="5562600" cy="6126434"/>
          </a:xfrm>
        </p:spPr>
        <p:txBody>
          <a:bodyPr>
            <a:normAutofit fontScale="92500" lnSpcReduction="10000"/>
          </a:bodyPr>
          <a:lstStyle/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Truy cập SA</a:t>
            </a:r>
            <a:r>
              <a:rPr lang="en-US" altLang="en-US" sz="1800" dirty="0"/>
              <a:t>P</a:t>
            </a:r>
            <a:endParaRPr lang="en-AU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Màn hình SAP</a:t>
            </a:r>
            <a:r>
              <a:rPr lang="en-US" altLang="en-US" sz="1800" dirty="0"/>
              <a:t> 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Thao tác trên màn hình SAP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Các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thao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cơ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bản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và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phím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tắt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Thông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của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hệ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thống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AU" altLang="en-US" sz="1800" dirty="0" err="1"/>
              <a:t>Tìm</a:t>
            </a:r>
            <a:r>
              <a:rPr lang="en-AU" altLang="en-US" sz="1800" dirty="0"/>
              <a:t> </a:t>
            </a:r>
            <a:r>
              <a:rPr lang="en-AU" altLang="en-US" sz="1800" dirty="0" err="1"/>
              <a:t>kiếm</a:t>
            </a:r>
            <a:r>
              <a:rPr lang="en-AU" altLang="en-US" sz="1800" dirty="0"/>
              <a:t> </a:t>
            </a:r>
            <a:r>
              <a:rPr lang="en-AU" altLang="en-US" sz="1800" dirty="0" err="1"/>
              <a:t>dữ</a:t>
            </a:r>
            <a:r>
              <a:rPr lang="en-AU" altLang="en-US" sz="1800" dirty="0"/>
              <a:t> </a:t>
            </a:r>
            <a:r>
              <a:rPr lang="en-AU" altLang="en-US" sz="1800" dirty="0" err="1"/>
              <a:t>liệu</a:t>
            </a:r>
            <a:r>
              <a:rPr lang="en-AU" altLang="en-US" sz="1800" dirty="0"/>
              <a:t> </a:t>
            </a:r>
            <a:r>
              <a:rPr lang="en-AU" altLang="en-US" sz="1800" dirty="0" err="1"/>
              <a:t>trên</a:t>
            </a:r>
            <a:r>
              <a:rPr lang="en-AU" altLang="en-US" sz="1800" dirty="0"/>
              <a:t> SAP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Chuyển dữ liệu từ bên ngoài lên SAP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Hiển thị </a:t>
            </a:r>
            <a:r>
              <a:rPr lang="en-US" altLang="en-US" sz="1800" dirty="0" err="1"/>
              <a:t>khóa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chính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Hiển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thị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mã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câu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lệnh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trên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hệ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thống</a:t>
            </a:r>
            <a:endParaRPr lang="vi-VN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Thay đổi </a:t>
            </a:r>
            <a:r>
              <a:rPr lang="en-US" altLang="en-US" sz="1800" dirty="0" err="1"/>
              <a:t>mật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khẩu</a:t>
            </a:r>
            <a:r>
              <a:rPr lang="en-US" altLang="en-US" sz="1800" dirty="0"/>
              <a:t> 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Thư mục lưu các câu lệnh thường dùng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Kiểm tra lỗi phân quyền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vi-VN" altLang="en-US" sz="1800" dirty="0"/>
              <a:t>Sử dụng hệ thống hỗ trợ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Bắt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đầu</a:t>
            </a:r>
            <a:r>
              <a:rPr lang="en-US" altLang="en-US" sz="1800" dirty="0"/>
              <a:t> SAP </a:t>
            </a:r>
            <a:r>
              <a:rPr lang="en-US" altLang="en-US" sz="1800" dirty="0" err="1"/>
              <a:t>với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một</a:t>
            </a:r>
            <a:r>
              <a:rPr lang="en-US" altLang="en-US" sz="1800" dirty="0"/>
              <a:t> T-code </a:t>
            </a:r>
            <a:r>
              <a:rPr lang="en-US" altLang="en-US" sz="1800" dirty="0" err="1"/>
              <a:t>mong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muốn</a:t>
            </a:r>
            <a:endParaRPr lang="en-US" altLang="en-US" sz="1800" dirty="0"/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Tạo</a:t>
            </a:r>
            <a:r>
              <a:rPr lang="en-US" altLang="en-US" sz="1800" dirty="0"/>
              <a:t> Shortcut </a:t>
            </a:r>
            <a:r>
              <a:rPr lang="en-US" altLang="en-US" sz="1800" dirty="0" err="1"/>
              <a:t>cho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một</a:t>
            </a:r>
            <a:r>
              <a:rPr lang="en-US" altLang="en-US" sz="1800" dirty="0"/>
              <a:t> T-code </a:t>
            </a:r>
            <a:r>
              <a:rPr lang="en-US" altLang="en-US" sz="1800" dirty="0" err="1"/>
              <a:t>ra</a:t>
            </a:r>
            <a:r>
              <a:rPr lang="en-US" altLang="en-US" sz="1800" dirty="0"/>
              <a:t> Desktop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r>
              <a:rPr lang="en-US" altLang="en-US" sz="1800" dirty="0" err="1"/>
              <a:t>Lưu</a:t>
            </a:r>
            <a:r>
              <a:rPr lang="en-US" altLang="en-US" sz="1800" dirty="0"/>
              <a:t> Variant </a:t>
            </a:r>
            <a:r>
              <a:rPr lang="en-US" altLang="en-US" sz="1800" dirty="0" err="1"/>
              <a:t>khi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xem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cáo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trong</a:t>
            </a:r>
            <a:r>
              <a:rPr lang="en-US" altLang="en-US" sz="1800" dirty="0"/>
              <a:t> SAP</a:t>
            </a:r>
          </a:p>
          <a:p>
            <a:pPr marL="548640" lvl="1" indent="-457200">
              <a:spcBef>
                <a:spcPts val="1200"/>
              </a:spcBef>
              <a:buFont typeface="+mj-lt"/>
              <a:buAutoNum type="arabicPeriod"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152400" y="0"/>
            <a:ext cx="8388000" cy="658629"/>
          </a:xfrm>
        </p:spPr>
        <p:txBody>
          <a:bodyPr/>
          <a:lstStyle/>
          <a:p>
            <a:r>
              <a:rPr lang="en-US" dirty="0" err="1"/>
              <a:t>Các</a:t>
            </a:r>
            <a:r>
              <a:rPr lang="en-US" dirty="0"/>
              <a:t> b</a:t>
            </a:r>
            <a:r>
              <a:rPr lang="vi-VN" dirty="0"/>
              <a:t>ư</a:t>
            </a:r>
            <a:r>
              <a:rPr lang="en-US" dirty="0" err="1"/>
              <a:t>ớc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SAP: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20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78413939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5600"/>
            <a:ext cx="8415313" cy="150495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1.</a:t>
            </a:r>
            <a:r>
              <a:rPr lang="en-US" altLang="en-US" b="1" dirty="0">
                <a:solidFill>
                  <a:schemeClr val="bg1"/>
                </a:solidFill>
              </a:rPr>
              <a:t>Truy </a:t>
            </a:r>
            <a:r>
              <a:rPr lang="en-US" altLang="en-US" b="1" dirty="0" err="1">
                <a:solidFill>
                  <a:schemeClr val="bg1"/>
                </a:solidFill>
              </a:rPr>
              <a:t>cập</a:t>
            </a:r>
            <a:r>
              <a:rPr lang="en-US" altLang="en-US" b="1" dirty="0">
                <a:solidFill>
                  <a:schemeClr val="bg1"/>
                </a:solidFill>
              </a:rPr>
              <a:t> SAP</a:t>
            </a:r>
            <a:br>
              <a:rPr lang="en-US" alt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4468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Nguyên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tắc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đặt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mật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vi-VN" altLang="en-US" dirty="0">
                <a:solidFill>
                  <a:srgbClr val="81BC00"/>
                </a:solidFill>
                <a:latin typeface="Arial" panose="020B0604020202020204" pitchFamily="34" charset="0"/>
              </a:rPr>
              <a:t>khẩu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cho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tài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solidFill>
                  <a:srgbClr val="81BC00"/>
                </a:solidFill>
                <a:latin typeface="Arial" panose="020B0604020202020204" pitchFamily="34" charset="0"/>
              </a:rPr>
              <a:t>khoản</a:t>
            </a:r>
            <a:r>
              <a:rPr lang="en-US" altLang="en-US" dirty="0">
                <a:solidFill>
                  <a:srgbClr val="81BC00"/>
                </a:solidFill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Truy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Cập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br>
              <a:rPr lang="en-US" altLang="en-US" sz="3200" b="1" dirty="0">
                <a:latin typeface="Arial" panose="020B0604020202020204" pitchFamily="34" charset="0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5887" y="1556825"/>
            <a:ext cx="8388000" cy="4536000"/>
          </a:xfrm>
        </p:spPr>
        <p:txBody>
          <a:bodyPr>
            <a:normAutofit lnSpcReduction="10000"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en-US" sz="2000" b="1" dirty="0" err="1"/>
              <a:t>Mật</a:t>
            </a:r>
            <a:r>
              <a:rPr lang="en-US" altLang="en-US" sz="2000" b="1" dirty="0"/>
              <a:t> </a:t>
            </a:r>
            <a:r>
              <a:rPr lang="vi-VN" altLang="en-US" sz="2000" b="1" dirty="0"/>
              <a:t>khẩu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có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thể</a:t>
            </a:r>
            <a:r>
              <a:rPr lang="en-US" altLang="en-US" sz="2000" b="1" dirty="0"/>
              <a:t> </a:t>
            </a:r>
            <a:r>
              <a:rPr lang="en-US" altLang="en-US" sz="2000" b="1" dirty="0" err="1"/>
              <a:t>là</a:t>
            </a:r>
            <a:r>
              <a:rPr lang="en-US" altLang="en-US" sz="2000" b="1" dirty="0"/>
              <a:t>:</a:t>
            </a:r>
            <a:endParaRPr lang="en-US" altLang="en-US" sz="2000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chu</a:t>
            </a:r>
            <a:r>
              <a:rPr lang="vi-VN" altLang="en-US" dirty="0"/>
              <a:t>ỗ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6 </a:t>
            </a:r>
            <a:r>
              <a:rPr lang="en-US" altLang="en-US" dirty="0" err="1"/>
              <a:t>đến</a:t>
            </a:r>
            <a:r>
              <a:rPr lang="en-US" altLang="en-US" dirty="0"/>
              <a:t> 8 </a:t>
            </a:r>
            <a:r>
              <a:rPr lang="en-US" altLang="en-US" dirty="0" err="1"/>
              <a:t>kí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endParaRPr lang="en-US" altLang="en-US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Kí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a - z, A - Z</a:t>
            </a:r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Số</a:t>
            </a:r>
            <a:r>
              <a:rPr lang="en-US" altLang="en-US" dirty="0"/>
              <a:t> 0 - 9</a:t>
            </a:r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đặt</a:t>
            </a:r>
            <a:r>
              <a:rPr lang="en-US" altLang="en-US" dirty="0"/>
              <a:t> </a:t>
            </a:r>
            <a:r>
              <a:rPr lang="en-US" altLang="en-US" dirty="0" err="1"/>
              <a:t>tùy</a:t>
            </a:r>
            <a:r>
              <a:rPr lang="en-US" altLang="en-US" dirty="0"/>
              <a:t> ý </a:t>
            </a:r>
            <a:r>
              <a:rPr lang="en-US" altLang="en-US" dirty="0" err="1"/>
              <a:t>nhưng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kí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tx1"/>
                </a:solidFill>
              </a:rPr>
              <a:t>"?" "!" </a:t>
            </a:r>
            <a:r>
              <a:rPr lang="en-US" altLang="en-US" dirty="0"/>
              <a:t>hay </a:t>
            </a:r>
            <a:r>
              <a:rPr lang="en-US" altLang="en-US" dirty="0" err="1"/>
              <a:t>khoảng</a:t>
            </a:r>
            <a:r>
              <a:rPr lang="en-US" altLang="en-US" dirty="0"/>
              <a:t> </a:t>
            </a:r>
            <a:r>
              <a:rPr lang="en-US" altLang="en-US" dirty="0" err="1"/>
              <a:t>trắng</a:t>
            </a:r>
            <a:endParaRPr lang="en-US" altLang="en-US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Phả</a:t>
            </a:r>
            <a:r>
              <a:rPr lang="vi-VN" altLang="en-US" dirty="0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dễ</a:t>
            </a:r>
            <a:r>
              <a:rPr lang="en-US" altLang="en-US" dirty="0"/>
              <a:t> </a:t>
            </a:r>
            <a:r>
              <a:rPr lang="en-US" altLang="en-US" dirty="0" err="1"/>
              <a:t>nhớ</a:t>
            </a:r>
            <a:endParaRPr lang="en-US" altLang="en-US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Phải</a:t>
            </a:r>
            <a:r>
              <a:rPr lang="en-US" altLang="en-US" dirty="0"/>
              <a:t> </a:t>
            </a:r>
            <a:r>
              <a:rPr lang="en-US" altLang="en-US" dirty="0" err="1"/>
              <a:t>bảo</a:t>
            </a:r>
            <a:r>
              <a:rPr lang="en-US" altLang="en-US" dirty="0"/>
              <a:t> </a:t>
            </a:r>
            <a:r>
              <a:rPr lang="en-US" altLang="en-US" dirty="0" err="1"/>
              <a:t>mật</a:t>
            </a:r>
            <a:endParaRPr lang="en-US" alt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en-US" sz="2000" b="1" dirty="0"/>
              <a:t>Duy </a:t>
            </a:r>
            <a:r>
              <a:rPr lang="en-US" altLang="en-US" sz="2000" b="1" dirty="0" err="1"/>
              <a:t>Tân</a:t>
            </a:r>
            <a:r>
              <a:rPr lang="en-US" altLang="en-US" sz="2000" b="1" dirty="0"/>
              <a:t>: </a:t>
            </a:r>
            <a:endParaRPr lang="en-US" altLang="en-US" sz="2000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Một</a:t>
            </a:r>
            <a:r>
              <a:rPr lang="en-US" altLang="en-US" dirty="0"/>
              <a:t> chu</a:t>
            </a:r>
            <a:r>
              <a:rPr lang="vi-VN" altLang="en-US" dirty="0"/>
              <a:t>ỗ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6 </a:t>
            </a:r>
            <a:r>
              <a:rPr lang="en-US" altLang="en-US" dirty="0" err="1"/>
              <a:t>đến</a:t>
            </a:r>
            <a:r>
              <a:rPr lang="en-US" altLang="en-US" dirty="0"/>
              <a:t> 8 </a:t>
            </a:r>
            <a:r>
              <a:rPr lang="en-US" altLang="en-US" dirty="0" err="1"/>
              <a:t>kí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endParaRPr lang="en-US" altLang="en-US" dirty="0"/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Kí</a:t>
            </a:r>
            <a:r>
              <a:rPr lang="en-US" altLang="en-US" dirty="0"/>
              <a:t> </a:t>
            </a:r>
            <a:r>
              <a:rPr lang="en-US" altLang="en-US" dirty="0" err="1"/>
              <a:t>tự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chữ</a:t>
            </a:r>
            <a:r>
              <a:rPr lang="en-US" altLang="en-US" dirty="0"/>
              <a:t> HOA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chữ</a:t>
            </a:r>
            <a:r>
              <a:rPr lang="en-US" altLang="en-US" dirty="0"/>
              <a:t> THƯỜNG ( a - z, A – Z )</a:t>
            </a:r>
          </a:p>
          <a:p>
            <a:pPr marL="834072" indent="-28575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Số</a:t>
            </a:r>
            <a:r>
              <a:rPr lang="en-US" altLang="en-US" dirty="0"/>
              <a:t> 0 - 9</a:t>
            </a:r>
          </a:p>
          <a:p>
            <a:pPr marL="548322" indent="0">
              <a:buClr>
                <a:srgbClr val="003366"/>
              </a:buClr>
              <a:buNone/>
            </a:pPr>
            <a:endParaRPr lang="en-US" alt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22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4376462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112" y="228600"/>
            <a:ext cx="8388000" cy="469492"/>
          </a:xfrm>
        </p:spPr>
        <p:txBody>
          <a:bodyPr/>
          <a:lstStyle/>
          <a:p>
            <a:pPr lvl="0">
              <a:spcBef>
                <a:spcPts val="120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Truy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Cập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br>
              <a:rPr lang="en-US" altLang="en-US" sz="3200" b="1" dirty="0">
                <a:latin typeface="Arial" panose="020B0604020202020204" pitchFamily="34" charset="0"/>
              </a:rPr>
            </a:br>
            <a:r>
              <a:rPr lang="en-US" altLang="en-US" sz="2400" dirty="0" err="1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Đăng</a:t>
            </a:r>
            <a:r>
              <a:rPr lang="en-US" altLang="en-US" sz="2400" dirty="0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en-US" sz="2400" dirty="0" err="1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nhập</a:t>
            </a:r>
            <a:r>
              <a:rPr lang="en-US" altLang="en-US" sz="2400" dirty="0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lang="en-US" altLang="en-US" sz="2400" dirty="0" err="1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vào</a:t>
            </a:r>
            <a:r>
              <a:rPr lang="en-US" altLang="en-US" sz="2400" dirty="0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  <a:t> SAP</a:t>
            </a:r>
            <a:br>
              <a:rPr lang="en-US" altLang="en-US" sz="2400" b="1" dirty="0">
                <a:solidFill>
                  <a:srgbClr val="81BC00"/>
                </a:solidFill>
                <a:latin typeface="Arial" panose="020B0604020202020204" pitchFamily="34" charset="0"/>
                <a:ea typeface="+mn-ea"/>
                <a:cs typeface="+mn-cs"/>
              </a:rPr>
            </a:br>
            <a:br>
              <a:rPr lang="en-US" sz="2400" dirty="0">
                <a:solidFill>
                  <a:srgbClr val="81BC00"/>
                </a:solidFill>
                <a:ea typeface="+mn-ea"/>
                <a:cs typeface="+mn-cs"/>
              </a:rPr>
            </a:b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2" y="1318505"/>
            <a:ext cx="8545287" cy="5341330"/>
          </a:xfrm>
        </p:spPr>
        <p:txBody>
          <a:bodyPr/>
          <a:lstStyle/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003366"/>
              </a:buClr>
              <a:buNone/>
            </a:pPr>
            <a:endParaRPr lang="en-US" altLang="en-US" sz="20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003366"/>
              </a:buClr>
              <a:buNone/>
            </a:pPr>
            <a:r>
              <a:rPr lang="vi-VN" altLang="en-US" sz="2000" dirty="0"/>
              <a:t>1. </a:t>
            </a:r>
            <a:r>
              <a:rPr lang="en-US" altLang="en-US" sz="2000" dirty="0"/>
              <a:t>Theo </a:t>
            </a:r>
            <a:r>
              <a:rPr lang="en-US" altLang="en-US" sz="2000" dirty="0" err="1"/>
              <a:t>đường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dẫn</a:t>
            </a:r>
            <a:r>
              <a:rPr lang="en-US" altLang="en-US" sz="2000" dirty="0"/>
              <a:t>: </a:t>
            </a:r>
            <a:endParaRPr lang="vi-VN" altLang="en-US" sz="2000" dirty="0"/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003366"/>
              </a:buClr>
              <a:buNone/>
            </a:pPr>
            <a:r>
              <a:rPr lang="en-US" altLang="en-US" sz="2000" b="1" dirty="0">
                <a:solidFill>
                  <a:srgbClr val="00B050"/>
                </a:solidFill>
              </a:rPr>
              <a:t>Start </a:t>
            </a:r>
            <a:r>
              <a:rPr lang="en-US" alt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altLang="en-US" sz="2000" b="1" dirty="0">
                <a:solidFill>
                  <a:srgbClr val="00B050"/>
                </a:solidFill>
              </a:rPr>
              <a:t> All Programs </a:t>
            </a:r>
            <a:r>
              <a:rPr lang="en-US" alt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altLang="en-US" sz="2000" b="1" dirty="0">
                <a:solidFill>
                  <a:srgbClr val="00B050"/>
                </a:solidFill>
              </a:rPr>
              <a:t>  SAP Frontend </a:t>
            </a:r>
            <a:r>
              <a:rPr lang="en-US" altLang="en-US" sz="2000" b="1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altLang="en-US" sz="2000" b="1" dirty="0">
                <a:solidFill>
                  <a:srgbClr val="00B050"/>
                </a:solidFill>
              </a:rPr>
              <a:t> </a:t>
            </a:r>
            <a:r>
              <a:rPr lang="en-US" altLang="en-US" sz="2000" b="1" dirty="0" err="1">
                <a:solidFill>
                  <a:srgbClr val="00B050"/>
                </a:solidFill>
              </a:rPr>
              <a:t>SAPlogon</a:t>
            </a:r>
            <a:endParaRPr lang="vi-VN" altLang="en-US" sz="2000" b="1" dirty="0">
              <a:solidFill>
                <a:srgbClr val="00B050"/>
              </a:solidFill>
            </a:endParaRPr>
          </a:p>
          <a:p>
            <a:pPr marL="0" indent="0">
              <a:spcBef>
                <a:spcPts val="600"/>
              </a:spcBef>
              <a:spcAft>
                <a:spcPts val="600"/>
              </a:spcAft>
              <a:buClr>
                <a:srgbClr val="003366"/>
              </a:buClr>
              <a:buNone/>
            </a:pPr>
            <a:endParaRPr lang="en-US" altLang="en-US" sz="2000" dirty="0"/>
          </a:p>
          <a:p>
            <a:pPr marL="0" indent="0">
              <a:spcBef>
                <a:spcPct val="65000"/>
              </a:spcBef>
              <a:buClr>
                <a:srgbClr val="003366"/>
              </a:buClr>
              <a:buNone/>
            </a:pPr>
            <a:r>
              <a:rPr lang="vi-VN" altLang="en-US" sz="2000" dirty="0"/>
              <a:t>2. </a:t>
            </a:r>
            <a:r>
              <a:rPr lang="en-US" altLang="en-US" sz="2000" dirty="0" err="1"/>
              <a:t>Hoặc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biểu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tượng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trên</a:t>
            </a:r>
            <a:r>
              <a:rPr lang="en-US" altLang="en-US" sz="2000" dirty="0"/>
              <a:t> Desktop	   ( SAP Logon )</a:t>
            </a:r>
            <a:endParaRPr lang="vi-VN" altLang="en-US" sz="2000" dirty="0"/>
          </a:p>
          <a:p>
            <a:pPr marL="0" indent="0">
              <a:spcBef>
                <a:spcPct val="65000"/>
              </a:spcBef>
              <a:buClr>
                <a:srgbClr val="003366"/>
              </a:buClr>
              <a:buNone/>
            </a:pPr>
            <a:r>
              <a:rPr lang="en-US" altLang="en-US" sz="2000" dirty="0"/>
              <a:t>=&gt; </a:t>
            </a:r>
            <a:r>
              <a:rPr lang="en-US" altLang="en-US" sz="2000" dirty="0" err="1"/>
              <a:t>Nhấn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đúp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vào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biểu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tượng</a:t>
            </a:r>
            <a:r>
              <a:rPr lang="vi-VN" altLang="en-US" sz="2000" dirty="0"/>
              <a:t> trên</a:t>
            </a:r>
            <a:r>
              <a:rPr lang="en-US" altLang="en-US" sz="2000" dirty="0"/>
              <a:t>.</a:t>
            </a:r>
            <a:endParaRPr lang="vi-VN" altLang="en-US" sz="2000" dirty="0"/>
          </a:p>
          <a:p>
            <a:pPr marL="0" indent="0">
              <a:spcBef>
                <a:spcPct val="65000"/>
              </a:spcBef>
              <a:buClr>
                <a:srgbClr val="003366"/>
              </a:buClr>
              <a:buNone/>
            </a:pPr>
            <a:endParaRPr lang="en-US" altLang="en-US" sz="2000" b="1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23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4FA68-3652-4659-BECD-92BC1992D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712" y="3028950"/>
            <a:ext cx="790575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14900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682625"/>
          </a:xfrm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Đăng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nhập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vào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Truy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Cập</a:t>
            </a:r>
            <a:r>
              <a:rPr lang="en-US" altLang="en-US" sz="3200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24</a:t>
            </a:fld>
            <a:endParaRPr lang="en-GB" dirty="0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body" sz="half" idx="4294967295"/>
          </p:nvPr>
        </p:nvSpPr>
        <p:spPr bwMode="auto">
          <a:xfrm>
            <a:off x="370113" y="1631653"/>
            <a:ext cx="3592287" cy="4899907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/>
          <a:p>
            <a:pPr marL="0" indent="0" algn="just">
              <a:buClr>
                <a:srgbClr val="003366"/>
              </a:buClr>
              <a:buNone/>
            </a:pPr>
            <a:r>
              <a:rPr lang="en-US" altLang="en-US" sz="1846" b="1" dirty="0"/>
              <a:t>Client:</a:t>
            </a:r>
            <a:r>
              <a:rPr lang="en-US" altLang="en-US" sz="1846" dirty="0"/>
              <a:t> </a:t>
            </a:r>
            <a:r>
              <a:rPr lang="en-US" altLang="en-US" sz="1846" dirty="0" err="1"/>
              <a:t>nhập</a:t>
            </a:r>
            <a:r>
              <a:rPr lang="en-US" altLang="en-US" sz="1846" dirty="0"/>
              <a:t> </a:t>
            </a:r>
            <a:r>
              <a:rPr lang="vi-VN" altLang="en-US" sz="1846" dirty="0"/>
              <a:t>“</a:t>
            </a:r>
            <a:r>
              <a:rPr lang="en-US" altLang="en-US" sz="1846" b="1" dirty="0"/>
              <a:t>300</a:t>
            </a:r>
            <a:r>
              <a:rPr lang="vi-VN" altLang="en-US" sz="1846" b="1" dirty="0"/>
              <a:t>”</a:t>
            </a:r>
            <a:endParaRPr lang="en-US" altLang="en-US" sz="1846" b="1" dirty="0"/>
          </a:p>
          <a:p>
            <a:pPr marL="0" indent="0" algn="just">
              <a:buClr>
                <a:srgbClr val="003366"/>
              </a:buClr>
              <a:buNone/>
            </a:pPr>
            <a:r>
              <a:rPr lang="en-US" altLang="en-US" sz="1846" b="1" dirty="0"/>
              <a:t>Password:</a:t>
            </a:r>
            <a:r>
              <a:rPr lang="en-US" altLang="en-US" sz="1846" dirty="0"/>
              <a:t> </a:t>
            </a:r>
            <a:r>
              <a:rPr lang="en-US" altLang="en-US" sz="1846" dirty="0" err="1"/>
              <a:t>Nhập</a:t>
            </a:r>
            <a:r>
              <a:rPr lang="en-US" altLang="en-US" sz="1846" dirty="0"/>
              <a:t> </a:t>
            </a:r>
            <a:r>
              <a:rPr lang="en-US" altLang="en-US" sz="1846" dirty="0" err="1"/>
              <a:t>mật</a:t>
            </a:r>
            <a:r>
              <a:rPr lang="en-US" altLang="en-US" sz="1846" dirty="0"/>
              <a:t> </a:t>
            </a:r>
            <a:r>
              <a:rPr lang="en-US" altLang="en-US" sz="1846" dirty="0" err="1"/>
              <a:t>khẩu</a:t>
            </a:r>
            <a:endParaRPr lang="en-US" altLang="en-US" sz="1846" dirty="0"/>
          </a:p>
          <a:p>
            <a:pPr marL="0" indent="0" algn="just">
              <a:buClr>
                <a:srgbClr val="003366"/>
              </a:buClr>
              <a:buNone/>
            </a:pPr>
            <a:r>
              <a:rPr lang="en-US" altLang="en-US" dirty="0" err="1"/>
              <a:t>Tiếng</a:t>
            </a:r>
            <a:r>
              <a:rPr lang="en-US" altLang="en-US" dirty="0"/>
              <a:t> </a:t>
            </a:r>
            <a:r>
              <a:rPr lang="en-US" altLang="en-US" dirty="0" err="1"/>
              <a:t>Anh</a:t>
            </a:r>
            <a:r>
              <a:rPr lang="en-US" altLang="en-US" dirty="0"/>
              <a:t>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</a:t>
            </a:r>
            <a:r>
              <a:rPr lang="en-US" altLang="en-US" dirty="0" err="1"/>
              <a:t>mặc</a:t>
            </a:r>
            <a:r>
              <a:rPr lang="en-US" altLang="en-US" dirty="0"/>
              <a:t> </a:t>
            </a:r>
            <a:r>
              <a:rPr lang="en-US" altLang="en-US" dirty="0" err="1"/>
              <a:t>định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thống</a:t>
            </a:r>
            <a:r>
              <a:rPr lang="en-US" altLang="en-US" dirty="0"/>
              <a:t>. </a:t>
            </a:r>
            <a:r>
              <a:rPr lang="en-US" altLang="en-US" dirty="0" err="1"/>
              <a:t>Tuy</a:t>
            </a:r>
            <a:r>
              <a:rPr lang="en-US" altLang="en-US" dirty="0"/>
              <a:t> </a:t>
            </a:r>
            <a:r>
              <a:rPr lang="en-US" altLang="en-US" dirty="0" err="1"/>
              <a:t>nhiên</a:t>
            </a:r>
            <a:r>
              <a:rPr lang="en-US" altLang="en-US" dirty="0"/>
              <a:t>,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thống</a:t>
            </a:r>
            <a:r>
              <a:rPr lang="en-US" altLang="en-US" dirty="0"/>
              <a:t> SAP </a:t>
            </a:r>
            <a:r>
              <a:rPr lang="en-US" altLang="en-US" dirty="0" err="1"/>
              <a:t>bằng</a:t>
            </a:r>
            <a:r>
              <a:rPr lang="en-US" altLang="en-US" dirty="0"/>
              <a:t> </a:t>
            </a: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. </a:t>
            </a:r>
            <a:r>
              <a:rPr lang="en-US" altLang="en-US" dirty="0" err="1"/>
              <a:t>Lưu</a:t>
            </a:r>
            <a:r>
              <a:rPr lang="en-US" altLang="en-US" dirty="0"/>
              <a:t> ý </a:t>
            </a:r>
            <a:r>
              <a:rPr lang="en-US" altLang="en-US" dirty="0" err="1"/>
              <a:t>là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vài</a:t>
            </a:r>
            <a:r>
              <a:rPr lang="en-US" altLang="en-US" dirty="0"/>
              <a:t> </a:t>
            </a:r>
            <a:r>
              <a:rPr lang="en-US" altLang="en-US" dirty="0" err="1"/>
              <a:t>nghiệp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không</a:t>
            </a:r>
            <a:r>
              <a:rPr lang="en-US" altLang="en-US" dirty="0"/>
              <a:t>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ngôn</a:t>
            </a:r>
            <a:r>
              <a:rPr lang="en-US" altLang="en-US" dirty="0"/>
              <a:t> </a:t>
            </a:r>
            <a:r>
              <a:rPr lang="en-US" altLang="en-US" dirty="0" err="1"/>
              <a:t>ngữ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ngoài</a:t>
            </a:r>
            <a:r>
              <a:rPr lang="en-US" altLang="en-US" dirty="0"/>
              <a:t> </a:t>
            </a:r>
            <a:r>
              <a:rPr lang="en-US" altLang="en-US" dirty="0" err="1"/>
              <a:t>tiếng</a:t>
            </a:r>
            <a:r>
              <a:rPr lang="en-US" altLang="en-US" dirty="0"/>
              <a:t> Anh.</a:t>
            </a:r>
          </a:p>
          <a:p>
            <a:pPr marL="0" indent="0" algn="just">
              <a:buClr>
                <a:srgbClr val="003366"/>
              </a:buClr>
              <a:buNone/>
            </a:pPr>
            <a:endParaRPr lang="en-US" altLang="en-US" dirty="0"/>
          </a:p>
          <a:p>
            <a:pPr marL="0" indent="0" algn="just">
              <a:spcBef>
                <a:spcPts val="600"/>
              </a:spcBef>
              <a:buClr>
                <a:srgbClr val="003366"/>
              </a:buClr>
              <a:buNone/>
            </a:pPr>
            <a:r>
              <a:rPr lang="en-US" altLang="en-US" dirty="0" err="1"/>
              <a:t>Nhấ</a:t>
            </a:r>
            <a:r>
              <a:rPr lang="vi-VN" altLang="en-US" dirty="0"/>
              <a:t>p</a:t>
            </a:r>
            <a:r>
              <a:rPr lang="en-US" altLang="en-US" dirty="0"/>
              <a:t>       </a:t>
            </a:r>
            <a:r>
              <a:rPr lang="vi-VN" altLang="en-US" dirty="0"/>
              <a:t>  </a:t>
            </a:r>
            <a:r>
              <a:rPr lang="en-US" altLang="en-US" dirty="0" err="1"/>
              <a:t>hoặc</a:t>
            </a:r>
            <a:r>
              <a:rPr lang="en-US" altLang="en-US" dirty="0"/>
              <a:t> </a:t>
            </a:r>
            <a:r>
              <a:rPr lang="vi-VN" altLang="en-US" dirty="0"/>
              <a:t>nhấn</a:t>
            </a:r>
            <a:r>
              <a:rPr lang="en-US" altLang="en-US" dirty="0"/>
              <a:t> </a:t>
            </a:r>
            <a:r>
              <a:rPr lang="vi-VN" altLang="en-US" dirty="0"/>
              <a:t>nút </a:t>
            </a:r>
            <a:r>
              <a:rPr lang="en-US" altLang="en-US" dirty="0"/>
              <a:t> </a:t>
            </a:r>
            <a:endParaRPr lang="vi-VN" altLang="en-US" dirty="0"/>
          </a:p>
          <a:p>
            <a:pPr marL="0" indent="0" algn="just">
              <a:spcBef>
                <a:spcPts val="600"/>
              </a:spcBef>
              <a:buClr>
                <a:srgbClr val="003366"/>
              </a:buClr>
              <a:buNone/>
            </a:pP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bắt</a:t>
            </a:r>
            <a:r>
              <a:rPr lang="en-US" altLang="en-US" dirty="0"/>
              <a:t> </a:t>
            </a:r>
            <a:r>
              <a:rPr lang="en-US" altLang="en-US" dirty="0" err="1"/>
              <a:t>đầu</a:t>
            </a:r>
            <a:r>
              <a:rPr lang="en-US" altLang="en-US" dirty="0"/>
              <a:t> </a:t>
            </a:r>
            <a:r>
              <a:rPr lang="en-US" altLang="en-US" dirty="0" err="1"/>
              <a:t>làm</a:t>
            </a:r>
            <a:r>
              <a:rPr lang="en-US" altLang="en-US" dirty="0"/>
              <a:t> </a:t>
            </a:r>
            <a:r>
              <a:rPr lang="en-US" altLang="en-US" dirty="0" err="1"/>
              <a:t>việc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SAP.</a:t>
            </a:r>
          </a:p>
          <a:p>
            <a:pPr marL="0" indent="0" algn="just">
              <a:spcBef>
                <a:spcPts val="600"/>
              </a:spcBef>
              <a:buClr>
                <a:srgbClr val="003366"/>
              </a:buClr>
              <a:buNone/>
            </a:pPr>
            <a:endParaRPr lang="en-US" altLang="en-US" dirty="0"/>
          </a:p>
        </p:txBody>
      </p:sp>
      <p:pic>
        <p:nvPicPr>
          <p:cNvPr id="9" name="Picture 3" descr="btn - 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4876800"/>
            <a:ext cx="395950" cy="366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2748" y="4878079"/>
            <a:ext cx="762000" cy="365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0612A2-5AF4-4576-BCBD-F026CE9836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2101248"/>
            <a:ext cx="4681413" cy="367218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DFF72B5-BA46-4978-A407-5CAF52DF2702}"/>
              </a:ext>
            </a:extLst>
          </p:cNvPr>
          <p:cNvSpPr/>
          <p:nvPr/>
        </p:nvSpPr>
        <p:spPr>
          <a:xfrm>
            <a:off x="4095750" y="1290341"/>
            <a:ext cx="4662363" cy="6826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ts val="600"/>
              </a:spcBef>
              <a:buClr>
                <a:srgbClr val="003366"/>
              </a:buClr>
            </a:pPr>
            <a:r>
              <a:rPr lang="en-US" altLang="en-US" b="1" dirty="0" err="1"/>
              <a:t>Ngôn</a:t>
            </a:r>
            <a:r>
              <a:rPr lang="en-US" altLang="en-US" b="1" dirty="0"/>
              <a:t> </a:t>
            </a:r>
            <a:r>
              <a:rPr lang="en-US" altLang="en-US" b="1" dirty="0" err="1"/>
              <a:t>ngữ</a:t>
            </a:r>
            <a:r>
              <a:rPr lang="en-US" altLang="en-US" b="1" dirty="0"/>
              <a:t> </a:t>
            </a:r>
            <a:r>
              <a:rPr lang="en-US" altLang="en-US" b="1" dirty="0" err="1"/>
              <a:t>sử</a:t>
            </a:r>
            <a:r>
              <a:rPr lang="en-US" altLang="en-US" b="1" dirty="0"/>
              <a:t> </a:t>
            </a:r>
            <a:r>
              <a:rPr lang="en-US" altLang="en-US" b="1" dirty="0" err="1"/>
              <a:t>dụng</a:t>
            </a:r>
            <a:r>
              <a:rPr lang="en-US" altLang="en-US" b="1" dirty="0"/>
              <a:t> ở </a:t>
            </a:r>
            <a:r>
              <a:rPr lang="en-US" altLang="en-US" b="1" dirty="0" err="1"/>
              <a:t>hệ</a:t>
            </a:r>
            <a:r>
              <a:rPr lang="en-US" altLang="en-US" b="1" dirty="0"/>
              <a:t> </a:t>
            </a:r>
            <a:r>
              <a:rPr lang="en-US" altLang="en-US" b="1" dirty="0" err="1"/>
              <a:t>thống</a:t>
            </a:r>
            <a:r>
              <a:rPr lang="en-US" altLang="en-US" b="1" dirty="0"/>
              <a:t> </a:t>
            </a:r>
            <a:r>
              <a:rPr lang="en-US" altLang="en-US" b="1" dirty="0" err="1"/>
              <a:t>của</a:t>
            </a:r>
            <a:r>
              <a:rPr lang="en-US" altLang="en-US" b="1" dirty="0"/>
              <a:t> Duy </a:t>
            </a:r>
            <a:r>
              <a:rPr lang="en-US" altLang="en-US" b="1" dirty="0" err="1"/>
              <a:t>Tân</a:t>
            </a:r>
            <a:r>
              <a:rPr lang="en-US" altLang="en-US" b="1" dirty="0"/>
              <a:t> </a:t>
            </a:r>
            <a:r>
              <a:rPr lang="en-US" altLang="en-US" b="1" dirty="0" err="1"/>
              <a:t>là</a:t>
            </a:r>
            <a:r>
              <a:rPr lang="en-US" altLang="en-US" b="1" dirty="0"/>
              <a:t> “EN” – </a:t>
            </a:r>
            <a:r>
              <a:rPr lang="en-US" altLang="en-US" b="1" dirty="0" err="1"/>
              <a:t>tiếng</a:t>
            </a:r>
            <a:r>
              <a:rPr lang="en-US" altLang="en-US" b="1" dirty="0"/>
              <a:t> Anh.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998620966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454025"/>
          </a:xfrm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Đăng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nhập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vào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>
                <a:latin typeface="Arial" panose="020B0604020202020204" pitchFamily="34" charset="0"/>
              </a:rPr>
              <a:t>Truy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Cập</a:t>
            </a:r>
            <a:r>
              <a:rPr lang="en-US" altLang="en-US" sz="2800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234667"/>
            <a:ext cx="8388000" cy="469492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SAP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vi-VN" dirty="0"/>
              <a:t> ra như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vi-VN" dirty="0"/>
              <a:t>sau :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25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39121" y="1688692"/>
            <a:ext cx="8393971" cy="494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712022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Đăng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xuất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khỏi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>
                <a:latin typeface="Arial" panose="020B0604020202020204" pitchFamily="34" charset="0"/>
              </a:rPr>
              <a:t>Truy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Cập</a:t>
            </a:r>
            <a:r>
              <a:rPr lang="en-US" altLang="en-US" sz="2800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800" y="1810800"/>
            <a:ext cx="2677200" cy="1923000"/>
          </a:xfrm>
        </p:spPr>
        <p:txBody>
          <a:bodyPr>
            <a:normAutofit/>
          </a:bodyPr>
          <a:lstStyle/>
          <a:p>
            <a:pPr marL="0" indent="0">
              <a:buClr>
                <a:srgbClr val="003366"/>
              </a:buClr>
              <a:buNone/>
            </a:pPr>
            <a:r>
              <a:rPr lang="en-US" altLang="en-US" b="1" dirty="0" err="1"/>
              <a:t>Có</a:t>
            </a:r>
            <a:r>
              <a:rPr lang="en-US" altLang="en-US" b="1" dirty="0"/>
              <a:t> 2 </a:t>
            </a:r>
            <a:r>
              <a:rPr lang="en-US" altLang="en-US" b="1" dirty="0" err="1"/>
              <a:t>cách</a:t>
            </a:r>
            <a:r>
              <a:rPr lang="en-US" altLang="en-US" b="1" dirty="0"/>
              <a:t> :</a:t>
            </a:r>
          </a:p>
          <a:p>
            <a:pPr marL="342900" indent="-342900">
              <a:buClr>
                <a:srgbClr val="003366"/>
              </a:buClr>
              <a:buFont typeface="+mj-lt"/>
              <a:buAutoNum type="arabicPeriod"/>
            </a:pP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dẫn</a:t>
            </a:r>
            <a:r>
              <a:rPr lang="en-US" altLang="en-US" dirty="0"/>
              <a:t>: </a:t>
            </a:r>
            <a:br>
              <a:rPr lang="en-US" altLang="en-US" dirty="0"/>
            </a:br>
            <a:r>
              <a:rPr lang="en-US" altLang="en-US" b="1" dirty="0">
                <a:solidFill>
                  <a:srgbClr val="00B050"/>
                </a:solidFill>
              </a:rPr>
              <a:t>System </a:t>
            </a:r>
            <a:r>
              <a:rPr lang="en-US" altLang="en-US" b="1" dirty="0">
                <a:solidFill>
                  <a:srgbClr val="00B050"/>
                </a:solidFill>
                <a:sym typeface="Wingdings" panose="05000000000000000000" pitchFamily="2" charset="2"/>
              </a:rPr>
              <a:t></a:t>
            </a:r>
            <a:r>
              <a:rPr lang="en-US" altLang="en-US" b="1" dirty="0">
                <a:solidFill>
                  <a:srgbClr val="00B050"/>
                </a:solidFill>
              </a:rPr>
              <a:t> Log off</a:t>
            </a:r>
          </a:p>
          <a:p>
            <a:pPr marL="342900" indent="-342900">
              <a:buClr>
                <a:srgbClr val="003366"/>
              </a:buClr>
              <a:buFont typeface="+mj-lt"/>
              <a:buAutoNum type="arabicPeriod"/>
            </a:pPr>
            <a:r>
              <a:rPr lang="vi-VN" altLang="en-US" dirty="0"/>
              <a:t>Nhấp vào biểu tượng log off </a:t>
            </a:r>
            <a:endParaRPr lang="en-US" alt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61DF1B-C2F0-46D5-8A6C-326C7B18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1070370"/>
            <a:ext cx="4338638" cy="25418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1A6F383-B9DD-4F49-924B-AAF09AD3A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707085"/>
            <a:ext cx="5000625" cy="295275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2D3161-A49E-457E-9495-EAD51DA6B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512" y="3207192"/>
            <a:ext cx="286088" cy="29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543780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50495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en-US" b="1" dirty="0" err="1">
                <a:solidFill>
                  <a:schemeClr val="bg1"/>
                </a:solidFill>
              </a:rPr>
              <a:t>Màn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hình</a:t>
            </a:r>
            <a:r>
              <a:rPr lang="en-US" b="1" dirty="0">
                <a:solidFill>
                  <a:schemeClr val="bg1"/>
                </a:solidFill>
              </a:rPr>
              <a:t> SAP</a:t>
            </a: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1209513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Giao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diện</a:t>
            </a:r>
            <a:r>
              <a:rPr lang="en-US" altLang="en-US" dirty="0">
                <a:latin typeface="Arial" panose="020B0604020202020204" pitchFamily="34" charset="0"/>
              </a:rPr>
              <a:t> menu </a:t>
            </a:r>
            <a:r>
              <a:rPr lang="en-US" altLang="en-US" dirty="0" err="1">
                <a:latin typeface="Arial" panose="020B0604020202020204" pitchFamily="34" charset="0"/>
              </a:rPr>
              <a:t>chuẩn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>
                <a:latin typeface="Arial" panose="020B0604020202020204" pitchFamily="34" charset="0"/>
              </a:rPr>
              <a:t>Màn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hình</a:t>
            </a:r>
            <a:r>
              <a:rPr lang="en-US" altLang="en-US" sz="2800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769039" y="6606000"/>
            <a:ext cx="792088" cy="252000"/>
          </a:xfrm>
        </p:spPr>
        <p:txBody>
          <a:bodyPr/>
          <a:lstStyle/>
          <a:p>
            <a:fld id="{95CC1D26-A9BD-4BDE-BDD9-08EDBAE96860}" type="slidenum">
              <a:rPr lang="en-GB" smtClean="0"/>
              <a:pPr/>
              <a:t>28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76593" y="1249816"/>
            <a:ext cx="8581520" cy="5227184"/>
            <a:chOff x="876300" y="1208943"/>
            <a:chExt cx="7316666" cy="4608634"/>
          </a:xfrm>
        </p:grpSpPr>
        <p:sp>
          <p:nvSpPr>
            <p:cNvPr id="7" name="Text Box 2"/>
            <p:cNvSpPr txBox="1">
              <a:spLocks noChangeArrowheads="1"/>
            </p:cNvSpPr>
            <p:nvPr/>
          </p:nvSpPr>
          <p:spPr bwMode="auto">
            <a:xfrm>
              <a:off x="876300" y="3124200"/>
              <a:ext cx="1282212" cy="5324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Bef>
                  <a:spcPct val="50000"/>
                </a:spcBef>
              </a:pPr>
              <a:r>
                <a:rPr lang="en-US" altLang="en-US" sz="1662" dirty="0">
                  <a:latin typeface="Frutiger 55 Roman" pitchFamily="34" charset="0"/>
                </a:rPr>
                <a:t>Menu </a:t>
              </a:r>
              <a:r>
                <a:rPr lang="en-US" altLang="en-US" sz="1662" dirty="0" err="1">
                  <a:latin typeface="Frutiger 55 Roman" pitchFamily="34" charset="0"/>
                </a:rPr>
                <a:t>chuẩn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của</a:t>
              </a:r>
              <a:r>
                <a:rPr lang="en-US" altLang="en-US" sz="1662" dirty="0">
                  <a:latin typeface="Frutiger 55 Roman" pitchFamily="34" charset="0"/>
                </a:rPr>
                <a:t> SAP</a:t>
              </a:r>
            </a:p>
          </p:txBody>
        </p:sp>
        <p:sp>
          <p:nvSpPr>
            <p:cNvPr id="8" name="AutoShape 3"/>
            <p:cNvSpPr>
              <a:spLocks/>
            </p:cNvSpPr>
            <p:nvPr/>
          </p:nvSpPr>
          <p:spPr bwMode="auto">
            <a:xfrm>
              <a:off x="2044212" y="1963615"/>
              <a:ext cx="304800" cy="3634154"/>
            </a:xfrm>
            <a:prstGeom prst="leftBrace">
              <a:avLst>
                <a:gd name="adj1" fmla="val 99359"/>
                <a:gd name="adj2" fmla="val 50000"/>
              </a:avLst>
            </a:prstGeom>
            <a:noFill/>
            <a:ln w="2540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blackWhite">
            <a:xfrm>
              <a:off x="2392974" y="1208943"/>
              <a:ext cx="5799992" cy="46086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D18D26D-947F-4906-A9E9-49187C488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897" y="1208502"/>
            <a:ext cx="7087174" cy="543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950436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B68C4C93-4D58-42A7-8DD9-94EA9F17B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233" y="1355802"/>
            <a:ext cx="6823463" cy="5233633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27869"/>
            <a:ext cx="8388000" cy="304035"/>
          </a:xfrm>
        </p:spPr>
        <p:txBody>
          <a:bodyPr>
            <a:noAutofit/>
          </a:bodyPr>
          <a:lstStyle/>
          <a:p>
            <a:r>
              <a:rPr lang="en-US" altLang="en-US" dirty="0">
                <a:latin typeface="Arial" panose="020B0604020202020204" pitchFamily="34" charset="0"/>
              </a:rPr>
              <a:t>Thanh </a:t>
            </a:r>
            <a:r>
              <a:rPr lang="en-US" altLang="en-US" dirty="0" err="1">
                <a:latin typeface="Arial" panose="020B0604020202020204" pitchFamily="34" charset="0"/>
              </a:rPr>
              <a:t>công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cụ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</a:t>
            </a:r>
            <a:r>
              <a:rPr lang="en-US" altLang="en-US" dirty="0" err="1">
                <a:latin typeface="Times New Roman" panose="02020603050405020304" pitchFamily="18" charset="0"/>
              </a:rPr>
              <a:t>à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trạng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thái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của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vi-VN" dirty="0"/>
              <a:t> </a:t>
            </a:r>
            <a:r>
              <a:rPr lang="en-US" dirty="0"/>
              <a:t>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29</a:t>
            </a:fld>
            <a:endParaRPr lang="en-GB" dirty="0"/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0" y="4671628"/>
            <a:ext cx="186461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9pPr>
          </a:lstStyle>
          <a:p>
            <a:r>
              <a:rPr lang="en-US" altLang="en-US" dirty="0">
                <a:latin typeface="Frutiger 55 Roman" pitchFamily="34" charset="0"/>
              </a:rPr>
              <a:t>Thanh </a:t>
            </a:r>
            <a:r>
              <a:rPr lang="en-US" altLang="en-US" dirty="0" err="1">
                <a:latin typeface="Frutiger 55 Roman" pitchFamily="34" charset="0"/>
              </a:rPr>
              <a:t>trạng</a:t>
            </a:r>
            <a:r>
              <a:rPr lang="en-US" altLang="en-US" dirty="0">
                <a:latin typeface="Frutiger 55 Roman" pitchFamily="34" charset="0"/>
              </a:rPr>
              <a:t> </a:t>
            </a:r>
            <a:r>
              <a:rPr lang="en-US" altLang="en-US" dirty="0" err="1">
                <a:latin typeface="Frutiger 55 Roman" pitchFamily="34" charset="0"/>
              </a:rPr>
              <a:t>thái</a:t>
            </a:r>
            <a:endParaRPr lang="en-US" altLang="en-US" dirty="0">
              <a:latin typeface="Times New Roman" panose="02020603050405020304" pitchFamily="18" charset="0"/>
            </a:endParaRPr>
          </a:p>
        </p:txBody>
      </p:sp>
      <p:sp>
        <p:nvSpPr>
          <p:cNvPr id="9" name="Freeform 4"/>
          <p:cNvSpPr>
            <a:spLocks/>
          </p:cNvSpPr>
          <p:nvPr/>
        </p:nvSpPr>
        <p:spPr bwMode="auto">
          <a:xfrm>
            <a:off x="469088" y="5040960"/>
            <a:ext cx="1605519" cy="1424589"/>
          </a:xfrm>
          <a:custGeom>
            <a:avLst/>
            <a:gdLst>
              <a:gd name="T0" fmla="*/ 0 w 2784"/>
              <a:gd name="T1" fmla="*/ 0 h 1080"/>
              <a:gd name="T2" fmla="*/ 645894 w 2784"/>
              <a:gd name="T3" fmla="*/ 1135450 h 1080"/>
              <a:gd name="T4" fmla="*/ 1387475 w 2784"/>
              <a:gd name="T5" fmla="*/ 1254971 h 1080"/>
              <a:gd name="T6" fmla="*/ 0 60000 65536"/>
              <a:gd name="T7" fmla="*/ 0 60000 65536"/>
              <a:gd name="T8" fmla="*/ 0 60000 65536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0" t="0" r="r" b="b"/>
            <a:pathLst>
              <a:path w="2784" h="1080">
                <a:moveTo>
                  <a:pt x="0" y="0"/>
                </a:moveTo>
                <a:cubicBezTo>
                  <a:pt x="416" y="372"/>
                  <a:pt x="832" y="744"/>
                  <a:pt x="1296" y="912"/>
                </a:cubicBezTo>
                <a:cubicBezTo>
                  <a:pt x="1760" y="1080"/>
                  <a:pt x="2536" y="992"/>
                  <a:pt x="2784" y="1008"/>
                </a:cubicBezTo>
              </a:path>
            </a:pathLst>
          </a:custGeom>
          <a:noFill/>
          <a:ln w="28575" cmpd="sng">
            <a:solidFill>
              <a:srgbClr val="003399"/>
            </a:solidFill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grpSp>
        <p:nvGrpSpPr>
          <p:cNvPr id="10" name="Group 5"/>
          <p:cNvGrpSpPr>
            <a:grpSpLocks/>
          </p:cNvGrpSpPr>
          <p:nvPr/>
        </p:nvGrpSpPr>
        <p:grpSpPr bwMode="auto">
          <a:xfrm>
            <a:off x="223652" y="1890392"/>
            <a:ext cx="4285898" cy="1885993"/>
            <a:chOff x="441" y="936"/>
            <a:chExt cx="2388" cy="1160"/>
          </a:xfrm>
        </p:grpSpPr>
        <p:sp>
          <p:nvSpPr>
            <p:cNvPr id="13" name="Text Box 6"/>
            <p:cNvSpPr txBox="1">
              <a:spLocks noChangeArrowheads="1"/>
            </p:cNvSpPr>
            <p:nvPr/>
          </p:nvSpPr>
          <p:spPr bwMode="auto">
            <a:xfrm>
              <a:off x="441" y="1655"/>
              <a:ext cx="817" cy="39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r>
                <a:rPr lang="en-US" altLang="en-US" dirty="0">
                  <a:latin typeface="Frutiger 55 Roman" pitchFamily="34" charset="0"/>
                </a:rPr>
                <a:t>Thanh </a:t>
              </a:r>
              <a:r>
                <a:rPr lang="en-US" altLang="en-US" dirty="0" err="1">
                  <a:latin typeface="Frutiger 55 Roman" pitchFamily="34" charset="0"/>
                </a:rPr>
                <a:t>công</a:t>
              </a:r>
              <a:r>
                <a:rPr lang="en-US" altLang="en-US" dirty="0">
                  <a:latin typeface="Frutiger 55 Roman" pitchFamily="34" charset="0"/>
                </a:rPr>
                <a:t> </a:t>
              </a:r>
            </a:p>
            <a:p>
              <a:r>
                <a:rPr lang="en-US" altLang="en-US" dirty="0" err="1">
                  <a:latin typeface="Frutiger 55 Roman" pitchFamily="34" charset="0"/>
                </a:rPr>
                <a:t>cụ</a:t>
              </a:r>
              <a:r>
                <a:rPr lang="en-US" altLang="en-US" dirty="0">
                  <a:latin typeface="Frutiger 55 Roman" pitchFamily="34" charset="0"/>
                </a:rPr>
                <a:t> </a:t>
              </a:r>
              <a:r>
                <a:rPr lang="en-US" altLang="en-US" dirty="0" err="1">
                  <a:latin typeface="Frutiger 55 Roman" pitchFamily="34" charset="0"/>
                </a:rPr>
                <a:t>chuẩn</a:t>
              </a:r>
              <a:endParaRPr lang="en-US" altLang="en-US" dirty="0">
                <a:latin typeface="Times New Roman" panose="02020603050405020304" pitchFamily="18" charset="0"/>
              </a:endParaRPr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087" y="936"/>
              <a:ext cx="1742" cy="1160"/>
            </a:xfrm>
            <a:custGeom>
              <a:avLst/>
              <a:gdLst>
                <a:gd name="T0" fmla="*/ 0 w 1728"/>
                <a:gd name="T1" fmla="*/ 1015 h 896"/>
                <a:gd name="T2" fmla="*/ 909 w 1728"/>
                <a:gd name="T3" fmla="*/ 1015 h 896"/>
                <a:gd name="T4" fmla="*/ 1488 w 1728"/>
                <a:gd name="T5" fmla="*/ 0 h 896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728" h="896">
                  <a:moveTo>
                    <a:pt x="0" y="768"/>
                  </a:moveTo>
                  <a:cubicBezTo>
                    <a:pt x="384" y="832"/>
                    <a:pt x="768" y="896"/>
                    <a:pt x="1056" y="768"/>
                  </a:cubicBezTo>
                  <a:cubicBezTo>
                    <a:pt x="1344" y="640"/>
                    <a:pt x="1616" y="128"/>
                    <a:pt x="1728" y="0"/>
                  </a:cubicBezTo>
                </a:path>
              </a:pathLst>
            </a:custGeom>
            <a:noFill/>
            <a:ln w="28575" cmpd="sng">
              <a:solidFill>
                <a:srgbClr val="0033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</p:grpSp>
      <p:sp>
        <p:nvSpPr>
          <p:cNvPr id="11" name="AutoShape 8"/>
          <p:cNvSpPr>
            <a:spLocks noChangeArrowheads="1"/>
          </p:cNvSpPr>
          <p:nvPr/>
        </p:nvSpPr>
        <p:spPr bwMode="auto">
          <a:xfrm>
            <a:off x="2246501" y="6432606"/>
            <a:ext cx="6620195" cy="259421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en-US" altLang="en-US" sz="1662"/>
          </a:p>
        </p:txBody>
      </p:sp>
      <p:sp>
        <p:nvSpPr>
          <p:cNvPr id="12" name="AutoShape 9"/>
          <p:cNvSpPr>
            <a:spLocks noChangeArrowheads="1"/>
          </p:cNvSpPr>
          <p:nvPr/>
        </p:nvSpPr>
        <p:spPr bwMode="auto">
          <a:xfrm>
            <a:off x="2103182" y="1520003"/>
            <a:ext cx="4839236" cy="234123"/>
          </a:xfrm>
          <a:prstGeom prst="roundRect">
            <a:avLst>
              <a:gd name="adj" fmla="val 16667"/>
            </a:avLst>
          </a:prstGeom>
          <a:noFill/>
          <a:ln w="25400">
            <a:solidFill>
              <a:schemeClr val="hlink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9pPr>
          </a:lstStyle>
          <a:p>
            <a:pPr eaLnBrk="1" hangingPunct="1"/>
            <a:endParaRPr lang="en-US" altLang="en-US" sz="1662"/>
          </a:p>
        </p:txBody>
      </p:sp>
    </p:spTree>
    <p:extLst>
      <p:ext uri="{BB962C8B-B14F-4D97-AF65-F5344CB8AC3E}">
        <p14:creationId xmlns:p14="http://schemas.microsoft.com/office/powerpoint/2010/main" val="3778582654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SAP là gì?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</a:t>
            </a:fld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295400"/>
            <a:ext cx="8396231" cy="5051400"/>
          </a:xfrm>
        </p:spPr>
        <p:txBody>
          <a:bodyPr>
            <a:normAutofit/>
          </a:bodyPr>
          <a:lstStyle/>
          <a:p>
            <a:pPr marL="0" indent="0">
              <a:spcAft>
                <a:spcPts val="300"/>
              </a:spcAft>
              <a:buClr>
                <a:srgbClr val="003366"/>
              </a:buClr>
              <a:buNone/>
            </a:pPr>
            <a:r>
              <a:rPr lang="en-AU" altLang="en-US" dirty="0">
                <a:solidFill>
                  <a:schemeClr val="tx1"/>
                </a:solidFill>
              </a:rPr>
              <a:t>SAP </a:t>
            </a:r>
            <a:r>
              <a:rPr lang="vi-VN" altLang="en-US" dirty="0">
                <a:solidFill>
                  <a:schemeClr val="tx1"/>
                </a:solidFill>
              </a:rPr>
              <a:t>là </a:t>
            </a:r>
            <a:r>
              <a:rPr lang="vi-VN" altLang="en-US" u="sng" dirty="0">
                <a:solidFill>
                  <a:schemeClr val="tx1"/>
                </a:solidFill>
              </a:rPr>
              <a:t>ba chữ cái viết tắt </a:t>
            </a:r>
            <a:r>
              <a:rPr lang="vi-VN" altLang="en-US" dirty="0">
                <a:solidFill>
                  <a:schemeClr val="tx1"/>
                </a:solidFill>
              </a:rPr>
              <a:t>của cụm từ sau:</a:t>
            </a:r>
            <a:endParaRPr lang="en-US" altLang="en-US" dirty="0">
              <a:solidFill>
                <a:schemeClr val="tx1"/>
              </a:solidFill>
            </a:endParaRPr>
          </a:p>
          <a:p>
            <a:pPr marL="731520">
              <a:spcAft>
                <a:spcPts val="300"/>
              </a:spcAft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ếng Anh: 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ystems 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pplications and 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roducts in Data Processing </a:t>
            </a:r>
            <a:endParaRPr lang="en-US" altLang="en-US" sz="1400" dirty="0">
              <a:solidFill>
                <a:schemeClr val="tx1"/>
              </a:solidFill>
            </a:endParaRPr>
          </a:p>
          <a:p>
            <a:pPr marL="731520" lvl="0" eaLnBrk="0" fontAlgn="base" hangingPunct="0">
              <a:spcAft>
                <a:spcPct val="0"/>
              </a:spcAft>
              <a:buFont typeface="Wingdings" panose="05000000000000000000" pitchFamily="2" charset="2"/>
              <a:buChar char="ü"/>
            </a:pPr>
            <a:r>
              <a:rPr lang="en-US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iếng Đức: 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ystem</a:t>
            </a:r>
            <a:r>
              <a:rPr lang="en-US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nalyse und </a:t>
            </a:r>
            <a:r>
              <a:rPr lang="vi-VN" altLang="en-US" sz="2800" b="1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</a:t>
            </a:r>
            <a:r>
              <a:rPr lang="vi-VN" altLang="en-US" dirty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rogrammentwicklung</a:t>
            </a:r>
            <a:endParaRPr lang="en-AU" altLang="en-US" dirty="0">
              <a:solidFill>
                <a:schemeClr val="tx1"/>
              </a:solidFill>
            </a:endParaRPr>
          </a:p>
          <a:p>
            <a:pPr marL="0" indent="0">
              <a:buClr>
                <a:srgbClr val="003366"/>
              </a:buClr>
              <a:buNone/>
            </a:pPr>
            <a:r>
              <a:rPr lang="en-AU" altLang="en-US" dirty="0">
                <a:solidFill>
                  <a:schemeClr val="tx1"/>
                </a:solidFill>
              </a:rPr>
              <a:t>SAP </a:t>
            </a:r>
            <a:r>
              <a:rPr lang="en-AU" altLang="en-US" dirty="0" err="1">
                <a:solidFill>
                  <a:schemeClr val="tx1"/>
                </a:solidFill>
              </a:rPr>
              <a:t>là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mộ</a:t>
            </a:r>
            <a:r>
              <a:rPr lang="vi-VN" altLang="en-US" dirty="0">
                <a:solidFill>
                  <a:schemeClr val="tx1"/>
                </a:solidFill>
              </a:rPr>
              <a:t>t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hệ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thống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ứng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dụng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kinh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doanh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nghiệp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vụ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tích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hợp</a:t>
            </a:r>
            <a:r>
              <a:rPr lang="en-AU" altLang="en-US" dirty="0">
                <a:solidFill>
                  <a:schemeClr val="tx1"/>
                </a:solidFill>
              </a:rPr>
              <a:t>, </a:t>
            </a:r>
            <a:r>
              <a:rPr lang="en-AU" altLang="en-US" dirty="0" err="1">
                <a:solidFill>
                  <a:schemeClr val="tx1"/>
                </a:solidFill>
              </a:rPr>
              <a:t>quản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lý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thông</a:t>
            </a:r>
            <a:r>
              <a:rPr lang="en-AU" altLang="en-US" dirty="0">
                <a:solidFill>
                  <a:schemeClr val="tx1"/>
                </a:solidFill>
              </a:rPr>
              <a:t> tin </a:t>
            </a:r>
            <a:r>
              <a:rPr lang="en-AU" altLang="en-US" dirty="0" err="1">
                <a:solidFill>
                  <a:schemeClr val="tx1"/>
                </a:solidFill>
              </a:rPr>
              <a:t>trọn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vẹn</a:t>
            </a:r>
            <a:r>
              <a:rPr lang="en-AU" altLang="en-US" dirty="0">
                <a:solidFill>
                  <a:schemeClr val="tx1"/>
                </a:solidFill>
              </a:rPr>
              <a:t>, </a:t>
            </a:r>
            <a:r>
              <a:rPr lang="en-AU" altLang="en-US" dirty="0" err="1">
                <a:solidFill>
                  <a:schemeClr val="tx1"/>
                </a:solidFill>
              </a:rPr>
              <a:t>bao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trùm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nhiều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lĩnh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vực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khác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nhau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như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là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bán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hàng</a:t>
            </a:r>
            <a:r>
              <a:rPr lang="en-AU" altLang="en-US" dirty="0">
                <a:solidFill>
                  <a:schemeClr val="tx1"/>
                </a:solidFill>
              </a:rPr>
              <a:t>, </a:t>
            </a:r>
            <a:r>
              <a:rPr lang="en-AU" altLang="en-US" dirty="0" err="1">
                <a:solidFill>
                  <a:schemeClr val="tx1"/>
                </a:solidFill>
              </a:rPr>
              <a:t>sản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xuất</a:t>
            </a:r>
            <a:r>
              <a:rPr lang="en-AU" altLang="en-US" dirty="0">
                <a:solidFill>
                  <a:schemeClr val="tx1"/>
                </a:solidFill>
              </a:rPr>
              <a:t>, </a:t>
            </a:r>
            <a:r>
              <a:rPr lang="en-AU" altLang="en-US" dirty="0" err="1">
                <a:solidFill>
                  <a:schemeClr val="tx1"/>
                </a:solidFill>
              </a:rPr>
              <a:t>tài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chính</a:t>
            </a:r>
            <a:r>
              <a:rPr lang="en-AU" altLang="en-US" dirty="0">
                <a:solidFill>
                  <a:schemeClr val="tx1"/>
                </a:solidFill>
              </a:rPr>
              <a:t>, </a:t>
            </a:r>
            <a:r>
              <a:rPr lang="en-AU" altLang="en-US" dirty="0" err="1">
                <a:solidFill>
                  <a:schemeClr val="tx1"/>
                </a:solidFill>
              </a:rPr>
              <a:t>kế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toán</a:t>
            </a:r>
            <a:r>
              <a:rPr lang="en-AU" altLang="en-US" dirty="0">
                <a:solidFill>
                  <a:schemeClr val="tx1"/>
                </a:solidFill>
              </a:rPr>
              <a:t> …</a:t>
            </a:r>
          </a:p>
          <a:p>
            <a:pPr marL="0" indent="0">
              <a:buClr>
                <a:srgbClr val="003366"/>
              </a:buClr>
              <a:buNone/>
            </a:pPr>
            <a:r>
              <a:rPr lang="en-AU" altLang="en-US" dirty="0" err="1">
                <a:solidFill>
                  <a:schemeClr val="tx1"/>
                </a:solidFill>
              </a:rPr>
              <a:t>Các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phân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hệ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trong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hệ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thống</a:t>
            </a:r>
            <a:r>
              <a:rPr lang="en-AU" altLang="en-US" dirty="0">
                <a:solidFill>
                  <a:schemeClr val="tx1"/>
                </a:solidFill>
              </a:rPr>
              <a:t> SAP </a:t>
            </a:r>
            <a:r>
              <a:rPr lang="en-AU" altLang="en-US" dirty="0" err="1">
                <a:solidFill>
                  <a:schemeClr val="tx1"/>
                </a:solidFill>
              </a:rPr>
              <a:t>được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liên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kết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chặt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chẽ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với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nhau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và</a:t>
            </a:r>
            <a:r>
              <a:rPr lang="en-AU" altLang="en-US" dirty="0">
                <a:solidFill>
                  <a:schemeClr val="tx1"/>
                </a:solidFill>
              </a:rPr>
              <a:t> chia s</a:t>
            </a:r>
            <a:r>
              <a:rPr lang="vi-VN" altLang="en-US" dirty="0">
                <a:solidFill>
                  <a:schemeClr val="tx1"/>
                </a:solidFill>
              </a:rPr>
              <a:t>ẻ</a:t>
            </a:r>
            <a:r>
              <a:rPr lang="en-AU" altLang="en-US" dirty="0">
                <a:solidFill>
                  <a:schemeClr val="tx1"/>
                </a:solidFill>
              </a:rPr>
              <a:t> </a:t>
            </a:r>
            <a:r>
              <a:rPr lang="en-AU" altLang="en-US" dirty="0" err="1">
                <a:solidFill>
                  <a:schemeClr val="tx1"/>
                </a:solidFill>
              </a:rPr>
              <a:t>thông</a:t>
            </a:r>
            <a:r>
              <a:rPr lang="en-AU" altLang="en-US" dirty="0">
                <a:solidFill>
                  <a:schemeClr val="tx1"/>
                </a:solidFill>
              </a:rPr>
              <a:t> tin </a:t>
            </a:r>
            <a:r>
              <a:rPr lang="en-AU" altLang="en-US" dirty="0" err="1">
                <a:solidFill>
                  <a:schemeClr val="tx1"/>
                </a:solidFill>
              </a:rPr>
              <a:t>chung</a:t>
            </a:r>
            <a:r>
              <a:rPr lang="en-AU" altLang="en-US" dirty="0">
                <a:solidFill>
                  <a:schemeClr val="tx1"/>
                </a:solidFill>
              </a:rPr>
              <a:t>. </a:t>
            </a:r>
            <a:endParaRPr lang="en-US" alt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152400" y="1524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112" tIns="914112" rIns="914112" bIns="914112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 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935660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latin typeface="+mj-lt"/>
              </a:rPr>
              <a:t>Các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thành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phần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trên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màn</a:t>
            </a:r>
            <a:r>
              <a:rPr lang="en-US" altLang="en-US" dirty="0">
                <a:latin typeface="+mj-lt"/>
              </a:rPr>
              <a:t> </a:t>
            </a:r>
            <a:r>
              <a:rPr lang="en-US" altLang="en-US" dirty="0" err="1">
                <a:latin typeface="+mj-lt"/>
              </a:rPr>
              <a:t>hình</a:t>
            </a:r>
            <a:r>
              <a:rPr lang="en-US" altLang="en-US" dirty="0">
                <a:latin typeface="+mj-lt"/>
              </a:rPr>
              <a:t> SAP</a:t>
            </a:r>
            <a:endParaRPr lang="en-US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30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118208" y="1246917"/>
            <a:ext cx="8568592" cy="5151765"/>
            <a:chOff x="337039" y="947863"/>
            <a:chExt cx="8985738" cy="5636354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337039" y="1458058"/>
              <a:ext cx="2157047" cy="3795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Thanh </a:t>
              </a:r>
              <a:r>
                <a:rPr lang="en-US" altLang="en-US" sz="1108" b="1" dirty="0" err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công</a:t>
              </a:r>
              <a:r>
                <a: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 </a:t>
              </a:r>
              <a:r>
                <a:rPr lang="en-US" altLang="en-US" sz="1108" b="1" dirty="0" err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cụ</a:t>
              </a:r>
              <a:r>
                <a: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 </a:t>
              </a:r>
              <a:r>
                <a:rPr lang="en-US" altLang="en-US" sz="1108" b="1" dirty="0" err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chuẩn</a:t>
              </a:r>
              <a:endParaRPr lang="en-US" altLang="en-US" sz="1108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510173" y="1688123"/>
              <a:ext cx="2069124" cy="2866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Thanh </a:t>
              </a:r>
              <a:r>
                <a:rPr lang="en-US" altLang="en-US" sz="1108" b="1" dirty="0" err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nghiệp</a:t>
              </a:r>
              <a:r>
                <a: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 </a:t>
              </a:r>
              <a:r>
                <a:rPr lang="en-US" altLang="en-US" sz="1108" b="1" dirty="0" err="1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vụ</a:t>
              </a:r>
              <a:endParaRPr lang="en-US" altLang="en-US" sz="1108" b="1" dirty="0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grpSp>
          <p:nvGrpSpPr>
            <p:cNvPr id="9" name="Group 8"/>
            <p:cNvGrpSpPr/>
            <p:nvPr/>
          </p:nvGrpSpPr>
          <p:grpSpPr>
            <a:xfrm>
              <a:off x="715057" y="947863"/>
              <a:ext cx="8607720" cy="5636354"/>
              <a:chOff x="715057" y="947863"/>
              <a:chExt cx="8607720" cy="5636354"/>
            </a:xfrm>
          </p:grpSpPr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blackWhite">
              <a:xfrm>
                <a:off x="2114550" y="1220666"/>
                <a:ext cx="5883519" cy="469802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1" name="AutoShape 4"/>
              <p:cNvSpPr>
                <a:spLocks noChangeArrowheads="1"/>
              </p:cNvSpPr>
              <p:nvPr/>
            </p:nvSpPr>
            <p:spPr bwMode="auto">
              <a:xfrm>
                <a:off x="7520354" y="1236785"/>
                <a:ext cx="533400" cy="140677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12" name="Text Box 5"/>
              <p:cNvSpPr txBox="1">
                <a:spLocks noChangeArrowheads="1"/>
              </p:cNvSpPr>
              <p:nvPr/>
            </p:nvSpPr>
            <p:spPr bwMode="auto">
              <a:xfrm>
                <a:off x="7981951" y="1579685"/>
                <a:ext cx="1340826" cy="26230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Nút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nhanh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auto">
              <a:xfrm>
                <a:off x="2110154" y="1377461"/>
                <a:ext cx="2958612" cy="12895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 altLang="en-US" sz="2215">
                  <a:effectLst>
                    <a:outerShdw blurRad="38100" dist="38100" dir="2700000" algn="tl">
                      <a:srgbClr val="C0C0C0"/>
                    </a:outerShdw>
                  </a:effectLst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4" name="Line 7"/>
              <p:cNvSpPr>
                <a:spLocks noChangeShapeType="1"/>
              </p:cNvSpPr>
              <p:nvPr/>
            </p:nvSpPr>
            <p:spPr bwMode="auto">
              <a:xfrm flipV="1">
                <a:off x="5068766" y="1037493"/>
                <a:ext cx="265234" cy="331177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15" name="Text Box 8"/>
              <p:cNvSpPr txBox="1">
                <a:spLocks noChangeArrowheads="1"/>
              </p:cNvSpPr>
              <p:nvPr/>
            </p:nvSpPr>
            <p:spPr bwMode="auto">
              <a:xfrm>
                <a:off x="5290040" y="947863"/>
                <a:ext cx="1705706" cy="28892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Thanh menu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ngang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16" name="AutoShape 10"/>
              <p:cNvSpPr>
                <a:spLocks/>
              </p:cNvSpPr>
              <p:nvPr/>
            </p:nvSpPr>
            <p:spPr bwMode="auto">
              <a:xfrm>
                <a:off x="2035420" y="1519605"/>
                <a:ext cx="112834" cy="189034"/>
              </a:xfrm>
              <a:prstGeom prst="leftBrace">
                <a:avLst>
                  <a:gd name="adj1" fmla="val 13961"/>
                  <a:gd name="adj2" fmla="val 50000"/>
                </a:avLst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17" name="Text Box 11"/>
              <p:cNvSpPr txBox="1">
                <a:spLocks noChangeArrowheads="1"/>
              </p:cNvSpPr>
              <p:nvPr/>
            </p:nvSpPr>
            <p:spPr bwMode="auto">
              <a:xfrm>
                <a:off x="785447" y="1201616"/>
                <a:ext cx="1405305" cy="3795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Thanh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tiêu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đề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18" name="AutoShape 12"/>
              <p:cNvSpPr>
                <a:spLocks/>
              </p:cNvSpPr>
              <p:nvPr/>
            </p:nvSpPr>
            <p:spPr bwMode="auto">
              <a:xfrm>
                <a:off x="1997320" y="1216270"/>
                <a:ext cx="112834" cy="190500"/>
              </a:xfrm>
              <a:prstGeom prst="leftBrace">
                <a:avLst>
                  <a:gd name="adj1" fmla="val 14069"/>
                  <a:gd name="adj2" fmla="val 50000"/>
                </a:avLst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19" name="AutoShape 14"/>
              <p:cNvSpPr>
                <a:spLocks/>
              </p:cNvSpPr>
              <p:nvPr/>
            </p:nvSpPr>
            <p:spPr bwMode="auto">
              <a:xfrm>
                <a:off x="2035420" y="1739412"/>
                <a:ext cx="112834" cy="190500"/>
              </a:xfrm>
              <a:prstGeom prst="leftBrace">
                <a:avLst>
                  <a:gd name="adj1" fmla="val 14069"/>
                  <a:gd name="adj2" fmla="val 50000"/>
                </a:avLst>
              </a:prstGeom>
              <a:noFill/>
              <a:ln w="127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20" name="AutoShape 15"/>
              <p:cNvSpPr>
                <a:spLocks noChangeArrowheads="1"/>
              </p:cNvSpPr>
              <p:nvPr/>
            </p:nvSpPr>
            <p:spPr bwMode="auto">
              <a:xfrm>
                <a:off x="2033954" y="2381250"/>
                <a:ext cx="2410558" cy="268165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21" name="Line 16"/>
              <p:cNvSpPr>
                <a:spLocks noChangeShapeType="1"/>
              </p:cNvSpPr>
              <p:nvPr/>
            </p:nvSpPr>
            <p:spPr bwMode="auto">
              <a:xfrm flipH="1">
                <a:off x="1906466" y="2499946"/>
                <a:ext cx="112834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22" name="Text Box 17"/>
              <p:cNvSpPr txBox="1">
                <a:spLocks noChangeArrowheads="1"/>
              </p:cNvSpPr>
              <p:nvPr/>
            </p:nvSpPr>
            <p:spPr bwMode="auto">
              <a:xfrm>
                <a:off x="1399443" y="2385646"/>
                <a:ext cx="1018442" cy="28428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Bảng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23" name="AutoShape 18"/>
              <p:cNvSpPr>
                <a:spLocks noChangeArrowheads="1"/>
              </p:cNvSpPr>
              <p:nvPr/>
            </p:nvSpPr>
            <p:spPr bwMode="auto">
              <a:xfrm>
                <a:off x="3811466" y="2819400"/>
                <a:ext cx="2152650" cy="244720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24" name="Line 19"/>
              <p:cNvSpPr>
                <a:spLocks noChangeShapeType="1"/>
              </p:cNvSpPr>
              <p:nvPr/>
            </p:nvSpPr>
            <p:spPr bwMode="auto">
              <a:xfrm flipH="1">
                <a:off x="5945066" y="2889738"/>
                <a:ext cx="137746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25" name="Text Box 20"/>
              <p:cNvSpPr txBox="1">
                <a:spLocks noChangeArrowheads="1"/>
              </p:cNvSpPr>
              <p:nvPr/>
            </p:nvSpPr>
            <p:spPr bwMode="auto">
              <a:xfrm>
                <a:off x="6021266" y="2749062"/>
                <a:ext cx="1229457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vi-VN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Trường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26" name="Text Box 21"/>
              <p:cNvSpPr txBox="1">
                <a:spLocks noChangeArrowheads="1"/>
              </p:cNvSpPr>
              <p:nvPr/>
            </p:nvSpPr>
            <p:spPr bwMode="auto">
              <a:xfrm>
                <a:off x="715057" y="5691554"/>
                <a:ext cx="2354924" cy="37953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Thanh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trạng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 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thái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27" name="AutoShape 22"/>
              <p:cNvSpPr>
                <a:spLocks/>
              </p:cNvSpPr>
              <p:nvPr/>
            </p:nvSpPr>
            <p:spPr bwMode="auto">
              <a:xfrm>
                <a:off x="2000983" y="5748705"/>
                <a:ext cx="112835" cy="190500"/>
              </a:xfrm>
              <a:prstGeom prst="leftBrace">
                <a:avLst>
                  <a:gd name="adj1" fmla="val 14069"/>
                  <a:gd name="adj2" fmla="val 50000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28" name="AutoShape 23"/>
              <p:cNvSpPr>
                <a:spLocks noChangeArrowheads="1"/>
              </p:cNvSpPr>
              <p:nvPr/>
            </p:nvSpPr>
            <p:spPr bwMode="auto">
              <a:xfrm>
                <a:off x="4777154" y="2092570"/>
                <a:ext cx="2832589" cy="244720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29" name="Line 24"/>
              <p:cNvSpPr>
                <a:spLocks noChangeShapeType="1"/>
              </p:cNvSpPr>
              <p:nvPr/>
            </p:nvSpPr>
            <p:spPr bwMode="auto">
              <a:xfrm flipH="1" flipV="1">
                <a:off x="6093069" y="2341684"/>
                <a:ext cx="0" cy="183174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0" name="Text Box 25"/>
              <p:cNvSpPr txBox="1">
                <a:spLocks noChangeArrowheads="1"/>
              </p:cNvSpPr>
              <p:nvPr/>
            </p:nvSpPr>
            <p:spPr bwMode="auto">
              <a:xfrm>
                <a:off x="5901104" y="2488224"/>
                <a:ext cx="1229457" cy="2857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vi-VN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Các nút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1" name="Text Box 26"/>
              <p:cNvSpPr txBox="1">
                <a:spLocks noChangeArrowheads="1"/>
              </p:cNvSpPr>
              <p:nvPr/>
            </p:nvSpPr>
            <p:spPr bwMode="auto">
              <a:xfrm>
                <a:off x="1386254" y="3182816"/>
                <a:ext cx="1019908" cy="47332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Nhóm</a:t>
                </a:r>
                <a:endParaRPr lang="en-US" altLang="en-US" sz="1108" b="1" dirty="0"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endParaRPr>
              </a:p>
            </p:txBody>
          </p:sp>
          <p:sp>
            <p:nvSpPr>
              <p:cNvPr id="32" name="AutoShape 27"/>
              <p:cNvSpPr>
                <a:spLocks/>
              </p:cNvSpPr>
              <p:nvPr/>
            </p:nvSpPr>
            <p:spPr bwMode="auto">
              <a:xfrm>
                <a:off x="1981200" y="2750528"/>
                <a:ext cx="240323" cy="1062403"/>
              </a:xfrm>
              <a:prstGeom prst="leftBrace">
                <a:avLst>
                  <a:gd name="adj1" fmla="val 36839"/>
                  <a:gd name="adj2" fmla="val 50000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33" name="AutoShape 28"/>
              <p:cNvSpPr>
                <a:spLocks noChangeArrowheads="1"/>
              </p:cNvSpPr>
              <p:nvPr/>
            </p:nvSpPr>
            <p:spPr bwMode="auto">
              <a:xfrm>
                <a:off x="6084277" y="5760428"/>
                <a:ext cx="577362" cy="178777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34" name="AutoShape 29"/>
              <p:cNvSpPr>
                <a:spLocks noChangeArrowheads="1"/>
              </p:cNvSpPr>
              <p:nvPr/>
            </p:nvSpPr>
            <p:spPr bwMode="auto">
              <a:xfrm>
                <a:off x="6707066" y="5748705"/>
                <a:ext cx="515815" cy="190500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35" name="Line 30"/>
              <p:cNvSpPr>
                <a:spLocks noChangeShapeType="1"/>
              </p:cNvSpPr>
              <p:nvPr/>
            </p:nvSpPr>
            <p:spPr bwMode="auto">
              <a:xfrm flipH="1">
                <a:off x="5969977" y="5943601"/>
                <a:ext cx="156797" cy="108438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6" name="Line 31"/>
              <p:cNvSpPr>
                <a:spLocks noChangeShapeType="1"/>
              </p:cNvSpPr>
              <p:nvPr/>
            </p:nvSpPr>
            <p:spPr bwMode="auto">
              <a:xfrm flipH="1">
                <a:off x="6759820" y="5931877"/>
                <a:ext cx="238857" cy="231531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37" name="Text Box 32"/>
              <p:cNvSpPr txBox="1">
                <a:spLocks noChangeArrowheads="1"/>
              </p:cNvSpPr>
              <p:nvPr/>
            </p:nvSpPr>
            <p:spPr bwMode="auto">
              <a:xfrm>
                <a:off x="1951893" y="6050574"/>
                <a:ext cx="4021015" cy="379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algn="r">
                  <a:defRPr/>
                </a:pPr>
                <a:r>
                  <a:rPr lang="vi-VN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Tên s</a:t>
                </a: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erver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, (</a:t>
                </a:r>
                <a:r>
                  <a:rPr lang="vi-VN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Số Client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)</a:t>
                </a:r>
              </a:p>
            </p:txBody>
          </p:sp>
          <p:sp>
            <p:nvSpPr>
              <p:cNvPr id="38" name="Text Box 33"/>
              <p:cNvSpPr txBox="1">
                <a:spLocks noChangeArrowheads="1"/>
              </p:cNvSpPr>
              <p:nvPr/>
            </p:nvSpPr>
            <p:spPr bwMode="auto">
              <a:xfrm>
                <a:off x="6200041" y="6204683"/>
                <a:ext cx="1014048" cy="37953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r>
                  <a:rPr lang="en-US" altLang="en-US" sz="1108" b="1" dirty="0" err="1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Tên</a:t>
                </a:r>
                <a:r>
                  <a:rPr lang="en-US" altLang="en-US" sz="1108" b="1" dirty="0"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anose="020B0604020202020204" pitchFamily="34" charset="0"/>
                  </a:rPr>
                  <a:t> Client</a:t>
                </a:r>
              </a:p>
            </p:txBody>
          </p:sp>
          <p:sp>
            <p:nvSpPr>
              <p:cNvPr id="39" name="Line 35"/>
              <p:cNvSpPr>
                <a:spLocks noChangeShapeType="1"/>
              </p:cNvSpPr>
              <p:nvPr/>
            </p:nvSpPr>
            <p:spPr bwMode="auto">
              <a:xfrm>
                <a:off x="8059616" y="1351085"/>
                <a:ext cx="178777" cy="219808"/>
              </a:xfrm>
              <a:prstGeom prst="line">
                <a:avLst/>
              </a:prstGeom>
              <a:noFill/>
              <a:ln w="28575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lIns="83077" tIns="43200" rIns="83077" bIns="43200">
                <a:spAutoFit/>
              </a:bodyPr>
              <a:lstStyle/>
              <a:p>
                <a:endParaRPr lang="en-US" sz="1662"/>
              </a:p>
            </p:txBody>
          </p:sp>
          <p:sp>
            <p:nvSpPr>
              <p:cNvPr id="40" name="AutoShape 36"/>
              <p:cNvSpPr>
                <a:spLocks noChangeArrowheads="1"/>
              </p:cNvSpPr>
              <p:nvPr/>
            </p:nvSpPr>
            <p:spPr bwMode="auto">
              <a:xfrm>
                <a:off x="7272704" y="5754566"/>
                <a:ext cx="269631" cy="189034"/>
              </a:xfrm>
              <a:prstGeom prst="roundRect">
                <a:avLst>
                  <a:gd name="adj" fmla="val 16667"/>
                </a:avLst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sp>
            <p:nvSpPr>
              <p:cNvPr id="41" name="Line 37"/>
              <p:cNvSpPr>
                <a:spLocks noChangeShapeType="1"/>
              </p:cNvSpPr>
              <p:nvPr/>
            </p:nvSpPr>
            <p:spPr bwMode="auto">
              <a:xfrm flipH="1" flipV="1">
                <a:off x="7173059" y="5521569"/>
                <a:ext cx="230065" cy="228600"/>
              </a:xfrm>
              <a:prstGeom prst="line">
                <a:avLst/>
              </a:prstGeom>
              <a:noFill/>
              <a:ln w="25400">
                <a:solidFill>
                  <a:schemeClr val="hlink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42" name="Text Box 38"/>
              <p:cNvSpPr txBox="1">
                <a:spLocks noChangeArrowheads="1"/>
              </p:cNvSpPr>
              <p:nvPr/>
            </p:nvSpPr>
            <p:spPr bwMode="auto">
              <a:xfrm>
                <a:off x="5732585" y="5291505"/>
                <a:ext cx="2091104" cy="230065"/>
              </a:xfrm>
              <a:prstGeom prst="rect">
                <a:avLst/>
              </a:prstGeom>
              <a:solidFill>
                <a:schemeClr val="bg1">
                  <a:alpha val="50195"/>
                </a:scheme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r"/>
                <a:r>
                  <a:rPr lang="en-US" altLang="en-US" sz="1108" dirty="0" err="1">
                    <a:solidFill>
                      <a:schemeClr val="tx2"/>
                    </a:solidFill>
                    <a:latin typeface="Arial" panose="020B0604020202020204" pitchFamily="34" charset="0"/>
                  </a:rPr>
                  <a:t>Trạng</a:t>
                </a:r>
                <a:r>
                  <a:rPr lang="en-US" altLang="en-US" sz="1108" dirty="0">
                    <a:solidFill>
                      <a:schemeClr val="tx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en-US" sz="1108" dirty="0" err="1">
                    <a:solidFill>
                      <a:schemeClr val="tx2"/>
                    </a:solidFill>
                    <a:latin typeface="Arial" panose="020B0604020202020204" pitchFamily="34" charset="0"/>
                  </a:rPr>
                  <a:t>thái</a:t>
                </a:r>
                <a:r>
                  <a:rPr lang="en-US" altLang="en-US" sz="1108" dirty="0">
                    <a:solidFill>
                      <a:schemeClr val="tx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en-US" sz="1108" dirty="0" err="1">
                    <a:solidFill>
                      <a:schemeClr val="tx2"/>
                    </a:solidFill>
                    <a:latin typeface="Arial" panose="020B0604020202020204" pitchFamily="34" charset="0"/>
                  </a:rPr>
                  <a:t>chèn</a:t>
                </a:r>
                <a:r>
                  <a:rPr lang="en-US" altLang="en-US" sz="1108" dirty="0">
                    <a:solidFill>
                      <a:schemeClr val="tx2"/>
                    </a:solidFill>
                    <a:latin typeface="Arial" panose="020B0604020202020204" pitchFamily="34" charset="0"/>
                  </a:rPr>
                  <a:t> </a:t>
                </a:r>
                <a:r>
                  <a:rPr lang="en-US" altLang="en-US" sz="1108" dirty="0" err="1">
                    <a:solidFill>
                      <a:schemeClr val="tx2"/>
                    </a:solidFill>
                    <a:latin typeface="Arial" panose="020B0604020202020204" pitchFamily="34" charset="0"/>
                  </a:rPr>
                  <a:t>vào</a:t>
                </a:r>
                <a:endParaRPr lang="en-US" altLang="en-US" sz="1108" dirty="0">
                  <a:solidFill>
                    <a:schemeClr val="tx2"/>
                  </a:solidFill>
                  <a:latin typeface="Arial" panose="020B0604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92002698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627650"/>
          </a:xfrm>
        </p:spPr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Thanh </a:t>
            </a:r>
            <a:r>
              <a:rPr lang="en-US" altLang="en-US" dirty="0" err="1">
                <a:latin typeface="Arial" panose="020B0604020202020204" pitchFamily="34" charset="0"/>
              </a:rPr>
              <a:t>công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cụ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chuẩn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	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31</a:t>
            </a:fld>
            <a:endParaRPr lang="en-GB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186624" y="1656127"/>
            <a:ext cx="3547176" cy="3682511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585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221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46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66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66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sz="1846" dirty="0"/>
              <a:t>Thanh </a:t>
            </a:r>
            <a:r>
              <a:rPr lang="en-US" altLang="en-US" sz="1846" dirty="0" err="1"/>
              <a:t>công</a:t>
            </a:r>
            <a:r>
              <a:rPr lang="en-US" altLang="en-US" sz="1846" dirty="0"/>
              <a:t> </a:t>
            </a:r>
            <a:r>
              <a:rPr lang="en-US" altLang="en-US" sz="1846" dirty="0" err="1"/>
              <a:t>cụ</a:t>
            </a:r>
            <a:r>
              <a:rPr lang="en-US" altLang="en-US" sz="1846" dirty="0"/>
              <a:t> </a:t>
            </a:r>
            <a:r>
              <a:rPr lang="vi-VN" altLang="en-US" sz="1846" dirty="0"/>
              <a:t>có </a:t>
            </a:r>
            <a:r>
              <a:rPr lang="en-US" altLang="en-US" sz="1846" dirty="0" err="1"/>
              <a:t>các</a:t>
            </a:r>
            <a:r>
              <a:rPr lang="en-US" altLang="en-US" sz="1846" dirty="0"/>
              <a:t> </a:t>
            </a:r>
            <a:r>
              <a:rPr lang="en-US" altLang="en-US" sz="1846" dirty="0" err="1"/>
              <a:t>nút</a:t>
            </a:r>
            <a:r>
              <a:rPr lang="en-US" altLang="en-US" sz="1846" dirty="0"/>
              <a:t> </a:t>
            </a:r>
            <a:r>
              <a:rPr lang="en-US" altLang="en-US" sz="1846" dirty="0" err="1"/>
              <a:t>thường</a:t>
            </a:r>
            <a:r>
              <a:rPr lang="en-US" altLang="en-US" sz="1846" dirty="0"/>
              <a:t> </a:t>
            </a:r>
            <a:r>
              <a:rPr lang="en-US" altLang="en-US" sz="1846" dirty="0" err="1"/>
              <a:t>dùng</a:t>
            </a:r>
            <a:r>
              <a:rPr lang="en-US" altLang="en-US" sz="1846" dirty="0"/>
              <a:t>.</a:t>
            </a:r>
          </a:p>
          <a:p>
            <a:pPr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sz="1846" dirty="0" err="1"/>
              <a:t>Nếu</a:t>
            </a:r>
            <a:r>
              <a:rPr lang="en-US" altLang="en-US" sz="1846" dirty="0"/>
              <a:t> </a:t>
            </a:r>
            <a:r>
              <a:rPr lang="en-US" altLang="en-US" sz="1846" dirty="0" err="1"/>
              <a:t>có</a:t>
            </a:r>
            <a:r>
              <a:rPr lang="en-US" altLang="en-US" sz="1846" dirty="0"/>
              <a:t> 1 </a:t>
            </a:r>
            <a:r>
              <a:rPr lang="en-US" altLang="en-US" sz="1846" dirty="0" err="1"/>
              <a:t>biểu</a:t>
            </a:r>
            <a:r>
              <a:rPr lang="en-US" altLang="en-US" sz="1846" dirty="0"/>
              <a:t> </a:t>
            </a:r>
            <a:r>
              <a:rPr lang="en-US" altLang="en-US" sz="1846" dirty="0" err="1"/>
              <a:t>tư</a:t>
            </a:r>
            <a:r>
              <a:rPr lang="vi-VN" altLang="en-US" sz="1846" dirty="0"/>
              <a:t>ợ</a:t>
            </a:r>
            <a:r>
              <a:rPr lang="en-US" altLang="en-US" sz="1846" dirty="0"/>
              <a:t>ng hi</a:t>
            </a:r>
            <a:r>
              <a:rPr lang="vi-VN" altLang="en-US" sz="1846" dirty="0"/>
              <a:t>ể</a:t>
            </a:r>
            <a:r>
              <a:rPr lang="en-US" altLang="en-US" sz="1846" dirty="0"/>
              <a:t>n </a:t>
            </a:r>
            <a:r>
              <a:rPr lang="en-US" altLang="en-US" sz="1846" dirty="0" err="1"/>
              <a:t>thị</a:t>
            </a:r>
            <a:r>
              <a:rPr lang="en-US" altLang="en-US" sz="1846" dirty="0"/>
              <a:t> </a:t>
            </a:r>
            <a:r>
              <a:rPr lang="en-US" altLang="en-US" sz="1846" dirty="0" err="1"/>
              <a:t>màu</a:t>
            </a:r>
            <a:r>
              <a:rPr lang="en-US" altLang="en-US" sz="1846" dirty="0"/>
              <a:t> </a:t>
            </a:r>
            <a:r>
              <a:rPr lang="en-US" altLang="en-US" sz="1846" dirty="0" err="1"/>
              <a:t>xám</a:t>
            </a:r>
            <a:r>
              <a:rPr lang="en-US" altLang="en-US" sz="1846" dirty="0"/>
              <a:t>, </a:t>
            </a:r>
            <a:r>
              <a:rPr lang="en-US" altLang="en-US" sz="1846" dirty="0" err="1"/>
              <a:t>nghĩa</a:t>
            </a:r>
            <a:r>
              <a:rPr lang="en-US" altLang="en-US" sz="1846" dirty="0"/>
              <a:t> </a:t>
            </a:r>
            <a:r>
              <a:rPr lang="en-US" altLang="en-US" sz="1846" dirty="0" err="1"/>
              <a:t>là</a:t>
            </a:r>
            <a:r>
              <a:rPr lang="en-US" altLang="en-US" sz="1846" dirty="0"/>
              <a:t> </a:t>
            </a:r>
            <a:r>
              <a:rPr lang="en-US" altLang="en-US" sz="1846" dirty="0" err="1"/>
              <a:t>nó</a:t>
            </a:r>
            <a:r>
              <a:rPr lang="en-US" altLang="en-US" sz="1846" dirty="0"/>
              <a:t> </a:t>
            </a:r>
            <a:r>
              <a:rPr lang="en-US" altLang="en-US" sz="1846" dirty="0" err="1"/>
              <a:t>không</a:t>
            </a:r>
            <a:r>
              <a:rPr lang="en-US" altLang="en-US" sz="1846" dirty="0"/>
              <a:t> </a:t>
            </a:r>
            <a:r>
              <a:rPr lang="en-US" altLang="en-US" sz="1846" dirty="0" err="1"/>
              <a:t>được</a:t>
            </a:r>
            <a:r>
              <a:rPr lang="en-US" altLang="en-US" sz="1846" dirty="0"/>
              <a:t> </a:t>
            </a:r>
            <a:r>
              <a:rPr lang="en-US" altLang="en-US" sz="1846" dirty="0" err="1"/>
              <a:t>sử</a:t>
            </a:r>
            <a:r>
              <a:rPr lang="en-US" altLang="en-US" sz="1846" dirty="0"/>
              <a:t> </a:t>
            </a:r>
            <a:r>
              <a:rPr lang="en-US" altLang="en-US" sz="1846" dirty="0" err="1"/>
              <a:t>dụng</a:t>
            </a:r>
            <a:r>
              <a:rPr lang="en-US" altLang="en-US" sz="1846" dirty="0"/>
              <a:t> </a:t>
            </a:r>
            <a:r>
              <a:rPr lang="en-US" altLang="en-US" sz="1846" dirty="0" err="1"/>
              <a:t>cho</a:t>
            </a:r>
            <a:r>
              <a:rPr lang="en-US" altLang="en-US" sz="1846" dirty="0"/>
              <a:t> </a:t>
            </a:r>
            <a:r>
              <a:rPr lang="en-US" altLang="en-US" sz="1846" dirty="0" err="1"/>
              <a:t>màn</a:t>
            </a:r>
            <a:r>
              <a:rPr lang="en-US" altLang="en-US" sz="1846" dirty="0"/>
              <a:t> </a:t>
            </a:r>
            <a:r>
              <a:rPr lang="en-US" altLang="en-US" sz="1846" dirty="0" err="1"/>
              <a:t>hình</a:t>
            </a:r>
            <a:r>
              <a:rPr lang="en-US" altLang="en-US" sz="1846" dirty="0"/>
              <a:t> </a:t>
            </a:r>
            <a:r>
              <a:rPr lang="en-US" altLang="en-US" sz="1846" dirty="0" err="1"/>
              <a:t>hiện</a:t>
            </a:r>
            <a:r>
              <a:rPr lang="en-US" altLang="en-US" sz="1846" dirty="0"/>
              <a:t> </a:t>
            </a:r>
            <a:r>
              <a:rPr lang="en-US" altLang="en-US" sz="1846" dirty="0" err="1"/>
              <a:t>tại</a:t>
            </a:r>
            <a:endParaRPr lang="en-US" altLang="en-US" sz="1846" dirty="0"/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4299372" y="1584654"/>
            <a:ext cx="4701684" cy="3825456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2585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2215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46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66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662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6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844083">
              <a:buNone/>
            </a:pPr>
            <a:r>
              <a:rPr lang="en-US" altLang="en-US" sz="1800" dirty="0" err="1"/>
              <a:t>Giao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như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nút</a:t>
            </a:r>
            <a:r>
              <a:rPr lang="en-US" altLang="en-US" sz="1800" dirty="0"/>
              <a:t>               </a:t>
            </a:r>
            <a:r>
              <a:rPr lang="en-US" altLang="en-US" sz="1800" dirty="0" err="1"/>
              <a:t>trên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bàn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phím</a:t>
            </a:r>
            <a:endParaRPr lang="en-US" altLang="en-US" sz="1800" dirty="0"/>
          </a:p>
          <a:p>
            <a:pPr marL="0" indent="0" defTabSz="844083">
              <a:buNone/>
            </a:pPr>
            <a:r>
              <a:rPr lang="en-US" altLang="en-US" sz="1800" dirty="0" err="1"/>
              <a:t>Lưu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dữ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liệu</a:t>
            </a:r>
            <a:r>
              <a:rPr lang="en-US" altLang="en-US" sz="1800" dirty="0"/>
              <a:t> </a:t>
            </a:r>
          </a:p>
          <a:p>
            <a:pPr marL="0" indent="0" defTabSz="844083">
              <a:buNone/>
            </a:pPr>
            <a:r>
              <a:rPr lang="en-US" altLang="en-US" sz="1800" dirty="0" err="1"/>
              <a:t>Trở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lại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màn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hình</a:t>
            </a:r>
            <a:r>
              <a:rPr lang="en-US" altLang="en-US" sz="1800" dirty="0"/>
              <a:t> hay </a:t>
            </a:r>
            <a:r>
              <a:rPr lang="en-US" altLang="en-US" sz="1800" dirty="0" err="1"/>
              <a:t>tác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vụ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trước</a:t>
            </a:r>
            <a:endParaRPr lang="en-US" altLang="en-US" sz="1800" dirty="0"/>
          </a:p>
          <a:p>
            <a:pPr marL="0" indent="0" defTabSz="844083">
              <a:buNone/>
            </a:pPr>
            <a:r>
              <a:rPr lang="en-US" altLang="en-US" sz="1800" dirty="0" err="1"/>
              <a:t>Thoát</a:t>
            </a:r>
            <a:r>
              <a:rPr lang="en-US" altLang="en-US" sz="1800" dirty="0"/>
              <a:t> </a:t>
            </a:r>
            <a:r>
              <a:rPr lang="en-US" altLang="en-US" sz="1800" dirty="0" err="1"/>
              <a:t>khỏi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giao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dịch</a:t>
            </a:r>
            <a:r>
              <a:rPr lang="en-US" altLang="en-US" sz="1800" dirty="0"/>
              <a:t> hay menu</a:t>
            </a:r>
          </a:p>
          <a:p>
            <a:pPr marL="0" indent="0" defTabSz="844083">
              <a:buNone/>
            </a:pPr>
            <a:r>
              <a:rPr lang="en-US" altLang="en-US" sz="1800" dirty="0" err="1"/>
              <a:t>Hủy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dữ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liệu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vừa</a:t>
            </a:r>
            <a:r>
              <a:rPr lang="en-US" altLang="en-US" sz="1800" dirty="0"/>
              <a:t> </a:t>
            </a:r>
            <a:r>
              <a:rPr lang="en-US" altLang="en-US" sz="1800" dirty="0" err="1"/>
              <a:t>nhập</a:t>
            </a:r>
            <a:r>
              <a:rPr lang="en-US" altLang="en-US" sz="1800" dirty="0"/>
              <a:t>, hay </a:t>
            </a:r>
            <a:r>
              <a:rPr lang="en-US" altLang="en-US" sz="1800" dirty="0" err="1"/>
              <a:t>dừng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thao</a:t>
            </a:r>
            <a:r>
              <a:rPr lang="en-US" altLang="en-US" sz="1800" dirty="0"/>
              <a:t> t</a:t>
            </a:r>
            <a:r>
              <a:rPr lang="vi-VN" altLang="en-US" sz="1800" dirty="0"/>
              <a:t>á</a:t>
            </a:r>
            <a:r>
              <a:rPr lang="en-US" altLang="en-US" sz="1800" dirty="0"/>
              <a:t>c </a:t>
            </a:r>
          </a:p>
          <a:p>
            <a:pPr marL="0" indent="-914400" defTabSz="844083">
              <a:buNone/>
            </a:pPr>
            <a:r>
              <a:rPr lang="en-US" altLang="en-US" sz="1800" dirty="0" err="1"/>
              <a:t>Truy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cập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hệ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thống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hỗ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trợ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cho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trường</a:t>
            </a:r>
            <a:r>
              <a:rPr lang="en-US" altLang="en-US" sz="1800" dirty="0"/>
              <a:t> </a:t>
            </a:r>
            <a:r>
              <a:rPr lang="en-US" altLang="en-US" sz="1800" dirty="0" err="1"/>
              <a:t>dữ</a:t>
            </a:r>
            <a:r>
              <a:rPr lang="en-US" altLang="en-US" sz="1800" dirty="0"/>
              <a:t> </a:t>
            </a:r>
            <a:r>
              <a:rPr lang="en-US" altLang="en-US" sz="1800" dirty="0" err="1"/>
              <a:t>liệu</a:t>
            </a:r>
            <a:r>
              <a:rPr lang="en-US" altLang="en-US" sz="1800" dirty="0"/>
              <a:t>        </a:t>
            </a:r>
            <a:r>
              <a:rPr lang="en-US" altLang="en-US" sz="1800" dirty="0" err="1"/>
              <a:t>hiện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tại</a:t>
            </a:r>
            <a:endParaRPr lang="en-US" altLang="en-US" sz="1800" dirty="0"/>
          </a:p>
          <a:p>
            <a:pPr marL="0" indent="0" defTabSz="844083">
              <a:spcBef>
                <a:spcPct val="80000"/>
              </a:spcBef>
            </a:pPr>
            <a:endParaRPr lang="en-US" altLang="en-US" sz="1754" dirty="0"/>
          </a:p>
          <a:p>
            <a:pPr marL="0" indent="0" defTabSz="844083"/>
            <a:endParaRPr lang="en-US" altLang="en-US" sz="1846" dirty="0"/>
          </a:p>
        </p:txBody>
      </p:sp>
      <p:sp>
        <p:nvSpPr>
          <p:cNvPr id="9" name="Line 4"/>
          <p:cNvSpPr>
            <a:spLocks noChangeShapeType="1"/>
          </p:cNvSpPr>
          <p:nvPr/>
        </p:nvSpPr>
        <p:spPr bwMode="auto">
          <a:xfrm>
            <a:off x="3733800" y="1584654"/>
            <a:ext cx="0" cy="4649666"/>
          </a:xfrm>
          <a:prstGeom prst="line">
            <a:avLst/>
          </a:prstGeom>
          <a:noFill/>
          <a:ln w="9525">
            <a:solidFill>
              <a:srgbClr val="0033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662"/>
          </a:p>
        </p:txBody>
      </p:sp>
      <p:graphicFrame>
        <p:nvGraphicFramePr>
          <p:cNvPr id="11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640180"/>
              </p:ext>
            </p:extLst>
          </p:nvPr>
        </p:nvGraphicFramePr>
        <p:xfrm>
          <a:off x="3941124" y="2044739"/>
          <a:ext cx="29527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7" name="Document" r:id="rId4" imgW="183676" imgH="237586" progId="Word.Document.8">
                  <p:embed/>
                </p:oleObj>
              </mc:Choice>
              <mc:Fallback>
                <p:oleObj name="Document" r:id="rId4" imgW="183676" imgH="237586" progId="Word.Document.8">
                  <p:embed/>
                  <p:pic>
                    <p:nvPicPr>
                      <p:cNvPr id="11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41124" y="2044739"/>
                        <a:ext cx="29527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7333832"/>
              </p:ext>
            </p:extLst>
          </p:nvPr>
        </p:nvGraphicFramePr>
        <p:xfrm>
          <a:off x="3904856" y="2430265"/>
          <a:ext cx="367811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8" name="Document" r:id="rId6" imgW="228982" imgH="238141" progId="Word.Document.8">
                  <p:embed/>
                </p:oleObj>
              </mc:Choice>
              <mc:Fallback>
                <p:oleObj name="Document" r:id="rId6" imgW="228982" imgH="238141" progId="Word.Document.8">
                  <p:embed/>
                  <p:pic>
                    <p:nvPicPr>
                      <p:cNvPr id="12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856" y="2430265"/>
                        <a:ext cx="367811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059776"/>
              </p:ext>
            </p:extLst>
          </p:nvPr>
        </p:nvGraphicFramePr>
        <p:xfrm>
          <a:off x="3904123" y="2875103"/>
          <a:ext cx="369277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39" name="Document" r:id="rId8" imgW="228982" imgH="238141" progId="Word.Document.8">
                  <p:embed/>
                </p:oleObj>
              </mc:Choice>
              <mc:Fallback>
                <p:oleObj name="Document" r:id="rId8" imgW="228982" imgH="238141" progId="Word.Document.8">
                  <p:embed/>
                  <p:pic>
                    <p:nvPicPr>
                      <p:cNvPr id="13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123" y="2875103"/>
                        <a:ext cx="369277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9819275"/>
              </p:ext>
            </p:extLst>
          </p:nvPr>
        </p:nvGraphicFramePr>
        <p:xfrm>
          <a:off x="3904856" y="3319941"/>
          <a:ext cx="367811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name="Document" r:id="rId10" imgW="228982" imgH="238141" progId="Word.Document.8">
                  <p:embed/>
                </p:oleObj>
              </mc:Choice>
              <mc:Fallback>
                <p:oleObj name="Document" r:id="rId10" imgW="228982" imgH="238141" progId="Word.Document.8">
                  <p:embed/>
                  <p:pic>
                    <p:nvPicPr>
                      <p:cNvPr id="14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856" y="3319941"/>
                        <a:ext cx="367811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9703192"/>
              </p:ext>
            </p:extLst>
          </p:nvPr>
        </p:nvGraphicFramePr>
        <p:xfrm>
          <a:off x="3904123" y="3733641"/>
          <a:ext cx="369277" cy="3516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name="Document" r:id="rId12" imgW="228982" imgH="238141" progId="Word.Document.8">
                  <p:embed/>
                </p:oleObj>
              </mc:Choice>
              <mc:Fallback>
                <p:oleObj name="Document" r:id="rId12" imgW="228982" imgH="238141" progId="Word.Document.8">
                  <p:embed/>
                  <p:pic>
                    <p:nvPicPr>
                      <p:cNvPr id="15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04123" y="3733641"/>
                        <a:ext cx="369277" cy="35169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7" name="Picture 11" descr="Image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062" y="1675968"/>
            <a:ext cx="309399" cy="285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1586363"/>
            <a:ext cx="762000" cy="36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312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Thanh </a:t>
            </a:r>
            <a:r>
              <a:rPr lang="en-US" dirty="0" err="1"/>
              <a:t>trạng</a:t>
            </a:r>
            <a:r>
              <a:rPr lang="en-US" dirty="0"/>
              <a:t> </a:t>
            </a:r>
            <a:r>
              <a:rPr lang="en-US" dirty="0" err="1"/>
              <a:t>thái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32</a:t>
            </a:fld>
            <a:endParaRPr lang="en-GB" dirty="0"/>
          </a:p>
        </p:txBody>
      </p:sp>
      <p:grpSp>
        <p:nvGrpSpPr>
          <p:cNvPr id="16" name="Group 15"/>
          <p:cNvGrpSpPr/>
          <p:nvPr/>
        </p:nvGrpSpPr>
        <p:grpSpPr>
          <a:xfrm>
            <a:off x="-245173" y="1734457"/>
            <a:ext cx="9178748" cy="4570490"/>
            <a:chOff x="-436536" y="1494692"/>
            <a:chExt cx="9110148" cy="4429861"/>
          </a:xfrm>
        </p:grpSpPr>
        <p:grpSp>
          <p:nvGrpSpPr>
            <p:cNvPr id="17" name="Group 2"/>
            <p:cNvGrpSpPr>
              <a:grpSpLocks/>
            </p:cNvGrpSpPr>
            <p:nvPr/>
          </p:nvGrpSpPr>
          <p:grpSpPr bwMode="auto">
            <a:xfrm>
              <a:off x="1129812" y="3393831"/>
              <a:ext cx="7543800" cy="445477"/>
              <a:chOff x="712" y="2136"/>
              <a:chExt cx="4752" cy="304"/>
            </a:xfrm>
          </p:grpSpPr>
          <p:sp>
            <p:nvSpPr>
              <p:cNvPr id="32" name="Rectangle 3"/>
              <p:cNvSpPr>
                <a:spLocks noChangeArrowheads="1"/>
              </p:cNvSpPr>
              <p:nvPr/>
            </p:nvSpPr>
            <p:spPr bwMode="blackWhite">
              <a:xfrm>
                <a:off x="712" y="2136"/>
                <a:ext cx="4752" cy="30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66462" rIns="0" bIns="0" anchor="ctr"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pic>
            <p:nvPicPr>
              <p:cNvPr id="33" name="Picture 4" descr="Image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1" y="2193"/>
                <a:ext cx="4637" cy="17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8" name="Group 5"/>
            <p:cNvGrpSpPr>
              <a:grpSpLocks/>
            </p:cNvGrpSpPr>
            <p:nvPr/>
          </p:nvGrpSpPr>
          <p:grpSpPr bwMode="auto">
            <a:xfrm>
              <a:off x="942243" y="1494692"/>
              <a:ext cx="3530111" cy="2110154"/>
              <a:chOff x="416" y="912"/>
              <a:chExt cx="2224" cy="1440"/>
            </a:xfrm>
          </p:grpSpPr>
          <p:sp>
            <p:nvSpPr>
              <p:cNvPr id="30" name="Text Box 6"/>
              <p:cNvSpPr txBox="1">
                <a:spLocks noChangeArrowheads="1"/>
              </p:cNvSpPr>
              <p:nvPr/>
            </p:nvSpPr>
            <p:spPr bwMode="auto">
              <a:xfrm>
                <a:off x="528" y="912"/>
                <a:ext cx="2112" cy="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62" dirty="0" err="1">
                    <a:latin typeface="Frutiger 55 Roman" pitchFamily="34" charset="0"/>
                  </a:rPr>
                  <a:t>Hiển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thị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thông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báo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của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hệ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thống</a:t>
                </a:r>
                <a:endParaRPr lang="en-US" altLang="en-US" sz="1662" dirty="0">
                  <a:latin typeface="Frutiger 55 Roman" pitchFamily="34" charset="0"/>
                </a:endParaRPr>
              </a:p>
            </p:txBody>
          </p:sp>
          <p:sp>
            <p:nvSpPr>
              <p:cNvPr id="31" name="Freeform 7"/>
              <p:cNvSpPr>
                <a:spLocks/>
              </p:cNvSpPr>
              <p:nvPr/>
            </p:nvSpPr>
            <p:spPr bwMode="auto">
              <a:xfrm>
                <a:off x="416" y="1296"/>
                <a:ext cx="496" cy="1056"/>
              </a:xfrm>
              <a:custGeom>
                <a:avLst/>
                <a:gdLst>
                  <a:gd name="T0" fmla="*/ 112 w 496"/>
                  <a:gd name="T1" fmla="*/ 0 h 1056"/>
                  <a:gd name="T2" fmla="*/ 64 w 496"/>
                  <a:gd name="T3" fmla="*/ 624 h 1056"/>
                  <a:gd name="T4" fmla="*/ 496 w 496"/>
                  <a:gd name="T5" fmla="*/ 1056 h 1056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496" h="1056">
                    <a:moveTo>
                      <a:pt x="112" y="0"/>
                    </a:moveTo>
                    <a:cubicBezTo>
                      <a:pt x="56" y="224"/>
                      <a:pt x="0" y="448"/>
                      <a:pt x="64" y="624"/>
                    </a:cubicBezTo>
                    <a:cubicBezTo>
                      <a:pt x="128" y="800"/>
                      <a:pt x="424" y="984"/>
                      <a:pt x="496" y="1056"/>
                    </a:cubicBezTo>
                  </a:path>
                </a:pathLst>
              </a:custGeom>
              <a:noFill/>
              <a:ln w="28575" cmpd="sng">
                <a:solidFill>
                  <a:srgbClr val="003399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2"/>
              </a:p>
            </p:txBody>
          </p:sp>
        </p:grpSp>
        <p:grpSp>
          <p:nvGrpSpPr>
            <p:cNvPr id="19" name="Group 8"/>
            <p:cNvGrpSpPr>
              <a:grpSpLocks/>
            </p:cNvGrpSpPr>
            <p:nvPr/>
          </p:nvGrpSpPr>
          <p:grpSpPr bwMode="auto">
            <a:xfrm>
              <a:off x="2375389" y="2479431"/>
              <a:ext cx="3505200" cy="1101969"/>
              <a:chOff x="1920" y="1584"/>
              <a:chExt cx="2208" cy="752"/>
            </a:xfrm>
          </p:grpSpPr>
          <p:sp>
            <p:nvSpPr>
              <p:cNvPr id="28" name="Text Box 9"/>
              <p:cNvSpPr txBox="1">
                <a:spLocks noChangeArrowheads="1"/>
              </p:cNvSpPr>
              <p:nvPr/>
            </p:nvSpPr>
            <p:spPr bwMode="auto">
              <a:xfrm>
                <a:off x="1920" y="1584"/>
                <a:ext cx="1824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62">
                    <a:latin typeface="Frutiger 55 Roman" pitchFamily="34" charset="0"/>
                  </a:rPr>
                  <a:t>Hiển thị cơ sở dữ liệu đang làm việc</a:t>
                </a:r>
              </a:p>
            </p:txBody>
          </p:sp>
          <p:sp>
            <p:nvSpPr>
              <p:cNvPr id="29" name="Freeform 10"/>
              <p:cNvSpPr>
                <a:spLocks/>
              </p:cNvSpPr>
              <p:nvPr/>
            </p:nvSpPr>
            <p:spPr bwMode="auto">
              <a:xfrm>
                <a:off x="3600" y="1824"/>
                <a:ext cx="528" cy="512"/>
              </a:xfrm>
              <a:custGeom>
                <a:avLst/>
                <a:gdLst>
                  <a:gd name="T0" fmla="*/ 0 w 528"/>
                  <a:gd name="T1" fmla="*/ 32 h 512"/>
                  <a:gd name="T2" fmla="*/ 288 w 528"/>
                  <a:gd name="T3" fmla="*/ 80 h 512"/>
                  <a:gd name="T4" fmla="*/ 528 w 528"/>
                  <a:gd name="T5" fmla="*/ 512 h 51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528" h="512">
                    <a:moveTo>
                      <a:pt x="0" y="32"/>
                    </a:moveTo>
                    <a:cubicBezTo>
                      <a:pt x="100" y="16"/>
                      <a:pt x="200" y="0"/>
                      <a:pt x="288" y="80"/>
                    </a:cubicBezTo>
                    <a:cubicBezTo>
                      <a:pt x="376" y="160"/>
                      <a:pt x="488" y="440"/>
                      <a:pt x="528" y="512"/>
                    </a:cubicBezTo>
                  </a:path>
                </a:pathLst>
              </a:custGeom>
              <a:noFill/>
              <a:ln w="28575" cmpd="sng">
                <a:solidFill>
                  <a:srgbClr val="003399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2"/>
              </a:p>
            </p:txBody>
          </p:sp>
        </p:grpSp>
        <p:grpSp>
          <p:nvGrpSpPr>
            <p:cNvPr id="20" name="Group 11"/>
            <p:cNvGrpSpPr>
              <a:grpSpLocks/>
            </p:cNvGrpSpPr>
            <p:nvPr/>
          </p:nvGrpSpPr>
          <p:grpSpPr bwMode="auto">
            <a:xfrm>
              <a:off x="5385289" y="1752600"/>
              <a:ext cx="2743200" cy="1758462"/>
              <a:chOff x="3864" y="1104"/>
              <a:chExt cx="1728" cy="1200"/>
            </a:xfrm>
          </p:grpSpPr>
          <p:sp>
            <p:nvSpPr>
              <p:cNvPr id="26" name="Text Box 12"/>
              <p:cNvSpPr txBox="1">
                <a:spLocks noChangeArrowheads="1"/>
              </p:cNvSpPr>
              <p:nvPr/>
            </p:nvSpPr>
            <p:spPr bwMode="auto">
              <a:xfrm>
                <a:off x="3864" y="1104"/>
                <a:ext cx="1728" cy="4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>
                  <a:spcBef>
                    <a:spcPct val="50000"/>
                  </a:spcBef>
                </a:pPr>
                <a:r>
                  <a:rPr lang="en-US" altLang="en-US" sz="1662" dirty="0" err="1">
                    <a:latin typeface="Frutiger 55 Roman" pitchFamily="34" charset="0"/>
                  </a:rPr>
                  <a:t>Chỉ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ra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phần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hành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bạn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đang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làm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việc</a:t>
                </a:r>
                <a:endParaRPr lang="en-US" altLang="en-US" sz="1662" dirty="0">
                  <a:latin typeface="Frutiger 55 Roman" pitchFamily="34" charset="0"/>
                </a:endParaRPr>
              </a:p>
            </p:txBody>
          </p:sp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4320" y="1392"/>
                <a:ext cx="1200" cy="912"/>
              </a:xfrm>
              <a:custGeom>
                <a:avLst/>
                <a:gdLst>
                  <a:gd name="T0" fmla="*/ 958 w 1032"/>
                  <a:gd name="T1" fmla="*/ 0 h 1488"/>
                  <a:gd name="T2" fmla="*/ 1070 w 1032"/>
                  <a:gd name="T3" fmla="*/ 147 h 1488"/>
                  <a:gd name="T4" fmla="*/ 177 w 1032"/>
                  <a:gd name="T5" fmla="*/ 500 h 1488"/>
                  <a:gd name="T6" fmla="*/ 9 w 1032"/>
                  <a:gd name="T7" fmla="*/ 912 h 1488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032" h="1488">
                    <a:moveTo>
                      <a:pt x="824" y="0"/>
                    </a:moveTo>
                    <a:cubicBezTo>
                      <a:pt x="928" y="52"/>
                      <a:pt x="1032" y="104"/>
                      <a:pt x="920" y="240"/>
                    </a:cubicBezTo>
                    <a:cubicBezTo>
                      <a:pt x="808" y="376"/>
                      <a:pt x="304" y="608"/>
                      <a:pt x="152" y="816"/>
                    </a:cubicBezTo>
                    <a:cubicBezTo>
                      <a:pt x="0" y="1024"/>
                      <a:pt x="32" y="1376"/>
                      <a:pt x="8" y="1488"/>
                    </a:cubicBezTo>
                  </a:path>
                </a:pathLst>
              </a:custGeom>
              <a:noFill/>
              <a:ln w="28575" cmpd="sng">
                <a:solidFill>
                  <a:srgbClr val="003399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2"/>
              </a:p>
            </p:txBody>
          </p:sp>
        </p:grpSp>
        <p:sp>
          <p:nvSpPr>
            <p:cNvPr id="21" name="Text Box 14"/>
            <p:cNvSpPr txBox="1">
              <a:spLocks noChangeArrowheads="1"/>
            </p:cNvSpPr>
            <p:nvPr/>
          </p:nvSpPr>
          <p:spPr bwMode="auto">
            <a:xfrm>
              <a:off x="1510812" y="4015155"/>
              <a:ext cx="4255477" cy="34810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algn="r">
                <a:spcBef>
                  <a:spcPct val="50000"/>
                </a:spcBef>
              </a:pPr>
              <a:r>
                <a:rPr lang="en-US" altLang="en-US" sz="1662" dirty="0" err="1">
                  <a:latin typeface="Frutiger 55 Roman" pitchFamily="34" charset="0"/>
                </a:rPr>
                <a:t>Hiển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thị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máy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chủ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đang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kết</a:t>
              </a:r>
              <a:r>
                <a:rPr lang="en-US" altLang="en-US" sz="1662" dirty="0">
                  <a:latin typeface="Frutiger 55 Roman" pitchFamily="34" charset="0"/>
                </a:rPr>
                <a:t> </a:t>
              </a:r>
              <a:r>
                <a:rPr lang="en-US" altLang="en-US" sz="1662" dirty="0" err="1">
                  <a:latin typeface="Frutiger 55 Roman" pitchFamily="34" charset="0"/>
                </a:rPr>
                <a:t>nối</a:t>
              </a:r>
              <a:endParaRPr lang="en-US" altLang="en-US" sz="1662" dirty="0">
                <a:latin typeface="Frutiger 55 Roman" pitchFamily="34" charset="0"/>
              </a:endParaRPr>
            </a:p>
          </p:txBody>
        </p:sp>
        <p:sp>
          <p:nvSpPr>
            <p:cNvPr id="22" name="Freeform 15"/>
            <p:cNvSpPr>
              <a:spLocks/>
            </p:cNvSpPr>
            <p:nvPr/>
          </p:nvSpPr>
          <p:spPr bwMode="auto">
            <a:xfrm>
              <a:off x="5778012" y="3686908"/>
              <a:ext cx="1384788" cy="562708"/>
            </a:xfrm>
            <a:custGeom>
              <a:avLst/>
              <a:gdLst>
                <a:gd name="T0" fmla="*/ 0 w 1488"/>
                <a:gd name="T1" fmla="*/ 609600 h 672"/>
                <a:gd name="T2" fmla="*/ 967863 w 1488"/>
                <a:gd name="T3" fmla="*/ 478971 h 672"/>
                <a:gd name="T4" fmla="*/ 1500187 w 1488"/>
                <a:gd name="T5" fmla="*/ 0 h 672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488" h="672">
                  <a:moveTo>
                    <a:pt x="0" y="672"/>
                  </a:moveTo>
                  <a:cubicBezTo>
                    <a:pt x="356" y="656"/>
                    <a:pt x="712" y="640"/>
                    <a:pt x="960" y="528"/>
                  </a:cubicBezTo>
                  <a:cubicBezTo>
                    <a:pt x="1208" y="416"/>
                    <a:pt x="1400" y="88"/>
                    <a:pt x="1488" y="0"/>
                  </a:cubicBezTo>
                </a:path>
              </a:pathLst>
            </a:custGeom>
            <a:noFill/>
            <a:ln w="28575" cmpd="sng">
              <a:solidFill>
                <a:srgbClr val="003399"/>
              </a:solidFill>
              <a:round/>
              <a:headEnd type="none" w="med" len="med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grpSp>
          <p:nvGrpSpPr>
            <p:cNvPr id="23" name="Group 16"/>
            <p:cNvGrpSpPr>
              <a:grpSpLocks/>
            </p:cNvGrpSpPr>
            <p:nvPr/>
          </p:nvGrpSpPr>
          <p:grpSpPr bwMode="auto">
            <a:xfrm>
              <a:off x="-436536" y="3768971"/>
              <a:ext cx="8424348" cy="2155582"/>
              <a:chOff x="205" y="2544"/>
              <a:chExt cx="5307" cy="1471"/>
            </a:xfrm>
          </p:grpSpPr>
          <p:sp>
            <p:nvSpPr>
              <p:cNvPr id="24" name="Text Box 17"/>
              <p:cNvSpPr txBox="1">
                <a:spLocks noChangeArrowheads="1"/>
              </p:cNvSpPr>
              <p:nvPr/>
            </p:nvSpPr>
            <p:spPr bwMode="auto">
              <a:xfrm>
                <a:off x="205" y="3167"/>
                <a:ext cx="4163" cy="84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algn="r">
                  <a:spcBef>
                    <a:spcPts val="1200"/>
                  </a:spcBef>
                </a:pPr>
                <a:r>
                  <a:rPr lang="en-US" altLang="en-US" sz="1662" dirty="0" err="1">
                    <a:latin typeface="Frutiger 55 Roman" pitchFamily="34" charset="0"/>
                  </a:rPr>
                  <a:t>Hiển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thị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chế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độ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nhập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liệu</a:t>
                </a:r>
                <a:r>
                  <a:rPr lang="en-US" altLang="en-US" sz="1662" dirty="0">
                    <a:latin typeface="Frutiger 55 Roman" pitchFamily="34" charset="0"/>
                  </a:rPr>
                  <a:t>. </a:t>
                </a:r>
                <a:br>
                  <a:rPr lang="en-US" altLang="en-US" sz="1662" dirty="0">
                    <a:latin typeface="Frutiger 55 Roman" pitchFamily="34" charset="0"/>
                  </a:rPr>
                </a:br>
                <a:r>
                  <a:rPr lang="en-US" altLang="en-US" sz="1662" b="1" dirty="0">
                    <a:solidFill>
                      <a:schemeClr val="tx2"/>
                    </a:solidFill>
                    <a:latin typeface="Frutiger 55 Roman" pitchFamily="34" charset="0"/>
                  </a:rPr>
                  <a:t>OVR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là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ghi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đè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và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b="1" dirty="0">
                    <a:solidFill>
                      <a:schemeClr val="tx2"/>
                    </a:solidFill>
                    <a:latin typeface="Frutiger 55 Roman" pitchFamily="34" charset="0"/>
                  </a:rPr>
                  <a:t>INS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là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chèn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vào</a:t>
                </a:r>
                <a:r>
                  <a:rPr lang="en-US" altLang="en-US" sz="1662" dirty="0">
                    <a:latin typeface="Frutiger 55 Roman" pitchFamily="34" charset="0"/>
                  </a:rPr>
                  <a:t>. </a:t>
                </a:r>
                <a:br>
                  <a:rPr lang="en-US" altLang="en-US" sz="1662" dirty="0">
                    <a:latin typeface="Frutiger 55 Roman" pitchFamily="34" charset="0"/>
                  </a:rPr>
                </a:br>
                <a:r>
                  <a:rPr lang="en-US" altLang="en-US" sz="1662" dirty="0" err="1">
                    <a:latin typeface="Frutiger 55 Roman" pitchFamily="34" charset="0"/>
                  </a:rPr>
                  <a:t>Bạn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có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thể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ấn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định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chế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độ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bằng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cách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</a:p>
              <a:p>
                <a:pPr algn="r">
                  <a:spcBef>
                    <a:spcPts val="1200"/>
                  </a:spcBef>
                </a:pPr>
                <a:r>
                  <a:rPr lang="en-US" altLang="en-US" sz="1662" dirty="0" err="1">
                    <a:latin typeface="Frutiger 55 Roman" pitchFamily="34" charset="0"/>
                  </a:rPr>
                  <a:t>nhấn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nút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vi-VN" altLang="en-US" sz="1662" b="1" dirty="0">
                    <a:solidFill>
                      <a:srgbClr val="FF0000"/>
                    </a:solidFill>
                    <a:latin typeface="Frutiger 55 Roman" pitchFamily="34" charset="0"/>
                  </a:rPr>
                  <a:t>         </a:t>
                </a:r>
                <a:r>
                  <a:rPr lang="en-US" altLang="en-US" sz="1662" b="1" dirty="0">
                    <a:solidFill>
                      <a:srgbClr val="FF0000"/>
                    </a:solidFill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trên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bàn</a:t>
                </a:r>
                <a:r>
                  <a:rPr lang="en-US" altLang="en-US" sz="1662" dirty="0">
                    <a:latin typeface="Frutiger 55 Roman" pitchFamily="34" charset="0"/>
                  </a:rPr>
                  <a:t> </a:t>
                </a:r>
                <a:r>
                  <a:rPr lang="en-US" altLang="en-US" sz="1662" dirty="0" err="1">
                    <a:latin typeface="Frutiger 55 Roman" pitchFamily="34" charset="0"/>
                  </a:rPr>
                  <a:t>phím</a:t>
                </a:r>
                <a:endParaRPr lang="en-US" altLang="en-US" sz="1662" dirty="0">
                  <a:latin typeface="Frutiger 55 Roman" pitchFamily="34" charset="0"/>
                </a:endParaRPr>
              </a:p>
            </p:txBody>
          </p:sp>
          <p:sp>
            <p:nvSpPr>
              <p:cNvPr id="25" name="Freeform 18"/>
              <p:cNvSpPr>
                <a:spLocks/>
              </p:cNvSpPr>
              <p:nvPr/>
            </p:nvSpPr>
            <p:spPr bwMode="auto">
              <a:xfrm>
                <a:off x="4368" y="2544"/>
                <a:ext cx="1144" cy="1056"/>
              </a:xfrm>
              <a:custGeom>
                <a:avLst/>
                <a:gdLst>
                  <a:gd name="T0" fmla="*/ 0 w 616"/>
                  <a:gd name="T1" fmla="*/ 1056 h 1152"/>
                  <a:gd name="T2" fmla="*/ 981 w 616"/>
                  <a:gd name="T3" fmla="*/ 660 h 1152"/>
                  <a:gd name="T4" fmla="*/ 981 w 616"/>
                  <a:gd name="T5" fmla="*/ 0 h 1152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616" h="1152">
                    <a:moveTo>
                      <a:pt x="0" y="1152"/>
                    </a:moveTo>
                    <a:cubicBezTo>
                      <a:pt x="220" y="1032"/>
                      <a:pt x="440" y="912"/>
                      <a:pt x="528" y="720"/>
                    </a:cubicBezTo>
                    <a:cubicBezTo>
                      <a:pt x="616" y="528"/>
                      <a:pt x="528" y="120"/>
                      <a:pt x="528" y="0"/>
                    </a:cubicBezTo>
                  </a:path>
                </a:pathLst>
              </a:custGeom>
              <a:noFill/>
              <a:ln w="28575" cmpd="sng">
                <a:solidFill>
                  <a:srgbClr val="003399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 sz="1662"/>
              </a:p>
            </p:txBody>
          </p:sp>
        </p:grp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6171" y="5859449"/>
            <a:ext cx="469019" cy="44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6844443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dirty="0" err="1"/>
              <a:t>Thành</a:t>
            </a:r>
            <a:r>
              <a:rPr lang="en-US" altLang="en-US" dirty="0"/>
              <a:t> </a:t>
            </a:r>
            <a:r>
              <a:rPr lang="en-US" altLang="en-US" dirty="0" err="1"/>
              <a:t>phần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/>
              <a:t>diện</a:t>
            </a:r>
            <a:r>
              <a:rPr lang="en-US" altLang="en-US" dirty="0"/>
              <a:t>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33</a:t>
            </a:fld>
            <a:endParaRPr lang="en-GB" dirty="0"/>
          </a:p>
        </p:txBody>
      </p:sp>
      <p:grpSp>
        <p:nvGrpSpPr>
          <p:cNvPr id="7" name="Group 2"/>
          <p:cNvGrpSpPr>
            <a:grpSpLocks/>
          </p:cNvGrpSpPr>
          <p:nvPr/>
        </p:nvGrpSpPr>
        <p:grpSpPr bwMode="auto">
          <a:xfrm>
            <a:off x="559422" y="1676402"/>
            <a:ext cx="6676629" cy="4360959"/>
            <a:chOff x="345" y="786"/>
            <a:chExt cx="4258" cy="2521"/>
          </a:xfrm>
        </p:grpSpPr>
        <p:sp>
          <p:nvSpPr>
            <p:cNvPr id="13" name="Rectangle 3"/>
            <p:cNvSpPr>
              <a:spLocks noChangeArrowheads="1"/>
            </p:cNvSpPr>
            <p:nvPr/>
          </p:nvSpPr>
          <p:spPr bwMode="auto">
            <a:xfrm>
              <a:off x="345" y="1029"/>
              <a:ext cx="108" cy="13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>
                <a:spcAft>
                  <a:spcPct val="50000"/>
                </a:spcAft>
              </a:pPr>
              <a:endParaRPr lang="vi-VN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spcAft>
                  <a:spcPct val="50000"/>
                </a:spcAft>
              </a:pPr>
              <a:endParaRPr lang="vi-VN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spcAft>
                  <a:spcPct val="50000"/>
                </a:spcAft>
              </a:pPr>
              <a:endParaRPr lang="en-US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spcAft>
                  <a:spcPct val="50000"/>
                </a:spcAft>
              </a:pPr>
              <a:endParaRPr lang="en-US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vi-VN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endParaRPr lang="en-US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  <a:p>
              <a:pPr>
                <a:spcAft>
                  <a:spcPct val="50000"/>
                </a:spcAft>
              </a:pPr>
              <a:endParaRPr lang="en-US" altLang="en-US" sz="1662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Freeform 4"/>
            <p:cNvSpPr>
              <a:spLocks/>
            </p:cNvSpPr>
            <p:nvPr/>
          </p:nvSpPr>
          <p:spPr bwMode="auto">
            <a:xfrm>
              <a:off x="2455" y="1443"/>
              <a:ext cx="131" cy="121"/>
            </a:xfrm>
            <a:custGeom>
              <a:avLst/>
              <a:gdLst>
                <a:gd name="T0" fmla="*/ 0 w 121"/>
                <a:gd name="T1" fmla="*/ 120 h 121"/>
                <a:gd name="T2" fmla="*/ 130 w 121"/>
                <a:gd name="T3" fmla="*/ 120 h 121"/>
                <a:gd name="T4" fmla="*/ 130 w 121"/>
                <a:gd name="T5" fmla="*/ 0 h 1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121">
                  <a:moveTo>
                    <a:pt x="0" y="120"/>
                  </a:moveTo>
                  <a:lnTo>
                    <a:pt x="120" y="120"/>
                  </a:lnTo>
                  <a:lnTo>
                    <a:pt x="12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2455" y="1607"/>
              <a:ext cx="131" cy="121"/>
            </a:xfrm>
            <a:custGeom>
              <a:avLst/>
              <a:gdLst>
                <a:gd name="T0" fmla="*/ 0 w 121"/>
                <a:gd name="T1" fmla="*/ 120 h 121"/>
                <a:gd name="T2" fmla="*/ 130 w 121"/>
                <a:gd name="T3" fmla="*/ 120 h 121"/>
                <a:gd name="T4" fmla="*/ 130 w 121"/>
                <a:gd name="T5" fmla="*/ 0 h 1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121">
                  <a:moveTo>
                    <a:pt x="0" y="120"/>
                  </a:moveTo>
                  <a:lnTo>
                    <a:pt x="120" y="120"/>
                  </a:lnTo>
                  <a:lnTo>
                    <a:pt x="120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2455" y="1443"/>
              <a:ext cx="131" cy="121"/>
            </a:xfrm>
            <a:custGeom>
              <a:avLst/>
              <a:gdLst>
                <a:gd name="T0" fmla="*/ 130 w 121"/>
                <a:gd name="T1" fmla="*/ 0 h 121"/>
                <a:gd name="T2" fmla="*/ 0 w 121"/>
                <a:gd name="T3" fmla="*/ 0 h 121"/>
                <a:gd name="T4" fmla="*/ 0 w 121"/>
                <a:gd name="T5" fmla="*/ 120 h 1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121">
                  <a:moveTo>
                    <a:pt x="120" y="0"/>
                  </a:moveTo>
                  <a:lnTo>
                    <a:pt x="0" y="0"/>
                  </a:lnTo>
                  <a:lnTo>
                    <a:pt x="0" y="12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2455" y="1607"/>
              <a:ext cx="131" cy="121"/>
            </a:xfrm>
            <a:custGeom>
              <a:avLst/>
              <a:gdLst>
                <a:gd name="T0" fmla="*/ 130 w 121"/>
                <a:gd name="T1" fmla="*/ 0 h 121"/>
                <a:gd name="T2" fmla="*/ 0 w 121"/>
                <a:gd name="T3" fmla="*/ 0 h 121"/>
                <a:gd name="T4" fmla="*/ 0 w 121"/>
                <a:gd name="T5" fmla="*/ 120 h 121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121" h="121">
                  <a:moveTo>
                    <a:pt x="120" y="0"/>
                  </a:moveTo>
                  <a:lnTo>
                    <a:pt x="0" y="0"/>
                  </a:lnTo>
                  <a:lnTo>
                    <a:pt x="0" y="12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18" name="Rectangle 8"/>
            <p:cNvSpPr>
              <a:spLocks noChangeArrowheads="1"/>
            </p:cNvSpPr>
            <p:nvPr/>
          </p:nvSpPr>
          <p:spPr bwMode="auto">
            <a:xfrm>
              <a:off x="2685" y="1441"/>
              <a:ext cx="581" cy="1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11163" indent="-41116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1230313" indent="-40481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2055813" indent="-41116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2773363" indent="-306388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3597275" indent="-311150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40544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45116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49688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54260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>
                <a:spcAft>
                  <a:spcPct val="20000"/>
                </a:spcAft>
              </a:pPr>
              <a:r>
                <a:rPr lang="en-US" altLang="en-US" sz="1292">
                  <a:solidFill>
                    <a:srgbClr val="000000"/>
                  </a:solidFill>
                  <a:latin typeface="Arial" panose="020B0604020202020204" pitchFamily="34" charset="0"/>
                </a:rPr>
                <a:t>Statistics</a:t>
              </a:r>
            </a:p>
          </p:txBody>
        </p: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2407" y="2915"/>
              <a:ext cx="892" cy="16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20" name="Freeform 10"/>
            <p:cNvSpPr>
              <a:spLocks/>
            </p:cNvSpPr>
            <p:nvPr/>
          </p:nvSpPr>
          <p:spPr bwMode="auto">
            <a:xfrm>
              <a:off x="2399" y="2919"/>
              <a:ext cx="901" cy="160"/>
            </a:xfrm>
            <a:custGeom>
              <a:avLst/>
              <a:gdLst>
                <a:gd name="T0" fmla="*/ 900 w 832"/>
                <a:gd name="T1" fmla="*/ 0 h 160"/>
                <a:gd name="T2" fmla="*/ 0 w 832"/>
                <a:gd name="T3" fmla="*/ 0 h 160"/>
                <a:gd name="T4" fmla="*/ 0 w 832"/>
                <a:gd name="T5" fmla="*/ 159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2" h="160">
                  <a:moveTo>
                    <a:pt x="831" y="0"/>
                  </a:moveTo>
                  <a:lnTo>
                    <a:pt x="0" y="0"/>
                  </a:lnTo>
                  <a:lnTo>
                    <a:pt x="0" y="159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sp>
          <p:nvSpPr>
            <p:cNvPr id="21" name="Freeform 11"/>
            <p:cNvSpPr>
              <a:spLocks/>
            </p:cNvSpPr>
            <p:nvPr/>
          </p:nvSpPr>
          <p:spPr bwMode="auto">
            <a:xfrm>
              <a:off x="2399" y="2919"/>
              <a:ext cx="901" cy="160"/>
            </a:xfrm>
            <a:custGeom>
              <a:avLst/>
              <a:gdLst>
                <a:gd name="T0" fmla="*/ 0 w 832"/>
                <a:gd name="T1" fmla="*/ 159 h 160"/>
                <a:gd name="T2" fmla="*/ 900 w 832"/>
                <a:gd name="T3" fmla="*/ 159 h 160"/>
                <a:gd name="T4" fmla="*/ 900 w 832"/>
                <a:gd name="T5" fmla="*/ 0 h 16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832" h="160">
                  <a:moveTo>
                    <a:pt x="0" y="159"/>
                  </a:moveTo>
                  <a:lnTo>
                    <a:pt x="831" y="159"/>
                  </a:lnTo>
                  <a:lnTo>
                    <a:pt x="831" y="0"/>
                  </a:lnTo>
                </a:path>
              </a:pathLst>
            </a:custGeom>
            <a:solidFill>
              <a:srgbClr val="FFFFFF"/>
            </a:solidFill>
            <a:ln w="12700" cap="rnd" cmpd="sng">
              <a:solidFill>
                <a:srgbClr val="DADADA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sz="1662"/>
            </a:p>
          </p:txBody>
        </p:sp>
        <p:grpSp>
          <p:nvGrpSpPr>
            <p:cNvPr id="22" name="Group 12"/>
            <p:cNvGrpSpPr>
              <a:grpSpLocks/>
            </p:cNvGrpSpPr>
            <p:nvPr/>
          </p:nvGrpSpPr>
          <p:grpSpPr bwMode="auto">
            <a:xfrm>
              <a:off x="2399" y="3137"/>
              <a:ext cx="901" cy="152"/>
              <a:chOff x="2654" y="3441"/>
              <a:chExt cx="1096" cy="160"/>
            </a:xfrm>
          </p:grpSpPr>
          <p:sp>
            <p:nvSpPr>
              <p:cNvPr id="47" name="Freeform 13"/>
              <p:cNvSpPr>
                <a:spLocks/>
              </p:cNvSpPr>
              <p:nvPr/>
            </p:nvSpPr>
            <p:spPr bwMode="auto">
              <a:xfrm>
                <a:off x="2654" y="3441"/>
                <a:ext cx="1096" cy="160"/>
              </a:xfrm>
              <a:custGeom>
                <a:avLst/>
                <a:gdLst>
                  <a:gd name="T0" fmla="*/ 0 w 1096"/>
                  <a:gd name="T1" fmla="*/ 159 h 160"/>
                  <a:gd name="T2" fmla="*/ 1095 w 1096"/>
                  <a:gd name="T3" fmla="*/ 159 h 160"/>
                  <a:gd name="T4" fmla="*/ 1095 w 1096"/>
                  <a:gd name="T5" fmla="*/ 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96" h="160">
                    <a:moveTo>
                      <a:pt x="0" y="159"/>
                    </a:moveTo>
                    <a:lnTo>
                      <a:pt x="1095" y="159"/>
                    </a:lnTo>
                    <a:lnTo>
                      <a:pt x="1095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DADAD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48" name="Freeform 14"/>
              <p:cNvSpPr>
                <a:spLocks/>
              </p:cNvSpPr>
              <p:nvPr/>
            </p:nvSpPr>
            <p:spPr bwMode="auto">
              <a:xfrm>
                <a:off x="2654" y="3441"/>
                <a:ext cx="1088" cy="160"/>
              </a:xfrm>
              <a:custGeom>
                <a:avLst/>
                <a:gdLst>
                  <a:gd name="T0" fmla="*/ 1087 w 1088"/>
                  <a:gd name="T1" fmla="*/ 0 h 160"/>
                  <a:gd name="T2" fmla="*/ 0 w 1088"/>
                  <a:gd name="T3" fmla="*/ 0 h 160"/>
                  <a:gd name="T4" fmla="*/ 0 w 1088"/>
                  <a:gd name="T5" fmla="*/ 159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8" h="160">
                    <a:moveTo>
                      <a:pt x="1087" y="0"/>
                    </a:moveTo>
                    <a:lnTo>
                      <a:pt x="0" y="0"/>
                    </a:lnTo>
                    <a:lnTo>
                      <a:pt x="0" y="159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</p:grpSp>
        <p:sp>
          <p:nvSpPr>
            <p:cNvPr id="23" name="Rectangle 15"/>
            <p:cNvSpPr>
              <a:spLocks noChangeArrowheads="1"/>
            </p:cNvSpPr>
            <p:nvPr/>
          </p:nvSpPr>
          <p:spPr bwMode="auto">
            <a:xfrm>
              <a:off x="2407" y="2901"/>
              <a:ext cx="404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83527" tIns="41031" rIns="83527" bIns="41031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>
                <a:spcAft>
                  <a:spcPct val="70000"/>
                </a:spcAft>
              </a:pPr>
              <a:r>
                <a:rPr lang="en-US" altLang="en-US" sz="1477" b="1">
                  <a:solidFill>
                    <a:srgbClr val="000000"/>
                  </a:solidFill>
                  <a:latin typeface="Arial" panose="020B0604020202020204" pitchFamily="34" charset="0"/>
                </a:rPr>
                <a:t>0001</a:t>
              </a:r>
            </a:p>
          </p:txBody>
        </p:sp>
        <p:sp>
          <p:nvSpPr>
            <p:cNvPr id="24" name="Oval 16"/>
            <p:cNvSpPr>
              <a:spLocks noChangeArrowheads="1"/>
            </p:cNvSpPr>
            <p:nvPr/>
          </p:nvSpPr>
          <p:spPr bwMode="auto">
            <a:xfrm>
              <a:off x="2451" y="952"/>
              <a:ext cx="130" cy="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25" name="Arc 17"/>
            <p:cNvSpPr>
              <a:spLocks/>
            </p:cNvSpPr>
            <p:nvPr/>
          </p:nvSpPr>
          <p:spPr bwMode="auto">
            <a:xfrm rot="-8340000">
              <a:off x="2465" y="786"/>
              <a:ext cx="56" cy="99"/>
            </a:xfrm>
            <a:custGeom>
              <a:avLst/>
              <a:gdLst>
                <a:gd name="T0" fmla="*/ 2 w 22975"/>
                <a:gd name="T1" fmla="*/ 0 h 43200"/>
                <a:gd name="T2" fmla="*/ 0 w 22975"/>
                <a:gd name="T3" fmla="*/ 99 h 43200"/>
                <a:gd name="T4" fmla="*/ 3 w 22975"/>
                <a:gd name="T5" fmla="*/ 5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75" h="43200" fill="none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</a:path>
                <a:path w="22975" h="43200" stroke="0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  <a:lnTo>
                    <a:pt x="1375" y="21600"/>
                  </a:lnTo>
                  <a:lnTo>
                    <a:pt x="934" y="4"/>
                  </a:lnTo>
                  <a:close/>
                </a:path>
              </a:pathLst>
            </a:custGeom>
            <a:noFill/>
            <a:ln w="12700" cap="rnd">
              <a:solidFill>
                <a:srgbClr val="9191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26" name="Oval 18"/>
            <p:cNvSpPr>
              <a:spLocks noChangeArrowheads="1"/>
            </p:cNvSpPr>
            <p:nvPr/>
          </p:nvSpPr>
          <p:spPr bwMode="auto">
            <a:xfrm>
              <a:off x="2455" y="796"/>
              <a:ext cx="121" cy="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27" name="Oval 19"/>
            <p:cNvSpPr>
              <a:spLocks noChangeArrowheads="1"/>
            </p:cNvSpPr>
            <p:nvPr/>
          </p:nvSpPr>
          <p:spPr bwMode="auto">
            <a:xfrm>
              <a:off x="2451" y="965"/>
              <a:ext cx="130" cy="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28" name="Oval 20"/>
            <p:cNvSpPr>
              <a:spLocks noChangeArrowheads="1"/>
            </p:cNvSpPr>
            <p:nvPr/>
          </p:nvSpPr>
          <p:spPr bwMode="auto">
            <a:xfrm>
              <a:off x="2477" y="990"/>
              <a:ext cx="78" cy="72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29" name="Arc 21"/>
            <p:cNvSpPr>
              <a:spLocks/>
            </p:cNvSpPr>
            <p:nvPr/>
          </p:nvSpPr>
          <p:spPr bwMode="auto">
            <a:xfrm rot="-8340000">
              <a:off x="2465" y="958"/>
              <a:ext cx="56" cy="99"/>
            </a:xfrm>
            <a:custGeom>
              <a:avLst/>
              <a:gdLst>
                <a:gd name="T0" fmla="*/ 2 w 22975"/>
                <a:gd name="T1" fmla="*/ 0 h 43200"/>
                <a:gd name="T2" fmla="*/ 0 w 22975"/>
                <a:gd name="T3" fmla="*/ 99 h 43200"/>
                <a:gd name="T4" fmla="*/ 3 w 22975"/>
                <a:gd name="T5" fmla="*/ 5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75" h="43200" fill="none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</a:path>
                <a:path w="22975" h="43200" stroke="0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  <a:lnTo>
                    <a:pt x="1375" y="21600"/>
                  </a:lnTo>
                  <a:lnTo>
                    <a:pt x="934" y="4"/>
                  </a:lnTo>
                  <a:close/>
                </a:path>
              </a:pathLst>
            </a:custGeom>
            <a:noFill/>
            <a:ln w="12700" cap="rnd">
              <a:solidFill>
                <a:srgbClr val="9191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30" name="Oval 22"/>
            <p:cNvSpPr>
              <a:spLocks noChangeArrowheads="1"/>
            </p:cNvSpPr>
            <p:nvPr/>
          </p:nvSpPr>
          <p:spPr bwMode="auto">
            <a:xfrm>
              <a:off x="2455" y="968"/>
              <a:ext cx="121" cy="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31" name="Oval 23"/>
            <p:cNvSpPr>
              <a:spLocks noChangeArrowheads="1"/>
            </p:cNvSpPr>
            <p:nvPr/>
          </p:nvSpPr>
          <p:spPr bwMode="auto">
            <a:xfrm>
              <a:off x="2451" y="1137"/>
              <a:ext cx="130" cy="12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32" name="Arc 24"/>
            <p:cNvSpPr>
              <a:spLocks/>
            </p:cNvSpPr>
            <p:nvPr/>
          </p:nvSpPr>
          <p:spPr bwMode="auto">
            <a:xfrm rot="-8340000">
              <a:off x="2465" y="1130"/>
              <a:ext cx="56" cy="99"/>
            </a:xfrm>
            <a:custGeom>
              <a:avLst/>
              <a:gdLst>
                <a:gd name="T0" fmla="*/ 2 w 22975"/>
                <a:gd name="T1" fmla="*/ 0 h 43200"/>
                <a:gd name="T2" fmla="*/ 0 w 22975"/>
                <a:gd name="T3" fmla="*/ 99 h 43200"/>
                <a:gd name="T4" fmla="*/ 3 w 22975"/>
                <a:gd name="T5" fmla="*/ 50 h 432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22975" h="43200" fill="none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</a:path>
                <a:path w="22975" h="43200" stroke="0" extrusionOk="0">
                  <a:moveTo>
                    <a:pt x="934" y="4"/>
                  </a:moveTo>
                  <a:cubicBezTo>
                    <a:pt x="1080" y="1"/>
                    <a:pt x="1227" y="0"/>
                    <a:pt x="1375" y="0"/>
                  </a:cubicBezTo>
                  <a:cubicBezTo>
                    <a:pt x="13304" y="0"/>
                    <a:pt x="22975" y="9670"/>
                    <a:pt x="22975" y="21600"/>
                  </a:cubicBezTo>
                  <a:cubicBezTo>
                    <a:pt x="22975" y="33529"/>
                    <a:pt x="13304" y="43200"/>
                    <a:pt x="1375" y="43200"/>
                  </a:cubicBezTo>
                  <a:cubicBezTo>
                    <a:pt x="916" y="43200"/>
                    <a:pt x="457" y="43185"/>
                    <a:pt x="-1" y="43156"/>
                  </a:cubicBezTo>
                  <a:lnTo>
                    <a:pt x="1375" y="21600"/>
                  </a:lnTo>
                  <a:lnTo>
                    <a:pt x="934" y="4"/>
                  </a:lnTo>
                  <a:close/>
                </a:path>
              </a:pathLst>
            </a:custGeom>
            <a:noFill/>
            <a:ln w="12700" cap="rnd">
              <a:solidFill>
                <a:srgbClr val="91919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33" name="Oval 25"/>
            <p:cNvSpPr>
              <a:spLocks noChangeArrowheads="1"/>
            </p:cNvSpPr>
            <p:nvPr/>
          </p:nvSpPr>
          <p:spPr bwMode="auto">
            <a:xfrm>
              <a:off x="2455" y="1140"/>
              <a:ext cx="121" cy="112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34" name="Rectangle 26"/>
            <p:cNvSpPr>
              <a:spLocks noChangeArrowheads="1"/>
            </p:cNvSpPr>
            <p:nvPr/>
          </p:nvSpPr>
          <p:spPr bwMode="auto">
            <a:xfrm>
              <a:off x="2614" y="790"/>
              <a:ext cx="581" cy="4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11163" indent="-41116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1230313" indent="-40481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2055813" indent="-411163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2773363" indent="-306388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3597275" indent="-311150" defTabSz="990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40544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45116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49688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54260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</a:p>
            <a:p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B</a:t>
              </a:r>
            </a:p>
            <a:p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r>
                <a:rPr lang="vi-VN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						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pic>
          <p:nvPicPr>
            <p:cNvPr id="35" name="Picture 27" descr="4 Icon - Matchode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02" y="3136"/>
              <a:ext cx="140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6" name="Rectangle 28"/>
            <p:cNvSpPr>
              <a:spLocks noChangeArrowheads="1"/>
            </p:cNvSpPr>
            <p:nvPr/>
          </p:nvSpPr>
          <p:spPr bwMode="auto">
            <a:xfrm>
              <a:off x="2395" y="2432"/>
              <a:ext cx="1508" cy="336"/>
            </a:xfrm>
            <a:prstGeom prst="rect">
              <a:avLst/>
            </a:prstGeom>
            <a:solidFill>
              <a:srgbClr val="DDDDDD"/>
            </a:solidFill>
            <a:ln w="25400">
              <a:solidFill>
                <a:srgbClr val="61616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eaLnBrk="1" hangingPunct="1"/>
              <a:endParaRPr lang="en-US" altLang="en-US" sz="1662"/>
            </a:p>
          </p:txBody>
        </p:sp>
        <p:sp>
          <p:nvSpPr>
            <p:cNvPr id="37" name="Freeform 29"/>
            <p:cNvSpPr>
              <a:spLocks/>
            </p:cNvSpPr>
            <p:nvPr/>
          </p:nvSpPr>
          <p:spPr bwMode="auto">
            <a:xfrm>
              <a:off x="2395" y="2432"/>
              <a:ext cx="728" cy="144"/>
            </a:xfrm>
            <a:custGeom>
              <a:avLst/>
              <a:gdLst>
                <a:gd name="T0" fmla="*/ 0 w 672"/>
                <a:gd name="T1" fmla="*/ 0 h 144"/>
                <a:gd name="T2" fmla="*/ 0 w 672"/>
                <a:gd name="T3" fmla="*/ 144 h 144"/>
                <a:gd name="T4" fmla="*/ 572 w 672"/>
                <a:gd name="T5" fmla="*/ 144 h 144"/>
                <a:gd name="T6" fmla="*/ 728 w 672"/>
                <a:gd name="T7" fmla="*/ 0 h 144"/>
                <a:gd name="T8" fmla="*/ 0 w 672"/>
                <a:gd name="T9" fmla="*/ 0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672" h="144">
                  <a:moveTo>
                    <a:pt x="0" y="0"/>
                  </a:moveTo>
                  <a:lnTo>
                    <a:pt x="0" y="144"/>
                  </a:lnTo>
                  <a:lnTo>
                    <a:pt x="528" y="144"/>
                  </a:lnTo>
                  <a:lnTo>
                    <a:pt x="6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9696"/>
            </a:solidFill>
            <a:ln w="12700">
              <a:solidFill>
                <a:srgbClr val="61616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sp>
          <p:nvSpPr>
            <p:cNvPr id="38" name="Rectangle 30"/>
            <p:cNvSpPr>
              <a:spLocks noChangeArrowheads="1"/>
            </p:cNvSpPr>
            <p:nvPr/>
          </p:nvSpPr>
          <p:spPr bwMode="auto">
            <a:xfrm>
              <a:off x="2339" y="2432"/>
              <a:ext cx="719" cy="1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tx2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0" tIns="0" rIns="0" bIns="0"/>
            <a:lstStyle>
              <a:lvl1pPr marL="411163" indent="-411163" defTabSz="990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1pPr>
              <a:lvl2pPr marL="1230313" indent="-404813" defTabSz="990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2pPr>
              <a:lvl3pPr marL="2055813" indent="-411163" defTabSz="990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3pPr>
              <a:lvl4pPr marL="2773363" indent="-306388" defTabSz="990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4pPr>
              <a:lvl5pPr marL="3597275" indent="-311150" defTabSz="990600" eaLnBrk="0" hangingPunct="0"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5pPr>
              <a:lvl6pPr marL="40544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6pPr>
              <a:lvl7pPr marL="45116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7pPr>
              <a:lvl8pPr marL="49688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8pPr>
              <a:lvl9pPr marL="5426075" indent="-311150" defTabSz="990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 Black" panose="020B0A04020102020204" pitchFamily="34" charset="0"/>
                  <a:cs typeface="Angsana New" panose="02020603050405020304" pitchFamily="18" charset="-34"/>
                </a:defRPr>
              </a:lvl9pPr>
            </a:lstStyle>
            <a:p>
              <a:pPr algn="ctr">
                <a:spcAft>
                  <a:spcPct val="90000"/>
                </a:spcAft>
                <a:defRPr/>
              </a:pPr>
              <a:r>
                <a:rPr lang="en-US" altLang="en-US" sz="1292" b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Header</a:t>
              </a:r>
            </a:p>
            <a:p>
              <a:pPr algn="ctr" latinLnBrk="1">
                <a:spcAft>
                  <a:spcPct val="90000"/>
                </a:spcAft>
                <a:defRPr/>
              </a:pPr>
              <a:endParaRPr lang="en-US" altLang="en-US" sz="1292" b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</a:endParaRPr>
            </a:p>
          </p:txBody>
        </p:sp>
        <p:sp>
          <p:nvSpPr>
            <p:cNvPr id="39" name="Freeform 31"/>
            <p:cNvSpPr>
              <a:spLocks/>
            </p:cNvSpPr>
            <p:nvPr/>
          </p:nvSpPr>
          <p:spPr bwMode="auto">
            <a:xfrm>
              <a:off x="2461" y="1456"/>
              <a:ext cx="104" cy="96"/>
            </a:xfrm>
            <a:custGeom>
              <a:avLst/>
              <a:gdLst>
                <a:gd name="T0" fmla="*/ 0 w 288"/>
                <a:gd name="T1" fmla="*/ 48 h 288"/>
                <a:gd name="T2" fmla="*/ 35 w 288"/>
                <a:gd name="T3" fmla="*/ 80 h 288"/>
                <a:gd name="T4" fmla="*/ 87 w 288"/>
                <a:gd name="T5" fmla="*/ 0 h 288"/>
                <a:gd name="T6" fmla="*/ 104 w 288"/>
                <a:gd name="T7" fmla="*/ 16 h 288"/>
                <a:gd name="T8" fmla="*/ 35 w 288"/>
                <a:gd name="T9" fmla="*/ 96 h 288"/>
                <a:gd name="T10" fmla="*/ 0 w 288"/>
                <a:gd name="T11" fmla="*/ 48 h 2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88" h="288">
                  <a:moveTo>
                    <a:pt x="0" y="144"/>
                  </a:moveTo>
                  <a:lnTo>
                    <a:pt x="96" y="240"/>
                  </a:lnTo>
                  <a:lnTo>
                    <a:pt x="240" y="0"/>
                  </a:lnTo>
                  <a:lnTo>
                    <a:pt x="288" y="48"/>
                  </a:lnTo>
                  <a:lnTo>
                    <a:pt x="96" y="288"/>
                  </a:lnTo>
                  <a:lnTo>
                    <a:pt x="0" y="14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1662"/>
            </a:p>
          </p:txBody>
        </p:sp>
        <p:pic>
          <p:nvPicPr>
            <p:cNvPr id="40" name="Picture 32" descr="matchcode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62" y="3141"/>
              <a:ext cx="141" cy="1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41" name="Group 33"/>
            <p:cNvGrpSpPr>
              <a:grpSpLocks/>
            </p:cNvGrpSpPr>
            <p:nvPr/>
          </p:nvGrpSpPr>
          <p:grpSpPr bwMode="auto">
            <a:xfrm>
              <a:off x="3551" y="3145"/>
              <a:ext cx="902" cy="152"/>
              <a:chOff x="2654" y="3441"/>
              <a:chExt cx="1096" cy="160"/>
            </a:xfrm>
          </p:grpSpPr>
          <p:sp>
            <p:nvSpPr>
              <p:cNvPr id="45" name="Freeform 34"/>
              <p:cNvSpPr>
                <a:spLocks/>
              </p:cNvSpPr>
              <p:nvPr/>
            </p:nvSpPr>
            <p:spPr bwMode="auto">
              <a:xfrm>
                <a:off x="2654" y="3441"/>
                <a:ext cx="1096" cy="160"/>
              </a:xfrm>
              <a:custGeom>
                <a:avLst/>
                <a:gdLst>
                  <a:gd name="T0" fmla="*/ 0 w 1096"/>
                  <a:gd name="T1" fmla="*/ 159 h 160"/>
                  <a:gd name="T2" fmla="*/ 1095 w 1096"/>
                  <a:gd name="T3" fmla="*/ 159 h 160"/>
                  <a:gd name="T4" fmla="*/ 1095 w 1096"/>
                  <a:gd name="T5" fmla="*/ 0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96" h="160">
                    <a:moveTo>
                      <a:pt x="0" y="159"/>
                    </a:moveTo>
                    <a:lnTo>
                      <a:pt x="1095" y="159"/>
                    </a:lnTo>
                    <a:lnTo>
                      <a:pt x="1095" y="0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rgbClr val="DADADA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  <p:sp>
            <p:nvSpPr>
              <p:cNvPr id="46" name="Freeform 35"/>
              <p:cNvSpPr>
                <a:spLocks/>
              </p:cNvSpPr>
              <p:nvPr/>
            </p:nvSpPr>
            <p:spPr bwMode="auto">
              <a:xfrm>
                <a:off x="2654" y="3441"/>
                <a:ext cx="1088" cy="160"/>
              </a:xfrm>
              <a:custGeom>
                <a:avLst/>
                <a:gdLst>
                  <a:gd name="T0" fmla="*/ 1087 w 1088"/>
                  <a:gd name="T1" fmla="*/ 0 h 160"/>
                  <a:gd name="T2" fmla="*/ 0 w 1088"/>
                  <a:gd name="T3" fmla="*/ 0 h 160"/>
                  <a:gd name="T4" fmla="*/ 0 w 1088"/>
                  <a:gd name="T5" fmla="*/ 159 h 16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1088" h="160">
                    <a:moveTo>
                      <a:pt x="1087" y="0"/>
                    </a:moveTo>
                    <a:lnTo>
                      <a:pt x="0" y="0"/>
                    </a:lnTo>
                    <a:lnTo>
                      <a:pt x="0" y="159"/>
                    </a:lnTo>
                  </a:path>
                </a:pathLst>
              </a:custGeom>
              <a:solidFill>
                <a:srgbClr val="FFFFFF"/>
              </a:solidFill>
              <a:ln w="12700" cap="rnd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sz="1662"/>
              </a:p>
            </p:txBody>
          </p:sp>
        </p:grpSp>
        <p:grpSp>
          <p:nvGrpSpPr>
            <p:cNvPr id="42" name="Group 36"/>
            <p:cNvGrpSpPr>
              <a:grpSpLocks/>
            </p:cNvGrpSpPr>
            <p:nvPr/>
          </p:nvGrpSpPr>
          <p:grpSpPr bwMode="auto">
            <a:xfrm>
              <a:off x="2392" y="1896"/>
              <a:ext cx="867" cy="289"/>
              <a:chOff x="4040" y="288"/>
              <a:chExt cx="800" cy="289"/>
            </a:xfrm>
          </p:grpSpPr>
          <p:sp>
            <p:nvSpPr>
              <p:cNvPr id="43" name="Rectangle 37"/>
              <p:cNvSpPr>
                <a:spLocks noChangeArrowheads="1"/>
              </p:cNvSpPr>
              <p:nvPr/>
            </p:nvSpPr>
            <p:spPr bwMode="blackWhite">
              <a:xfrm>
                <a:off x="4040" y="288"/>
                <a:ext cx="800" cy="28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2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0" tIns="66462" rIns="0" bIns="0" anchor="ctr"/>
              <a:lstStyle>
                <a:lvl1pPr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 Black" panose="020B0A04020102020204" pitchFamily="34" charset="0"/>
                    <a:cs typeface="Angsana New" panose="02020603050405020304" pitchFamily="18" charset="-34"/>
                  </a:defRPr>
                </a:lvl9pPr>
              </a:lstStyle>
              <a:p>
                <a:pPr eaLnBrk="1" hangingPunct="1"/>
                <a:endParaRPr lang="en-US" altLang="en-US" sz="1662"/>
              </a:p>
            </p:txBody>
          </p:sp>
          <p:pic>
            <p:nvPicPr>
              <p:cNvPr id="44" name="Picture 38" descr="Image1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44" y="294"/>
                <a:ext cx="792" cy="2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8" name="Line 40"/>
          <p:cNvSpPr>
            <a:spLocks noChangeShapeType="1"/>
          </p:cNvSpPr>
          <p:nvPr/>
        </p:nvSpPr>
        <p:spPr bwMode="auto">
          <a:xfrm>
            <a:off x="622144" y="2622629"/>
            <a:ext cx="8293256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83077" tIns="43200" rIns="83077" bIns="43200">
            <a:spAutoFit/>
          </a:bodyPr>
          <a:lstStyle/>
          <a:p>
            <a:endParaRPr lang="en-US" sz="1662"/>
          </a:p>
        </p:txBody>
      </p:sp>
      <p:sp>
        <p:nvSpPr>
          <p:cNvPr id="9" name="Line 41"/>
          <p:cNvSpPr>
            <a:spLocks noChangeShapeType="1"/>
          </p:cNvSpPr>
          <p:nvPr/>
        </p:nvSpPr>
        <p:spPr bwMode="auto">
          <a:xfrm>
            <a:off x="609600" y="3452958"/>
            <a:ext cx="8293256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83077" tIns="43200" rIns="83077" bIns="43200">
            <a:spAutoFit/>
          </a:bodyPr>
          <a:lstStyle/>
          <a:p>
            <a:endParaRPr lang="en-US" sz="1662"/>
          </a:p>
        </p:txBody>
      </p:sp>
      <p:sp>
        <p:nvSpPr>
          <p:cNvPr id="10" name="Line 42"/>
          <p:cNvSpPr>
            <a:spLocks noChangeShapeType="1"/>
          </p:cNvSpPr>
          <p:nvPr/>
        </p:nvSpPr>
        <p:spPr bwMode="auto">
          <a:xfrm>
            <a:off x="609600" y="4310965"/>
            <a:ext cx="8293256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83077" tIns="43200" rIns="83077" bIns="43200">
            <a:spAutoFit/>
          </a:bodyPr>
          <a:lstStyle/>
          <a:p>
            <a:endParaRPr lang="en-US" sz="1662"/>
          </a:p>
        </p:txBody>
      </p:sp>
      <p:sp>
        <p:nvSpPr>
          <p:cNvPr id="11" name="Line 43"/>
          <p:cNvSpPr>
            <a:spLocks noChangeShapeType="1"/>
          </p:cNvSpPr>
          <p:nvPr/>
        </p:nvSpPr>
        <p:spPr bwMode="auto">
          <a:xfrm>
            <a:off x="609600" y="5252005"/>
            <a:ext cx="8293256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83077" tIns="43200" rIns="83077" bIns="43200">
            <a:spAutoFit/>
          </a:bodyPr>
          <a:lstStyle/>
          <a:p>
            <a:endParaRPr lang="en-US" sz="1662"/>
          </a:p>
        </p:txBody>
      </p:sp>
      <p:sp>
        <p:nvSpPr>
          <p:cNvPr id="12" name="Line 44"/>
          <p:cNvSpPr>
            <a:spLocks noChangeShapeType="1"/>
          </p:cNvSpPr>
          <p:nvPr/>
        </p:nvSpPr>
        <p:spPr bwMode="auto">
          <a:xfrm>
            <a:off x="609600" y="6248400"/>
            <a:ext cx="8293256" cy="0"/>
          </a:xfrm>
          <a:prstGeom prst="line">
            <a:avLst/>
          </a:prstGeom>
          <a:noFill/>
          <a:ln w="28575">
            <a:solidFill>
              <a:srgbClr val="3366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lIns="83077" tIns="43200" rIns="83077" bIns="43200">
            <a:spAutoFit/>
          </a:bodyPr>
          <a:lstStyle/>
          <a:p>
            <a:endParaRPr lang="en-US" sz="1662"/>
          </a:p>
        </p:txBody>
      </p:sp>
      <p:sp>
        <p:nvSpPr>
          <p:cNvPr id="4" name="Rectangle 3"/>
          <p:cNvSpPr/>
          <p:nvPr/>
        </p:nvSpPr>
        <p:spPr>
          <a:xfrm>
            <a:off x="514213" y="1896894"/>
            <a:ext cx="18449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Radio Button</a:t>
            </a:r>
          </a:p>
          <a:p>
            <a:pPr algn="ctr"/>
            <a:endParaRPr lang="vi-VN" altLang="en-US" dirty="0">
              <a:solidFill>
                <a:srgbClr val="000000"/>
              </a:solidFill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953243" y="3544635"/>
            <a:ext cx="966931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5000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Buttons</a:t>
            </a:r>
            <a:endParaRPr lang="vi-V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50000"/>
              </a:spcAft>
            </a:pPr>
            <a:endParaRPr lang="vi-V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50000"/>
              </a:spcAft>
            </a:pPr>
            <a:endParaRPr lang="vi-V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50000"/>
              </a:spcAft>
            </a:pPr>
            <a:endParaRPr lang="vi-VN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>
              <a:spcAft>
                <a:spcPct val="50000"/>
              </a:spcAft>
            </a:pPr>
            <a:endParaRPr lang="en-US" altLang="en-US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77526" y="2747609"/>
            <a:ext cx="15183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5000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Check boxes</a:t>
            </a:r>
          </a:p>
        </p:txBody>
      </p:sp>
      <p:sp>
        <p:nvSpPr>
          <p:cNvPr id="51" name="Rectangle 50"/>
          <p:cNvSpPr/>
          <p:nvPr/>
        </p:nvSpPr>
        <p:spPr>
          <a:xfrm>
            <a:off x="1036599" y="5399040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ct val="50000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Fields</a:t>
            </a:r>
          </a:p>
        </p:txBody>
      </p:sp>
      <p:sp>
        <p:nvSpPr>
          <p:cNvPr id="52" name="Rectangle 51"/>
          <p:cNvSpPr/>
          <p:nvPr/>
        </p:nvSpPr>
        <p:spPr>
          <a:xfrm>
            <a:off x="683938" y="4384045"/>
            <a:ext cx="15055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Aft>
                <a:spcPts val="1008"/>
              </a:spcAft>
            </a:pP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</a:rPr>
              <a:t>Group boxes</a:t>
            </a:r>
            <a:endParaRPr lang="vi-VN" alt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166591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Trường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dữ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liệu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vi-VN" b="1" dirty="0"/>
              <a:t>Trường dữ liệu trên SAP thường có 2 phần:</a:t>
            </a:r>
          </a:p>
          <a:p>
            <a:pPr marL="834072" indent="-285750">
              <a:buFont typeface="Wingdings" panose="05000000000000000000" pitchFamily="2" charset="2"/>
              <a:buChar char="ü"/>
            </a:pPr>
            <a:r>
              <a:rPr lang="vi-VN" dirty="0"/>
              <a:t>Tên trường</a:t>
            </a:r>
          </a:p>
          <a:p>
            <a:pPr marL="834072" indent="-285750">
              <a:buFont typeface="Wingdings" panose="05000000000000000000" pitchFamily="2" charset="2"/>
              <a:buChar char="ü"/>
            </a:pPr>
            <a:r>
              <a:rPr lang="vi-VN" dirty="0"/>
              <a:t>Ô nhập liệu hay hiển thị.</a:t>
            </a:r>
            <a:endParaRPr lang="en-US" dirty="0"/>
          </a:p>
          <a:p>
            <a:pPr>
              <a:buFont typeface="Wingdings" panose="05000000000000000000" pitchFamily="2" charset="2"/>
              <a:buChar char="v"/>
            </a:pPr>
            <a:r>
              <a:rPr lang="vi-VN" b="1" dirty="0"/>
              <a:t>Trường dữ liệu trên SAP có thể là:</a:t>
            </a:r>
          </a:p>
          <a:p>
            <a:pPr marL="832104" indent="-285750">
              <a:buFont typeface="Wingdings" panose="05000000000000000000" pitchFamily="2" charset="2"/>
              <a:buChar char="ü"/>
            </a:pPr>
            <a:r>
              <a:rPr lang="vi-VN" dirty="0"/>
              <a:t>Optional – tùy chọn</a:t>
            </a:r>
          </a:p>
          <a:p>
            <a:pPr marL="832104" indent="-285750">
              <a:buFont typeface="Wingdings" panose="05000000000000000000" pitchFamily="2" charset="2"/>
              <a:buChar char="ü"/>
            </a:pPr>
            <a:r>
              <a:rPr lang="vi-VN" dirty="0"/>
              <a:t>Required</a:t>
            </a:r>
            <a:r>
              <a:rPr lang="en-US" dirty="0"/>
              <a:t> </a:t>
            </a:r>
            <a:r>
              <a:rPr lang="vi-VN" dirty="0"/>
              <a:t>– bắt buộc </a:t>
            </a:r>
          </a:p>
          <a:p>
            <a:pPr marL="832104" indent="-285750">
              <a:buFont typeface="Wingdings" panose="05000000000000000000" pitchFamily="2" charset="2"/>
              <a:buChar char="ü"/>
            </a:pPr>
            <a:r>
              <a:rPr lang="vi-VN" dirty="0"/>
              <a:t>Displayed – chỉ hiển thị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34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979304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50495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3. </a:t>
            </a:r>
            <a:r>
              <a:rPr lang="vi-VN" b="1" dirty="0">
                <a:solidFill>
                  <a:schemeClr val="bg1"/>
                </a:solidFill>
              </a:rPr>
              <a:t>Thao tác trên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màn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vi-VN" altLang="en-US" b="1" dirty="0">
                <a:solidFill>
                  <a:schemeClr val="bg1"/>
                </a:solidFill>
              </a:rPr>
              <a:t>	</a:t>
            </a:r>
            <a:r>
              <a:rPr lang="en-US" altLang="en-US" b="1" dirty="0" err="1">
                <a:solidFill>
                  <a:schemeClr val="bg1"/>
                </a:solidFill>
              </a:rPr>
              <a:t>hình</a:t>
            </a:r>
            <a:r>
              <a:rPr lang="vi-VN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>
                <a:solidFill>
                  <a:schemeClr val="bg1"/>
                </a:solidFill>
              </a:rPr>
              <a:t>SAP</a:t>
            </a:r>
            <a:br>
              <a:rPr lang="en-US" altLang="en-US" dirty="0"/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538808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Bắt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đầu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một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vụ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62364" y="2210264"/>
            <a:ext cx="8374038" cy="42108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0113" y="1264229"/>
            <a:ext cx="8537326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en-US" b="1" dirty="0" err="1"/>
              <a:t>Có</a:t>
            </a:r>
            <a:r>
              <a:rPr lang="en-US" altLang="en-US" b="1" dirty="0"/>
              <a:t> 2 </a:t>
            </a:r>
            <a:r>
              <a:rPr lang="en-US" altLang="en-US" b="1" dirty="0" err="1"/>
              <a:t>cách</a:t>
            </a:r>
            <a:r>
              <a:rPr lang="en-US" altLang="en-US" b="1" dirty="0"/>
              <a:t>:</a:t>
            </a:r>
          </a:p>
          <a:p>
            <a:pPr>
              <a:spcBef>
                <a:spcPts val="600"/>
              </a:spcBef>
            </a:pPr>
            <a:r>
              <a:rPr lang="en-US" altLang="en-US" b="1" dirty="0"/>
              <a:t>1. </a:t>
            </a:r>
            <a:r>
              <a:rPr lang="vi-VN" altLang="en-US" b="1" dirty="0"/>
              <a:t>Sử dụng </a:t>
            </a:r>
            <a:r>
              <a:rPr lang="en-US" altLang="en-US" b="1" dirty="0"/>
              <a:t>menu</a:t>
            </a:r>
            <a:r>
              <a:rPr lang="en-US" altLang="en-US" dirty="0"/>
              <a:t> – </a:t>
            </a:r>
            <a:r>
              <a:rPr lang="en-US" altLang="en-US" dirty="0" err="1"/>
              <a:t>Dùng</a:t>
            </a:r>
            <a:r>
              <a:rPr lang="en-US" altLang="en-US" dirty="0"/>
              <a:t> </a:t>
            </a:r>
            <a:r>
              <a:rPr lang="en-US" altLang="en-US" dirty="0" err="1"/>
              <a:t>chuột</a:t>
            </a:r>
            <a:r>
              <a:rPr lang="en-US" altLang="en-US" dirty="0"/>
              <a:t>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vi-VN" altLang="en-US" dirty="0"/>
              <a:t>mở </a:t>
            </a:r>
            <a:r>
              <a:rPr lang="en-US" altLang="en-US" dirty="0" err="1"/>
              <a:t>đến</a:t>
            </a:r>
            <a:r>
              <a:rPr lang="en-US" altLang="en-US" dirty="0"/>
              <a:t> </a:t>
            </a:r>
            <a:r>
              <a:rPr lang="vi-VN" altLang="en-US" dirty="0"/>
              <a:t>tác vụ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thực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349235373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252285" y="1332911"/>
            <a:ext cx="8700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altLang="en-US" b="1" dirty="0"/>
              <a:t>Sử dụng mã </a:t>
            </a:r>
            <a:r>
              <a:rPr lang="en-US" altLang="en-US" b="1" dirty="0" err="1"/>
              <a:t>câu</a:t>
            </a:r>
            <a:r>
              <a:rPr lang="en-US" altLang="en-US" b="1" dirty="0"/>
              <a:t> </a:t>
            </a:r>
            <a:r>
              <a:rPr lang="en-US" altLang="en-US" b="1" dirty="0" err="1"/>
              <a:t>lệnh</a:t>
            </a:r>
            <a:r>
              <a:rPr lang="en-US" altLang="en-US" b="1" dirty="0"/>
              <a:t> (t-code): </a:t>
            </a:r>
            <a:r>
              <a:rPr lang="vi-VN" altLang="en-US" dirty="0"/>
              <a:t>Nhập câu lệnh vào ô như hình bên dưới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            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497829"/>
          </a:xfrm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Bắt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đầu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một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vụ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469492"/>
          </a:xfrm>
        </p:spPr>
        <p:txBody>
          <a:bodyPr/>
          <a:lstStyle/>
          <a:p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vi-VN" altLang="en-US" dirty="0"/>
              <a:t> </a:t>
            </a:r>
            <a:r>
              <a:rPr lang="en-US" altLang="en-US" dirty="0"/>
              <a:t>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37</a:t>
            </a:fld>
            <a:endParaRPr lang="en-GB" dirty="0"/>
          </a:p>
        </p:txBody>
      </p:sp>
      <p:pic>
        <p:nvPicPr>
          <p:cNvPr id="8" name="Picture 2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1670007"/>
            <a:ext cx="457200" cy="379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15" y="1668730"/>
            <a:ext cx="712057" cy="341140"/>
          </a:xfrm>
          <a:prstGeom prst="rect">
            <a:avLst/>
          </a:prstGeom>
        </p:spPr>
      </p:pic>
      <p:pic>
        <p:nvPicPr>
          <p:cNvPr id="144386" name="Picture 2" descr="image00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3" y="2257930"/>
            <a:ext cx="8011887" cy="427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0937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199" y="765175"/>
            <a:ext cx="8300913" cy="969282"/>
          </a:xfrm>
        </p:spPr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Thay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thế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hoặc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mở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thêm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một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vụ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en-US" altLang="en-US" dirty="0">
                <a:latin typeface="Arial" panose="020B0604020202020204" pitchFamily="34" charset="0"/>
              </a:rPr>
              <a:t> SAP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vi-VN" altLang="en-US" dirty="0"/>
              <a:t> </a:t>
            </a:r>
            <a:r>
              <a:rPr lang="en-US" altLang="en-US" dirty="0"/>
              <a:t>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38</a:t>
            </a:fld>
            <a:endParaRPr lang="en-GB" dirty="0"/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70113" y="1600201"/>
            <a:ext cx="8621487" cy="4807634"/>
          </a:xfrm>
          <a:prstGeom prst="rect">
            <a:avLst/>
          </a:prstGeom>
        </p:spPr>
        <p:txBody>
          <a:bodyPr/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rgbClr val="003366"/>
              </a:buClr>
              <a:buFont typeface="Arial" pitchFamily="34" charset="0"/>
              <a:buNone/>
            </a:pPr>
            <a:r>
              <a:rPr lang="en-US" altLang="en-US" b="1" dirty="0">
                <a:solidFill>
                  <a:srgbClr val="CC0000"/>
                </a:solidFill>
              </a:rPr>
              <a:t>/n</a:t>
            </a:r>
            <a:r>
              <a:rPr lang="en-US" altLang="en-US" dirty="0"/>
              <a:t> :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gõ</a:t>
            </a:r>
            <a:r>
              <a:rPr lang="en-US" altLang="en-US" dirty="0"/>
              <a:t> “/n” </a:t>
            </a:r>
            <a:r>
              <a:rPr lang="en-US" altLang="en-US" dirty="0" err="1"/>
              <a:t>trước</a:t>
            </a:r>
            <a:r>
              <a:rPr lang="en-US" altLang="en-US" dirty="0"/>
              <a:t> 1 t-code, </a:t>
            </a:r>
            <a:r>
              <a:rPr lang="en-US" altLang="en-US" dirty="0" err="1"/>
              <a:t>đóng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t</a:t>
            </a:r>
            <a:r>
              <a:rPr lang="vi-VN" altLang="en-US" dirty="0"/>
              <a:t>ạ</a:t>
            </a:r>
            <a:r>
              <a:rPr lang="en-US" altLang="en-US" dirty="0" err="1"/>
              <a:t>i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.</a:t>
            </a:r>
          </a:p>
          <a:p>
            <a:pPr marL="0" indent="0">
              <a:buClr>
                <a:srgbClr val="003366"/>
              </a:buClr>
              <a:buFont typeface="Arial" pitchFamily="34" charset="0"/>
              <a:buNone/>
            </a:pPr>
            <a:r>
              <a:rPr lang="en-US" altLang="en-US" b="1" dirty="0">
                <a:solidFill>
                  <a:srgbClr val="CC0000"/>
                </a:solidFill>
              </a:rPr>
              <a:t>/o</a:t>
            </a:r>
            <a:r>
              <a:rPr lang="en-US" altLang="en-US" dirty="0"/>
              <a:t>:  </a:t>
            </a:r>
            <a:r>
              <a:rPr lang="en-US" altLang="en-US" dirty="0" err="1"/>
              <a:t>khi</a:t>
            </a:r>
            <a:r>
              <a:rPr lang="en-US" altLang="en-US" dirty="0"/>
              <a:t> </a:t>
            </a:r>
            <a:r>
              <a:rPr lang="en-US" altLang="en-US" dirty="0" err="1"/>
              <a:t>gõ</a:t>
            </a:r>
            <a:r>
              <a:rPr lang="en-US" altLang="en-US" dirty="0"/>
              <a:t> “/o” </a:t>
            </a:r>
            <a:r>
              <a:rPr lang="en-US" altLang="en-US" dirty="0" err="1"/>
              <a:t>trước</a:t>
            </a:r>
            <a:r>
              <a:rPr lang="en-US" altLang="en-US" dirty="0"/>
              <a:t> 1 t-code, </a:t>
            </a:r>
            <a:r>
              <a:rPr lang="en-US" altLang="en-US" dirty="0" err="1"/>
              <a:t>giữ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tại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thêm</a:t>
            </a:r>
            <a:r>
              <a:rPr lang="en-US" altLang="en-US" dirty="0"/>
              <a:t> </a:t>
            </a:r>
            <a:r>
              <a:rPr lang="en-US" altLang="en-US" dirty="0" err="1"/>
              <a:t>giao</a:t>
            </a:r>
            <a:r>
              <a:rPr lang="en-US" altLang="en-US" dirty="0"/>
              <a:t>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vi-VN" altLang="en-US" dirty="0"/>
              <a:t>.</a:t>
            </a:r>
            <a:endParaRPr lang="en-US" altLang="en-US" dirty="0"/>
          </a:p>
          <a:p>
            <a:pPr marL="0" indent="0">
              <a:buClr>
                <a:srgbClr val="003366"/>
              </a:buClr>
              <a:buFont typeface="Arial" pitchFamily="34" charset="0"/>
              <a:buNone/>
            </a:pPr>
            <a:endParaRPr lang="en-US" altLang="en-US" dirty="0"/>
          </a:p>
          <a:p>
            <a:pPr marL="0" indent="0">
              <a:buClr>
                <a:srgbClr val="003366"/>
              </a:buClr>
              <a:buFont typeface="Arial" pitchFamily="34" charset="0"/>
              <a:buNone/>
            </a:pPr>
            <a:r>
              <a:rPr lang="en-US" altLang="en-US" dirty="0" err="1"/>
              <a:t>Ví</a:t>
            </a:r>
            <a:r>
              <a:rPr lang="en-US" altLang="en-US" dirty="0"/>
              <a:t> </a:t>
            </a:r>
            <a:r>
              <a:rPr lang="en-US" altLang="en-US" dirty="0" err="1"/>
              <a:t>dụ</a:t>
            </a:r>
            <a:r>
              <a:rPr lang="en-US" altLang="en-US" dirty="0"/>
              <a:t> </a:t>
            </a:r>
            <a:br>
              <a:rPr lang="en-US" altLang="en-US" dirty="0"/>
            </a:br>
            <a:r>
              <a:rPr lang="en-US" altLang="en-US" dirty="0"/>
              <a:t>	</a:t>
            </a:r>
            <a:r>
              <a:rPr lang="en-US" altLang="en-US" b="1" dirty="0">
                <a:solidFill>
                  <a:srgbClr val="CC0000"/>
                </a:solidFill>
              </a:rPr>
              <a:t>/n</a:t>
            </a:r>
            <a:r>
              <a:rPr lang="en-US" altLang="en-US" b="1" dirty="0">
                <a:solidFill>
                  <a:schemeClr val="tx1"/>
                </a:solidFill>
              </a:rPr>
              <a:t>MM01</a:t>
            </a:r>
            <a:br>
              <a:rPr lang="en-US" altLang="en-US" b="1" dirty="0"/>
            </a:br>
            <a:r>
              <a:rPr lang="en-US" altLang="en-US" b="1" dirty="0"/>
              <a:t>	</a:t>
            </a:r>
            <a:r>
              <a:rPr lang="en-US" altLang="en-US" b="1" dirty="0">
                <a:solidFill>
                  <a:srgbClr val="CC0000"/>
                </a:solidFill>
              </a:rPr>
              <a:t>/o</a:t>
            </a:r>
            <a:r>
              <a:rPr lang="en-US" altLang="en-US" b="1" dirty="0">
                <a:solidFill>
                  <a:schemeClr val="tx1"/>
                </a:solidFill>
              </a:rPr>
              <a:t>CS01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4492657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57199" y="765175"/>
            <a:ext cx="8300913" cy="969282"/>
          </a:xfrm>
        </p:spPr>
        <p:txBody>
          <a:bodyPr/>
          <a:lstStyle/>
          <a:p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SAP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Thao </a:t>
            </a:r>
            <a:r>
              <a:rPr lang="en-US" altLang="en-US" dirty="0" err="1"/>
              <a:t>tác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vi-VN" altLang="en-US" dirty="0"/>
              <a:t> </a:t>
            </a:r>
            <a:r>
              <a:rPr lang="en-US" altLang="en-US" dirty="0"/>
              <a:t>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39</a:t>
            </a:fld>
            <a:endParaRPr lang="en-GB" dirty="0"/>
          </a:p>
        </p:txBody>
      </p:sp>
      <p:sp>
        <p:nvSpPr>
          <p:cNvPr id="6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469949"/>
            <a:ext cx="8388000" cy="2151600"/>
          </a:xfrm>
        </p:spPr>
        <p:txBody>
          <a:bodyPr>
            <a:normAutofit/>
          </a:bodyPr>
          <a:lstStyle/>
          <a:p>
            <a:pPr marL="0" indent="0">
              <a:spcBef>
                <a:spcPts val="600"/>
              </a:spcBef>
              <a:buClr>
                <a:srgbClr val="003366"/>
              </a:buClr>
              <a:buNone/>
            </a:pP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làm</a:t>
            </a:r>
            <a:r>
              <a:rPr lang="en-US" altLang="en-US" dirty="0"/>
              <a:t> 1 </a:t>
            </a:r>
            <a:r>
              <a:rPr lang="en-US" altLang="en-US" dirty="0" err="1"/>
              <a:t>lúc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vi-VN" altLang="en-US" dirty="0"/>
              <a:t> màn hình </a:t>
            </a:r>
            <a:r>
              <a:rPr lang="en-US" altLang="en-US" dirty="0" err="1"/>
              <a:t>trên</a:t>
            </a:r>
            <a:r>
              <a:rPr lang="en-US" altLang="en-US" dirty="0"/>
              <a:t> SAP.  </a:t>
            </a:r>
          </a:p>
          <a:p>
            <a:pPr marL="0" indent="0">
              <a:spcBef>
                <a:spcPts val="600"/>
              </a:spcBef>
              <a:buClr>
                <a:srgbClr val="003366"/>
              </a:buClr>
              <a:buNone/>
            </a:pP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1 </a:t>
            </a:r>
            <a:r>
              <a:rPr lang="vi-VN" altLang="en-US" dirty="0"/>
              <a:t>màn hình mới</a:t>
            </a:r>
            <a:r>
              <a:rPr lang="en-US" altLang="en-US" dirty="0"/>
              <a:t>, </a:t>
            </a: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nút</a:t>
            </a:r>
            <a:r>
              <a:rPr lang="en-US" altLang="en-US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Create session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thanh</a:t>
            </a:r>
            <a:r>
              <a:rPr lang="en-US" altLang="en-US" dirty="0"/>
              <a:t> </a:t>
            </a:r>
            <a:r>
              <a:rPr lang="en-US" altLang="en-US" dirty="0" err="1"/>
              <a:t>công</a:t>
            </a:r>
            <a:r>
              <a:rPr lang="en-US" altLang="en-US" dirty="0"/>
              <a:t> </a:t>
            </a:r>
            <a:r>
              <a:rPr lang="en-US" altLang="en-US" dirty="0" err="1"/>
              <a:t>cụ</a:t>
            </a:r>
            <a:r>
              <a:rPr lang="en-US" altLang="en-US" dirty="0"/>
              <a:t>. SAP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cửa</a:t>
            </a:r>
            <a:r>
              <a:rPr lang="en-US" altLang="en-US" dirty="0"/>
              <a:t> </a:t>
            </a:r>
            <a:r>
              <a:rPr lang="en-US" altLang="en-US" dirty="0" err="1"/>
              <a:t>sổ</a:t>
            </a:r>
            <a:r>
              <a:rPr lang="en-US" altLang="en-US" dirty="0"/>
              <a:t> </a:t>
            </a:r>
            <a:r>
              <a:rPr lang="en-US" altLang="en-US" dirty="0" err="1"/>
              <a:t>mới</a:t>
            </a:r>
            <a:r>
              <a:rPr lang="en-US" altLang="en-US" dirty="0"/>
              <a:t> </a:t>
            </a:r>
            <a:r>
              <a:rPr lang="en-US" altLang="en-US" dirty="0" err="1"/>
              <a:t>và</a:t>
            </a:r>
            <a:r>
              <a:rPr lang="en-US" altLang="en-US" dirty="0"/>
              <a:t>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làm</a:t>
            </a:r>
            <a:r>
              <a:rPr lang="en-US" altLang="en-US" dirty="0"/>
              <a:t> </a:t>
            </a:r>
            <a:r>
              <a:rPr lang="en-US" altLang="en-US" dirty="0" err="1"/>
              <a:t>nhiều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trên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cửa</a:t>
            </a:r>
            <a:r>
              <a:rPr lang="en-US" altLang="en-US" dirty="0"/>
              <a:t> </a:t>
            </a:r>
            <a:r>
              <a:rPr lang="en-US" altLang="en-US" dirty="0" err="1"/>
              <a:t>sổ</a:t>
            </a:r>
            <a:r>
              <a:rPr lang="en-US" altLang="en-US" dirty="0"/>
              <a:t> </a:t>
            </a:r>
            <a:r>
              <a:rPr lang="en-US" altLang="en-US" dirty="0" err="1"/>
              <a:t>khác</a:t>
            </a:r>
            <a:r>
              <a:rPr lang="en-US" altLang="en-US" dirty="0"/>
              <a:t> </a:t>
            </a:r>
            <a:r>
              <a:rPr lang="en-US" altLang="en-US" dirty="0" err="1"/>
              <a:t>nhau</a:t>
            </a:r>
            <a:r>
              <a:rPr lang="en-US" altLang="en-US" dirty="0"/>
              <a:t>.</a:t>
            </a:r>
          </a:p>
          <a:p>
            <a:pPr>
              <a:spcBef>
                <a:spcPts val="600"/>
              </a:spcBef>
              <a:buClr>
                <a:srgbClr val="003366"/>
              </a:buClr>
              <a:buFont typeface="Wingdings" panose="05000000000000000000" pitchFamily="2" charset="2"/>
              <a:buChar char="v"/>
            </a:pPr>
            <a:r>
              <a:rPr lang="en-US" altLang="en-US" b="1" u="sng" dirty="0" err="1"/>
              <a:t>Lưu</a:t>
            </a:r>
            <a:r>
              <a:rPr lang="en-US" altLang="en-US" b="1" u="sng" dirty="0"/>
              <a:t> ý:</a:t>
            </a:r>
          </a:p>
          <a:p>
            <a:pPr marL="651192" indent="-285750">
              <a:spcBef>
                <a:spcPts val="600"/>
              </a:spcBef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</a:t>
            </a:r>
            <a:r>
              <a:rPr lang="en-US" altLang="en-US" dirty="0" err="1"/>
              <a:t>mở</a:t>
            </a:r>
            <a:r>
              <a:rPr lang="en-US" altLang="en-US" dirty="0"/>
              <a:t> </a:t>
            </a:r>
            <a:r>
              <a:rPr lang="en-US" altLang="en-US" dirty="0" err="1"/>
              <a:t>tối</a:t>
            </a:r>
            <a:r>
              <a:rPr lang="en-US" altLang="en-US" dirty="0"/>
              <a:t> </a:t>
            </a:r>
            <a:r>
              <a:rPr lang="en-US" altLang="en-US" dirty="0" err="1"/>
              <a:t>đa</a:t>
            </a:r>
            <a:r>
              <a:rPr lang="en-US" altLang="en-US" dirty="0"/>
              <a:t> 6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một</a:t>
            </a:r>
            <a:r>
              <a:rPr lang="en-US" altLang="en-US" dirty="0"/>
              <a:t> </a:t>
            </a:r>
            <a:r>
              <a:rPr lang="en-US" altLang="en-US" dirty="0" err="1"/>
              <a:t>lúc</a:t>
            </a:r>
            <a:r>
              <a:rPr lang="en-US" altLang="en-US" dirty="0"/>
              <a:t>.</a:t>
            </a:r>
          </a:p>
          <a:p>
            <a:pPr marL="651192" indent="-285750">
              <a:spcBef>
                <a:spcPts val="600"/>
              </a:spcBef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kích</a:t>
            </a:r>
            <a:r>
              <a:rPr lang="en-US" altLang="en-US" dirty="0"/>
              <a:t> </a:t>
            </a:r>
            <a:r>
              <a:rPr lang="en-US" altLang="en-US" dirty="0" err="1"/>
              <a:t>hoạt</a:t>
            </a:r>
            <a:r>
              <a:rPr lang="en-US" altLang="en-US" dirty="0"/>
              <a:t> 1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chỉ</a:t>
            </a:r>
            <a:r>
              <a:rPr lang="en-US" altLang="en-US" dirty="0"/>
              <a:t> </a:t>
            </a:r>
            <a:r>
              <a:rPr lang="en-US" altLang="en-US" dirty="0" err="1"/>
              <a:t>cần</a:t>
            </a:r>
            <a:r>
              <a:rPr lang="en-US" altLang="en-US" dirty="0"/>
              <a:t> </a:t>
            </a:r>
            <a:r>
              <a:rPr lang="en-US" altLang="en-US" dirty="0" err="1"/>
              <a:t>nhấp</a:t>
            </a:r>
            <a:r>
              <a:rPr lang="en-US" altLang="en-US" dirty="0"/>
              <a:t> </a:t>
            </a:r>
            <a:r>
              <a:rPr lang="en-US" altLang="en-US" dirty="0" err="1"/>
              <a:t>chuột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màn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muốn</a:t>
            </a:r>
            <a:r>
              <a:rPr lang="en-US" altLang="en-US" dirty="0"/>
              <a:t>. </a:t>
            </a:r>
          </a:p>
          <a:p>
            <a:pPr>
              <a:buFont typeface="Wingdings" panose="05000000000000000000" pitchFamily="2" charset="2"/>
              <a:buChar char="ü"/>
            </a:pP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62000" y="3733800"/>
            <a:ext cx="7543800" cy="2674035"/>
            <a:chOff x="749994" y="3670127"/>
            <a:chExt cx="7624119" cy="2905233"/>
          </a:xfrm>
        </p:grpSpPr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994" y="3786984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Text Box 5"/>
            <p:cNvSpPr txBox="1">
              <a:spLocks noChangeArrowheads="1"/>
            </p:cNvSpPr>
            <p:nvPr/>
          </p:nvSpPr>
          <p:spPr bwMode="auto">
            <a:xfrm>
              <a:off x="2055780" y="3849342"/>
              <a:ext cx="1281213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1</a:t>
              </a:r>
            </a:p>
          </p:txBody>
        </p:sp>
        <p:pic>
          <p:nvPicPr>
            <p:cNvPr id="10" name="Picture 6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0410" y="3670127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 Box 7"/>
            <p:cNvSpPr txBox="1">
              <a:spLocks noChangeArrowheads="1"/>
            </p:cNvSpPr>
            <p:nvPr/>
          </p:nvSpPr>
          <p:spPr bwMode="auto">
            <a:xfrm>
              <a:off x="5851204" y="3712506"/>
              <a:ext cx="1281212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4</a:t>
              </a:r>
            </a:p>
          </p:txBody>
        </p:sp>
        <p:pic>
          <p:nvPicPr>
            <p:cNvPr id="12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3556" y="4481606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 Box 9"/>
            <p:cNvSpPr txBox="1">
              <a:spLocks noChangeArrowheads="1"/>
            </p:cNvSpPr>
            <p:nvPr/>
          </p:nvSpPr>
          <p:spPr bwMode="auto">
            <a:xfrm>
              <a:off x="2211404" y="4547882"/>
              <a:ext cx="1281213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2</a:t>
              </a:r>
            </a:p>
          </p:txBody>
        </p:sp>
        <p:pic>
          <p:nvPicPr>
            <p:cNvPr id="14" name="Picture 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3758" y="4389307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Text Box 11"/>
            <p:cNvSpPr txBox="1">
              <a:spLocks noChangeArrowheads="1"/>
            </p:cNvSpPr>
            <p:nvPr/>
          </p:nvSpPr>
          <p:spPr bwMode="auto">
            <a:xfrm>
              <a:off x="5851204" y="4443937"/>
              <a:ext cx="1281212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5</a:t>
              </a:r>
            </a:p>
          </p:txBody>
        </p:sp>
        <p:pic>
          <p:nvPicPr>
            <p:cNvPr id="16" name="Picture 1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53403" y="5286090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 Box 13"/>
            <p:cNvSpPr txBox="1">
              <a:spLocks noChangeArrowheads="1"/>
            </p:cNvSpPr>
            <p:nvPr/>
          </p:nvSpPr>
          <p:spPr bwMode="auto">
            <a:xfrm>
              <a:off x="2242722" y="5376812"/>
              <a:ext cx="1281213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3</a:t>
              </a:r>
            </a:p>
          </p:txBody>
        </p:sp>
        <p:pic>
          <p:nvPicPr>
            <p:cNvPr id="18" name="Picture 1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18009" y="5138320"/>
              <a:ext cx="3256104" cy="12892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DDDDDD"/>
                  </a:solidFill>
                </a14:hiddenFill>
              </a:ext>
              <a:ext uri="{91240B29-F687-4F45-9708-019B960494DF}">
                <a14:hiddenLine xmlns:a14="http://schemas.microsoft.com/office/drawing/2010/main" w="2857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Text Box 15"/>
            <p:cNvSpPr txBox="1">
              <a:spLocks noChangeArrowheads="1"/>
            </p:cNvSpPr>
            <p:nvPr/>
          </p:nvSpPr>
          <p:spPr bwMode="auto">
            <a:xfrm>
              <a:off x="5851204" y="5264588"/>
              <a:ext cx="1281212" cy="20336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A2C1FE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altLang="en-US" sz="1662" b="1" dirty="0">
                  <a:solidFill>
                    <a:srgbClr val="003366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anose="020B0604020202020204" pitchFamily="34" charset="0"/>
                </a:rPr>
                <a:t>Session 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998901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770" name="Picture 2" descr="diamond3">
            <a:extLst>
              <a:ext uri="{FF2B5EF4-FFF2-40B4-BE49-F238E27FC236}">
                <a16:creationId xmlns:a16="http://schemas.microsoft.com/office/drawing/2014/main" id="{45A83CF5-36A4-40DE-921B-20F99AE93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286000"/>
            <a:ext cx="5638800" cy="351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8771" name="Text Box 3">
            <a:extLst>
              <a:ext uri="{FF2B5EF4-FFF2-40B4-BE49-F238E27FC236}">
                <a16:creationId xmlns:a16="http://schemas.microsoft.com/office/drawing/2014/main" id="{48AF21AA-513B-4015-ADE0-488D62B5B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1143000"/>
            <a:ext cx="2819400" cy="93345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Kế toán tài chính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(FI)</a:t>
            </a:r>
          </a:p>
          <a:p>
            <a:r>
              <a:rPr lang="vi-VN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Sổ cái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/ </a:t>
            </a:r>
            <a:r>
              <a:rPr lang="vi-VN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Phải thu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/ </a:t>
            </a:r>
            <a:r>
              <a:rPr lang="vi-VN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Phải trả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vi-VN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Kho bạc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vi-VN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Sự hợp nhất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88772" name="Line 4">
            <a:extLst>
              <a:ext uri="{FF2B5EF4-FFF2-40B4-BE49-F238E27FC236}">
                <a16:creationId xmlns:a16="http://schemas.microsoft.com/office/drawing/2014/main" id="{C5A96B95-79FD-4A5C-9D0B-84F84727726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715000" y="2133600"/>
            <a:ext cx="228600" cy="304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3" name="Text Box 5">
            <a:extLst>
              <a:ext uri="{FF2B5EF4-FFF2-40B4-BE49-F238E27FC236}">
                <a16:creationId xmlns:a16="http://schemas.microsoft.com/office/drawing/2014/main" id="{1D46DD04-065D-462A-B762-B61A2C956C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0400" y="2286000"/>
            <a:ext cx="2133600" cy="150810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vi-VN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Kế toán quản trị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(CO)</a:t>
            </a:r>
          </a:p>
          <a:p>
            <a:r>
              <a:rPr lang="vi-VN" altLang="en-US" sz="1400" b="1" dirty="0">
                <a:solidFill>
                  <a:srgbClr val="0000CC"/>
                </a:solidFill>
                <a:cs typeface="Arial" panose="020B0604020202020204" pitchFamily="34" charset="0"/>
              </a:rPr>
              <a:t>Tính toán chi phí</a:t>
            </a:r>
            <a:endParaRPr lang="en-US" altLang="en-US" sz="14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vi-VN" altLang="en-US" sz="1400" b="1" dirty="0">
                <a:solidFill>
                  <a:srgbClr val="0000CC"/>
                </a:solidFill>
                <a:cs typeface="Arial" panose="020B0604020202020204" pitchFamily="34" charset="0"/>
              </a:rPr>
              <a:t>Phân tích lợi nhuận</a:t>
            </a:r>
            <a:endParaRPr lang="en-US" altLang="en-US" sz="14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vi-VN" altLang="en-US" sz="1400" b="1" dirty="0">
                <a:solidFill>
                  <a:srgbClr val="0000CC"/>
                </a:solidFill>
                <a:cs typeface="Arial" panose="020B0604020202020204" pitchFamily="34" charset="0"/>
              </a:rPr>
              <a:t>Tính giá thành sản phẩm</a:t>
            </a:r>
            <a:endParaRPr lang="en-US" altLang="en-US" sz="14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88774" name="Line 6">
            <a:extLst>
              <a:ext uri="{FF2B5EF4-FFF2-40B4-BE49-F238E27FC236}">
                <a16:creationId xmlns:a16="http://schemas.microsoft.com/office/drawing/2014/main" id="{EAB6204A-D4BE-4672-B533-A4DC126C16AF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48400" y="2895600"/>
            <a:ext cx="838200" cy="762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5" name="Text Box 7">
            <a:extLst>
              <a:ext uri="{FF2B5EF4-FFF2-40B4-BE49-F238E27FC236}">
                <a16:creationId xmlns:a16="http://schemas.microsoft.com/office/drawing/2014/main" id="{745D534E-0198-498F-99A6-6065FFFEC2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2034" y="921274"/>
            <a:ext cx="3238500" cy="1116013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/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Bán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hàng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&amp;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Phân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phối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(SD)</a:t>
            </a:r>
          </a:p>
          <a:p>
            <a:pPr algn="r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Láy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nhu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cầu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khách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hàng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&amp;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Báo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gia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́</a:t>
            </a:r>
          </a:p>
          <a:p>
            <a:pPr algn="r"/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Đơn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hàng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&amp;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Giao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hàng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Định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gia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́ &amp;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Lập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hóa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đơn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pPr algn="r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Quản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ly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́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tín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dụng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88776" name="Line 8">
            <a:extLst>
              <a:ext uri="{FF2B5EF4-FFF2-40B4-BE49-F238E27FC236}">
                <a16:creationId xmlns:a16="http://schemas.microsoft.com/office/drawing/2014/main" id="{60CB4F23-53BD-40FF-A0BB-3F43C0DAFD0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00400" y="2133600"/>
            <a:ext cx="381000" cy="3810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7" name="Text Box 9">
            <a:extLst>
              <a:ext uri="{FF2B5EF4-FFF2-40B4-BE49-F238E27FC236}">
                <a16:creationId xmlns:a16="http://schemas.microsoft.com/office/drawing/2014/main" id="{5F93B00B-2BE2-4F67-AA5D-A9AF731F9F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" y="2124076"/>
            <a:ext cx="2438400" cy="933450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Quản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lý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vật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tư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(MM)</a:t>
            </a:r>
          </a:p>
          <a:p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Kế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hoạch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mua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hàng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Quản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lý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kho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bãi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Xác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nhận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hóa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đơn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88778" name="Line 10">
            <a:extLst>
              <a:ext uri="{FF2B5EF4-FFF2-40B4-BE49-F238E27FC236}">
                <a16:creationId xmlns:a16="http://schemas.microsoft.com/office/drawing/2014/main" id="{6A2BA29A-60CE-45A7-A416-9470090DBB3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90800" y="2739078"/>
            <a:ext cx="457200" cy="385122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79" name="Text Box 11">
            <a:extLst>
              <a:ext uri="{FF2B5EF4-FFF2-40B4-BE49-F238E27FC236}">
                <a16:creationId xmlns:a16="http://schemas.microsoft.com/office/drawing/2014/main" id="{577F1DAE-F28E-4E1E-970E-BBFFC870DD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29400" y="4572000"/>
            <a:ext cx="266700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>
                <a:solidFill>
                  <a:srgbClr val="FF9900"/>
                </a:solidFill>
                <a:cs typeface="Arial" panose="020B0604020202020204" pitchFamily="34" charset="0"/>
              </a:rPr>
              <a:t>Quản lý dòng công việc</a:t>
            </a:r>
          </a:p>
          <a:p>
            <a:r>
              <a:rPr lang="en-US" altLang="en-US" sz="1400" b="1">
                <a:solidFill>
                  <a:srgbClr val="0000CC"/>
                </a:solidFill>
                <a:cs typeface="Arial" panose="020B0604020202020204" pitchFamily="34" charset="0"/>
              </a:rPr>
              <a:t>Định nghĩa công việc, vai trò, sự kiện, tích hợp với hệ thống bên ngoài</a:t>
            </a:r>
          </a:p>
        </p:txBody>
      </p:sp>
      <p:sp>
        <p:nvSpPr>
          <p:cNvPr id="288780" name="Line 12">
            <a:extLst>
              <a:ext uri="{FF2B5EF4-FFF2-40B4-BE49-F238E27FC236}">
                <a16:creationId xmlns:a16="http://schemas.microsoft.com/office/drawing/2014/main" id="{D25BC35E-FFF3-4746-89E4-21CEC23FABA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324600" y="4876800"/>
            <a:ext cx="342900" cy="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83" name="Line 15">
            <a:extLst>
              <a:ext uri="{FF2B5EF4-FFF2-40B4-BE49-F238E27FC236}">
                <a16:creationId xmlns:a16="http://schemas.microsoft.com/office/drawing/2014/main" id="{C5522D3D-4BF3-40DC-B1A2-34E7C0917F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905000" y="3819524"/>
            <a:ext cx="838192" cy="752476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84" name="Text Box 16">
            <a:extLst>
              <a:ext uri="{FF2B5EF4-FFF2-40B4-BE49-F238E27FC236}">
                <a16:creationId xmlns:a16="http://schemas.microsoft.com/office/drawing/2014/main" id="{FA77B53D-15A0-41B0-9C88-0B4490B702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1" y="4497387"/>
            <a:ext cx="2514600" cy="1384995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b="1" dirty="0" err="1">
                <a:solidFill>
                  <a:srgbClr val="FF9900"/>
                </a:solidFill>
                <a:cs typeface="Arial" panose="020B0604020202020204" pitchFamily="34" charset="0"/>
              </a:rPr>
              <a:t>Hoạch</a:t>
            </a:r>
            <a:r>
              <a:rPr lang="en-US" altLang="en-US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9900"/>
                </a:solidFill>
                <a:cs typeface="Arial" panose="020B0604020202020204" pitchFamily="34" charset="0"/>
              </a:rPr>
              <a:t>định</a:t>
            </a:r>
            <a:r>
              <a:rPr lang="en-US" altLang="en-US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9900"/>
                </a:solidFill>
                <a:cs typeface="Arial" panose="020B0604020202020204" pitchFamily="34" charset="0"/>
              </a:rPr>
              <a:t>sản</a:t>
            </a:r>
            <a:r>
              <a:rPr lang="en-US" altLang="en-US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b="1" dirty="0" err="1">
                <a:solidFill>
                  <a:srgbClr val="FF9900"/>
                </a:solidFill>
                <a:cs typeface="Arial" panose="020B0604020202020204" pitchFamily="34" charset="0"/>
              </a:rPr>
              <a:t>xuất</a:t>
            </a:r>
            <a:r>
              <a:rPr lang="en-US" altLang="en-US" b="1" dirty="0">
                <a:solidFill>
                  <a:srgbClr val="FF9900"/>
                </a:solidFill>
                <a:cs typeface="Arial" panose="020B0604020202020204" pitchFamily="34" charset="0"/>
              </a:rPr>
              <a:t> (PP)</a:t>
            </a:r>
          </a:p>
          <a:p>
            <a:pPr eaLnBrk="1" hangingPunct="1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Hoạch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định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nhu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cầu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Hoạch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định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công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suất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  <a:p>
            <a:pPr eaLnBrk="1" hangingPunct="1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Hoạch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định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nhu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cầu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vật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tư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SX</a:t>
            </a:r>
          </a:p>
          <a:p>
            <a:pPr eaLnBrk="1" hangingPunct="1"/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Thực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thi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sản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xuất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88785" name="Rectangle 17">
            <a:extLst>
              <a:ext uri="{FF2B5EF4-FFF2-40B4-BE49-F238E27FC236}">
                <a16:creationId xmlns:a16="http://schemas.microsoft.com/office/drawing/2014/main" id="{57ABA9E2-45EC-4C06-8D83-9971B0E296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14600" y="5721350"/>
            <a:ext cx="3200400" cy="984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b="1">
                <a:solidFill>
                  <a:srgbClr val="FF9900"/>
                </a:solidFill>
                <a:cs typeface="Arial" panose="020B0604020202020204" pitchFamily="34" charset="0"/>
              </a:rPr>
              <a:t>Quản lý nguồn nhân lực</a:t>
            </a:r>
          </a:p>
          <a:p>
            <a:pPr eaLnBrk="1" hangingPunct="1"/>
            <a:r>
              <a:rPr lang="en-US" altLang="en-US" sz="1400" b="1">
                <a:solidFill>
                  <a:srgbClr val="0000CC"/>
                </a:solidFill>
                <a:cs typeface="Arial" panose="020B0604020202020204" pitchFamily="34" charset="0"/>
              </a:rPr>
              <a:t>Hoạch định và phát triển con người</a:t>
            </a:r>
          </a:p>
          <a:p>
            <a:pPr eaLnBrk="1" hangingPunct="1"/>
            <a:r>
              <a:rPr lang="en-US" altLang="en-US" sz="1400" b="1">
                <a:solidFill>
                  <a:srgbClr val="0000CC"/>
                </a:solidFill>
                <a:cs typeface="Arial" panose="020B0604020202020204" pitchFamily="34" charset="0"/>
              </a:rPr>
              <a:t>Bảng lương</a:t>
            </a:r>
          </a:p>
          <a:p>
            <a:pPr eaLnBrk="1" hangingPunct="1"/>
            <a:r>
              <a:rPr lang="en-US" altLang="en-US" sz="1400" b="1">
                <a:solidFill>
                  <a:srgbClr val="0000CC"/>
                </a:solidFill>
                <a:cs typeface="Arial" panose="020B0604020202020204" pitchFamily="34" charset="0"/>
              </a:rPr>
              <a:t>Chấm công</a:t>
            </a:r>
          </a:p>
        </p:txBody>
      </p:sp>
      <p:sp>
        <p:nvSpPr>
          <p:cNvPr id="288786" name="Line 18">
            <a:extLst>
              <a:ext uri="{FF2B5EF4-FFF2-40B4-BE49-F238E27FC236}">
                <a16:creationId xmlns:a16="http://schemas.microsoft.com/office/drawing/2014/main" id="{FE1F000E-497D-4994-88BB-0A38E3799BD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3810000" y="5486400"/>
            <a:ext cx="0" cy="304800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8787" name="Rectangle 19">
            <a:extLst>
              <a:ext uri="{FF2B5EF4-FFF2-40B4-BE49-F238E27FC236}">
                <a16:creationId xmlns:a16="http://schemas.microsoft.com/office/drawing/2014/main" id="{201A015A-D19B-41BE-80F9-71C73222ACB2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Chính</a:t>
            </a:r>
            <a:r>
              <a:rPr lang="en-US" altLang="en-US" dirty="0"/>
              <a:t> Trong SAP</a:t>
            </a:r>
          </a:p>
        </p:txBody>
      </p:sp>
      <p:sp>
        <p:nvSpPr>
          <p:cNvPr id="218132" name="Rectangle 20">
            <a:extLst>
              <a:ext uri="{FF2B5EF4-FFF2-40B4-BE49-F238E27FC236}">
                <a16:creationId xmlns:a16="http://schemas.microsoft.com/office/drawing/2014/main" id="{F27EDA70-0DBF-4461-9FF7-1FB1BE93AE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48100" y="3608388"/>
            <a:ext cx="1866900" cy="779188"/>
          </a:xfrm>
          <a:prstGeom prst="rect">
            <a:avLst/>
          </a:prstGeom>
          <a:solidFill>
            <a:srgbClr val="152B9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 Black" pitchFamily="34" charset="0"/>
                <a:cs typeface="Arial" pitchFamily="34" charset="0"/>
              </a:rPr>
              <a:t>ECC</a:t>
            </a:r>
          </a:p>
        </p:txBody>
      </p:sp>
      <p:sp>
        <p:nvSpPr>
          <p:cNvPr id="21" name="AutoShape 34">
            <a:extLst>
              <a:ext uri="{FF2B5EF4-FFF2-40B4-BE49-F238E27FC236}">
                <a16:creationId xmlns:a16="http://schemas.microsoft.com/office/drawing/2014/main" id="{CB3ABD6F-7ED7-4682-9F37-6A312B6EA7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29004" y="3196955"/>
            <a:ext cx="838192" cy="7791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en-US" sz="1662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WM</a:t>
            </a:r>
          </a:p>
        </p:txBody>
      </p:sp>
      <p:sp>
        <p:nvSpPr>
          <p:cNvPr id="20" name="Text Box 9">
            <a:extLst>
              <a:ext uri="{FF2B5EF4-FFF2-40B4-BE49-F238E27FC236}">
                <a16:creationId xmlns:a16="http://schemas.microsoft.com/office/drawing/2014/main" id="{0D5DFC63-4F63-4417-9210-D88912EA34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3144315"/>
            <a:ext cx="1524004" cy="1015663"/>
          </a:xfrm>
          <a:prstGeom prst="rect">
            <a:avLst/>
          </a:prstGeom>
          <a:noFill/>
          <a:ln w="19050">
            <a:solidFill>
              <a:srgbClr val="FF66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Quản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lý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</a:t>
            </a:r>
            <a:r>
              <a:rPr lang="en-US" altLang="en-US" sz="1800" b="1" dirty="0" err="1">
                <a:solidFill>
                  <a:srgbClr val="FF9900"/>
                </a:solidFill>
                <a:cs typeface="Arial" panose="020B0604020202020204" pitchFamily="34" charset="0"/>
              </a:rPr>
              <a:t>kho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 (</a:t>
            </a:r>
            <a:r>
              <a:rPr lang="en-US" altLang="en-US" b="1" dirty="0">
                <a:solidFill>
                  <a:srgbClr val="FF9900"/>
                </a:solidFill>
                <a:cs typeface="Arial" panose="020B0604020202020204" pitchFamily="34" charset="0"/>
              </a:rPr>
              <a:t>W</a:t>
            </a:r>
            <a:r>
              <a:rPr lang="en-US" altLang="en-US" sz="1800" b="1" dirty="0">
                <a:solidFill>
                  <a:srgbClr val="FF9900"/>
                </a:solidFill>
                <a:cs typeface="Arial" panose="020B0604020202020204" pitchFamily="34" charset="0"/>
              </a:rPr>
              <a:t>M)</a:t>
            </a:r>
          </a:p>
          <a:p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Quản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lý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vị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trí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hàng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trong</a:t>
            </a:r>
            <a:r>
              <a:rPr lang="en-US" altLang="en-US" sz="1200" b="1" dirty="0">
                <a:solidFill>
                  <a:srgbClr val="0000CC"/>
                </a:solidFill>
                <a:cs typeface="Arial" panose="020B0604020202020204" pitchFamily="34" charset="0"/>
              </a:rPr>
              <a:t> </a:t>
            </a:r>
            <a:r>
              <a:rPr lang="en-US" altLang="en-US" sz="1200" b="1" dirty="0" err="1">
                <a:solidFill>
                  <a:srgbClr val="0000CC"/>
                </a:solidFill>
                <a:cs typeface="Arial" panose="020B0604020202020204" pitchFamily="34" charset="0"/>
              </a:rPr>
              <a:t>kho</a:t>
            </a:r>
            <a:endParaRPr lang="en-US" altLang="en-US" sz="1200" b="1" dirty="0">
              <a:solidFill>
                <a:srgbClr val="0000CC"/>
              </a:solidFill>
              <a:cs typeface="Arial" panose="020B0604020202020204" pitchFamily="34" charset="0"/>
            </a:endParaRPr>
          </a:p>
        </p:txBody>
      </p:sp>
      <p:sp>
        <p:nvSpPr>
          <p:cNvPr id="22" name="Line 10">
            <a:extLst>
              <a:ext uri="{FF2B5EF4-FFF2-40B4-BE49-F238E27FC236}">
                <a16:creationId xmlns:a16="http://schemas.microsoft.com/office/drawing/2014/main" id="{4AED4996-1F07-4201-B614-148C1A491FC3}"/>
              </a:ext>
            </a:extLst>
          </p:cNvPr>
          <p:cNvSpPr>
            <a:spLocks noChangeShapeType="1"/>
          </p:cNvSpPr>
          <p:nvPr/>
        </p:nvSpPr>
        <p:spPr bwMode="auto">
          <a:xfrm>
            <a:off x="1981200" y="3251727"/>
            <a:ext cx="1524000" cy="279933"/>
          </a:xfrm>
          <a:prstGeom prst="line">
            <a:avLst/>
          </a:prstGeom>
          <a:noFill/>
          <a:ln w="38100">
            <a:solidFill>
              <a:schemeClr val="hlink"/>
            </a:solidFill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AutoShape 34">
            <a:extLst>
              <a:ext uri="{FF2B5EF4-FFF2-40B4-BE49-F238E27FC236}">
                <a16:creationId xmlns:a16="http://schemas.microsoft.com/office/drawing/2014/main" id="{02C9E91C-C609-41D6-9AF1-9F7A26317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8" y="2777883"/>
            <a:ext cx="838192" cy="779189"/>
          </a:xfrm>
          <a:prstGeom prst="diamond">
            <a:avLst/>
          </a:prstGeom>
          <a:solidFill>
            <a:schemeClr val="accent2">
              <a:lumMod val="60000"/>
              <a:lumOff val="40000"/>
            </a:schemeClr>
          </a:solidFill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>
            <a:lvl1pPr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Black" panose="020B0A04020102020204" pitchFamily="34" charset="0"/>
                <a:cs typeface="Angsana New" panose="02020603050405020304" pitchFamily="18" charset="-34"/>
              </a:defRPr>
            </a:lvl9pPr>
          </a:lstStyle>
          <a:p>
            <a:pPr algn="ctr" eaLnBrk="1" hangingPunct="1"/>
            <a:r>
              <a:rPr lang="en-US" altLang="en-US" sz="1662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FM</a:t>
            </a:r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504954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5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vi-VN" altLang="en-US" b="1" dirty="0">
                <a:solidFill>
                  <a:schemeClr val="bg1"/>
                </a:solidFill>
              </a:rPr>
              <a:t>Các thao tác cơ bản 	và phím tắt</a:t>
            </a:r>
            <a:br>
              <a:rPr lang="en-US" altLang="en-US" dirty="0"/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819374071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thao tác cơ bản và phím tắt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41</a:t>
            </a:fld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8847077"/>
              </p:ext>
            </p:extLst>
          </p:nvPr>
        </p:nvGraphicFramePr>
        <p:xfrm>
          <a:off x="914400" y="765175"/>
          <a:ext cx="6326188" cy="6354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9" name="Document" r:id="rId3" imgW="7035734" imgH="7093082" progId="Word.Document.12">
                  <p:embed/>
                </p:oleObj>
              </mc:Choice>
              <mc:Fallback>
                <p:oleObj name="Document" r:id="rId3" imgW="7035734" imgH="7093082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14400" y="765175"/>
                        <a:ext cx="6326188" cy="6354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3621172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Các thao tác cơ bản và phím tắt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42</a:t>
            </a:fld>
            <a:endParaRPr lang="en-GB" dirty="0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3240515"/>
              </p:ext>
            </p:extLst>
          </p:nvPr>
        </p:nvGraphicFramePr>
        <p:xfrm>
          <a:off x="812675" y="765175"/>
          <a:ext cx="7945438" cy="629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Document" r:id="rId3" imgW="10983112" imgH="8693629" progId="Word.Document.12">
                  <p:embed/>
                </p:oleObj>
              </mc:Choice>
              <mc:Fallback>
                <p:oleObj name="Document" r:id="rId3" imgW="10983112" imgH="8693629" progId="Word.Document.12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12675" y="765175"/>
                        <a:ext cx="7945438" cy="62944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6292947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504954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6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vi-VN" altLang="en-US" b="1" dirty="0">
                <a:solidFill>
                  <a:schemeClr val="bg1"/>
                </a:solidFill>
              </a:rPr>
              <a:t>Một số </a:t>
            </a:r>
            <a:r>
              <a:rPr lang="en-US" altLang="en-US" b="1" dirty="0" err="1">
                <a:solidFill>
                  <a:schemeClr val="bg1"/>
                </a:solidFill>
              </a:rPr>
              <a:t>thông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vi-VN" altLang="en-US" b="1" dirty="0">
                <a:solidFill>
                  <a:schemeClr val="bg1"/>
                </a:solidFill>
              </a:rPr>
              <a:t>báo 	của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hệ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thống</a:t>
            </a:r>
            <a:r>
              <a:rPr lang="vi-VN" altLang="en-US" b="1" dirty="0">
                <a:solidFill>
                  <a:schemeClr val="bg1"/>
                </a:solidFill>
              </a:rPr>
              <a:t> 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3057207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44</a:t>
            </a:fld>
            <a:endParaRPr lang="en-GB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370113" y="1335674"/>
            <a:ext cx="8545287" cy="5324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290513" indent="-290513" eaLnBrk="0" hangingPunct="0">
              <a:lnSpc>
                <a:spcPct val="90000"/>
              </a:lnSpc>
              <a:spcBef>
                <a:spcPct val="30000"/>
              </a:spcBef>
              <a:spcAft>
                <a:spcPct val="20000"/>
              </a:spcAft>
              <a:tabLst>
                <a:tab pos="238918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569913" indent="-277813" eaLnBrk="0" hangingPunct="0">
              <a:lnSpc>
                <a:spcPct val="90000"/>
              </a:lnSpc>
              <a:spcBef>
                <a:spcPct val="30000"/>
              </a:spcBef>
              <a:buSzPct val="80000"/>
              <a:buFont typeface="Wingdings" panose="05000000000000000000" pitchFamily="2" charset="2"/>
              <a:buChar char="r"/>
              <a:tabLst>
                <a:tab pos="238918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855663" indent="-284163" eaLnBrk="0" hangingPunct="0">
              <a:lnSpc>
                <a:spcPct val="90000"/>
              </a:lnSpc>
              <a:spcBef>
                <a:spcPct val="30000"/>
              </a:spcBef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141413" indent="-284163" eaLnBrk="0" hangingPunct="0">
              <a:lnSpc>
                <a:spcPct val="90000"/>
              </a:lnSpc>
              <a:spcBef>
                <a:spcPct val="15000"/>
              </a:spcBef>
              <a:buSzPct val="80000"/>
              <a:buFont typeface="Wingdings" panose="05000000000000000000" pitchFamily="2" charset="2"/>
              <a:buChar char="Ø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382713" indent="-239713" eaLnBrk="0" hangingPunct="0">
              <a:lnSpc>
                <a:spcPct val="90000"/>
              </a:lnSpc>
              <a:spcBef>
                <a:spcPct val="15000"/>
              </a:spcBef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1839913" indent="-239713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297113" indent="-239713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2754313" indent="-239713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211513" indent="-239713" eaLnBrk="0" fontAlgn="base" hangingPunct="0">
              <a:lnSpc>
                <a:spcPct val="90000"/>
              </a:lnSpc>
              <a:spcBef>
                <a:spcPct val="15000"/>
              </a:spcBef>
              <a:spcAft>
                <a:spcPct val="0"/>
              </a:spcAft>
              <a:buSzPct val="80000"/>
              <a:buFont typeface="Wingdings" panose="05000000000000000000" pitchFamily="2" charset="2"/>
              <a:buChar char="ù"/>
              <a:tabLst>
                <a:tab pos="2389188" algn="l"/>
              </a:tabLst>
              <a:defRPr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>
              <a:spcBef>
                <a:spcPts val="277"/>
              </a:spcBef>
              <a:spcAft>
                <a:spcPts val="277"/>
              </a:spcAft>
              <a:buClr>
                <a:srgbClr val="003366"/>
              </a:buClr>
              <a:defRPr/>
            </a:pPr>
            <a:r>
              <a:rPr lang="en-GB" altLang="en-US" sz="1800" dirty="0" err="1"/>
              <a:t>Thông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báo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của</a:t>
            </a:r>
            <a:r>
              <a:rPr lang="en-GB" altLang="en-US" sz="1800" dirty="0"/>
              <a:t> SAP </a:t>
            </a:r>
            <a:r>
              <a:rPr lang="en-GB" altLang="en-US" sz="1800" dirty="0" err="1"/>
              <a:t>hiển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thị</a:t>
            </a:r>
            <a:r>
              <a:rPr lang="en-GB" altLang="en-US" sz="1800" dirty="0"/>
              <a:t> ở </a:t>
            </a:r>
            <a:r>
              <a:rPr lang="en-GB" altLang="en-US" sz="1800" dirty="0" err="1"/>
              <a:t>thanh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trạng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thái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trên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màn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hình</a:t>
            </a:r>
            <a:r>
              <a:rPr lang="en-GB" altLang="en-US" sz="1800" dirty="0"/>
              <a:t> SAP. Thanh </a:t>
            </a:r>
            <a:r>
              <a:rPr lang="en-GB" altLang="en-US" sz="1800" dirty="0" err="1"/>
              <a:t>trạng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thái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nằm</a:t>
            </a:r>
            <a:r>
              <a:rPr lang="en-GB" altLang="en-US" sz="1800" dirty="0"/>
              <a:t> ở </a:t>
            </a:r>
            <a:r>
              <a:rPr lang="en-GB" altLang="en-US" sz="1800" dirty="0" err="1"/>
              <a:t>góc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cuối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bên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trái</a:t>
            </a:r>
            <a:r>
              <a:rPr lang="en-GB" altLang="en-US" sz="1800" b="1" dirty="0"/>
              <a:t>      </a:t>
            </a:r>
          </a:p>
          <a:p>
            <a:pPr>
              <a:spcBef>
                <a:spcPts val="277"/>
              </a:spcBef>
              <a:spcAft>
                <a:spcPts val="277"/>
              </a:spcAft>
              <a:buClr>
                <a:srgbClr val="003366"/>
              </a:buClr>
              <a:defRPr/>
            </a:pPr>
            <a:endParaRPr lang="en-GB" altLang="en-US" sz="1846" b="1" dirty="0"/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en-GB" altLang="en-US" sz="1846" b="1" dirty="0">
                <a:solidFill>
                  <a:schemeClr val="hlink"/>
                </a:solidFill>
              </a:rPr>
              <a:t>       </a:t>
            </a:r>
            <a:r>
              <a:rPr lang="en-GB" altLang="en-US" sz="1800" b="1" dirty="0" err="1">
                <a:solidFill>
                  <a:schemeClr val="hlink"/>
                </a:solidFill>
              </a:rPr>
              <a:t>Lỗi</a:t>
            </a:r>
            <a:r>
              <a:rPr lang="en-GB" altLang="en-US" sz="1846" b="1" dirty="0"/>
              <a:t>: </a:t>
            </a:r>
            <a:r>
              <a:rPr lang="en-GB" altLang="en-US" sz="1800" dirty="0" err="1"/>
              <a:t>Bạn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đã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nhập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sai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thông</a:t>
            </a:r>
            <a:r>
              <a:rPr lang="en-GB" altLang="en-US" sz="1800" dirty="0"/>
              <a:t> tin </a:t>
            </a:r>
            <a:r>
              <a:rPr lang="en-GB" altLang="en-US" sz="1800" dirty="0" err="1"/>
              <a:t>yêu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cầu</a:t>
            </a:r>
            <a:r>
              <a:rPr lang="en-GB" altLang="en-US" sz="1800" dirty="0"/>
              <a:t>.</a:t>
            </a:r>
          </a:p>
          <a:p>
            <a:pPr marL="548640" indent="-365760">
              <a:spcBef>
                <a:spcPts val="1200"/>
              </a:spcBef>
              <a:spcAft>
                <a:spcPts val="277"/>
              </a:spcAft>
              <a:buClr>
                <a:srgbClr val="003366"/>
              </a:buClr>
              <a:defRPr/>
            </a:pPr>
            <a:r>
              <a:rPr lang="en-GB" altLang="en-US" sz="1800" dirty="0"/>
              <a:t>	 </a:t>
            </a:r>
            <a:r>
              <a:rPr lang="vi-VN" altLang="en-US" sz="1800" dirty="0"/>
              <a:t> </a:t>
            </a:r>
            <a:r>
              <a:rPr lang="en-GB" altLang="en-US" sz="1800" dirty="0" err="1"/>
              <a:t>Không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thể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tiếp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tục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nếu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chưa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khắc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phục</a:t>
            </a:r>
            <a:endParaRPr lang="en-GB" altLang="en-US" sz="1800" dirty="0"/>
          </a:p>
          <a:p>
            <a:pPr>
              <a:spcBef>
                <a:spcPts val="277"/>
              </a:spcBef>
              <a:spcAft>
                <a:spcPts val="277"/>
              </a:spcAft>
              <a:buClr>
                <a:srgbClr val="003366"/>
              </a:buClr>
              <a:defRPr/>
            </a:pPr>
            <a:endParaRPr lang="en-GB" altLang="en-US" sz="1800" dirty="0"/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en-GB" altLang="en-US" sz="1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en-GB" altLang="en-US" sz="18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Cảnh</a:t>
            </a:r>
            <a:r>
              <a:rPr lang="en-GB" altLang="en-US" sz="1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altLang="en-US" sz="1800" b="1" dirty="0" err="1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báo</a:t>
            </a:r>
            <a:r>
              <a:rPr lang="en-GB" altLang="en-US" sz="1800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GB" altLang="en-US" sz="1800" b="1" dirty="0"/>
              <a:t>: </a:t>
            </a:r>
            <a:r>
              <a:rPr lang="en-GB" altLang="en-US" sz="1800" dirty="0" err="1"/>
              <a:t>Bạn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có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thể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nhập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sai</a:t>
            </a:r>
            <a:r>
              <a:rPr lang="en-GB" altLang="en-US" sz="1800" dirty="0"/>
              <a:t> 1 </a:t>
            </a:r>
            <a:r>
              <a:rPr lang="en-GB" altLang="en-US" sz="1800" dirty="0" err="1"/>
              <a:t>lỗi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hoặc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thực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hiện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sai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một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thao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tác</a:t>
            </a:r>
            <a:endParaRPr lang="en-GB" altLang="en-US" sz="1800" dirty="0"/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vi-VN" altLang="en-US" sz="1800" dirty="0"/>
              <a:t>	 </a:t>
            </a:r>
            <a:r>
              <a:rPr lang="en-GB" altLang="en-US" sz="1800" dirty="0" err="1"/>
              <a:t>Kiểm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tra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lại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nhập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liệu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trước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khi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tiếp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tục</a:t>
            </a:r>
            <a:r>
              <a:rPr lang="en-GB" altLang="en-US" sz="1800" dirty="0"/>
              <a:t>.</a:t>
            </a:r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vi-VN" altLang="en-US" sz="1800" dirty="0"/>
              <a:t>	 </a:t>
            </a:r>
            <a:r>
              <a:rPr lang="en-GB" altLang="en-US" sz="1800" dirty="0" err="1"/>
              <a:t>Đây</a:t>
            </a:r>
            <a:r>
              <a:rPr lang="en-GB" altLang="en-US" sz="1800" dirty="0"/>
              <a:t> </a:t>
            </a:r>
            <a:r>
              <a:rPr lang="en-GB" altLang="en-US" sz="1800" dirty="0" err="1"/>
              <a:t>là</a:t>
            </a:r>
            <a:r>
              <a:rPr lang="en-GB" altLang="en-US" sz="1800" dirty="0"/>
              <a:t> </a:t>
            </a:r>
            <a:r>
              <a:rPr lang="en-GB" altLang="en-US" sz="1800" dirty="0" err="1"/>
              <a:t>một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thông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điệp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cảnh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báo</a:t>
            </a:r>
            <a:r>
              <a:rPr lang="en-GB" altLang="en-US" sz="1800" dirty="0"/>
              <a:t>, </a:t>
            </a:r>
            <a:r>
              <a:rPr lang="en-GB" altLang="en-US" sz="1800" dirty="0" err="1"/>
              <a:t>không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có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tính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ngăn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chặn</a:t>
            </a:r>
            <a:r>
              <a:rPr lang="en-GB" altLang="en-US" sz="1800" dirty="0"/>
              <a:t>. </a:t>
            </a:r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vi-VN" altLang="en-US" sz="1800" dirty="0"/>
              <a:t>	 </a:t>
            </a:r>
            <a:r>
              <a:rPr lang="en-GB" altLang="en-US" sz="1800" dirty="0"/>
              <a:t>Do </a:t>
            </a:r>
            <a:r>
              <a:rPr lang="en-GB" altLang="en-US" sz="1800" dirty="0" err="1"/>
              <a:t>đó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bạn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vẫn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có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thể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tiếp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tục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thực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hiện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thao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tác</a:t>
            </a:r>
            <a:endParaRPr lang="en-GB" altLang="en-US" sz="1800" dirty="0"/>
          </a:p>
          <a:p>
            <a:pPr marL="548640" indent="-365760">
              <a:spcBef>
                <a:spcPts val="1200"/>
              </a:spcBef>
              <a:spcAft>
                <a:spcPts val="0"/>
              </a:spcAft>
              <a:buClr>
                <a:srgbClr val="003366"/>
              </a:buClr>
              <a:defRPr/>
            </a:pPr>
            <a:endParaRPr lang="en-GB" altLang="en-US" sz="1800" dirty="0"/>
          </a:p>
          <a:p>
            <a:pPr marL="548640" indent="-365760">
              <a:spcBef>
                <a:spcPts val="0"/>
              </a:spcBef>
              <a:spcAft>
                <a:spcPts val="0"/>
              </a:spcAft>
              <a:buClr>
                <a:srgbClr val="003366"/>
              </a:buClr>
              <a:defRPr/>
            </a:pPr>
            <a:r>
              <a:rPr lang="en-GB" altLang="en-US" sz="1846" b="1" dirty="0">
                <a:solidFill>
                  <a:srgbClr val="FF99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       </a:t>
            </a:r>
            <a:r>
              <a:rPr lang="vi-VN" altLang="en-US" sz="1800" b="1" dirty="0">
                <a:solidFill>
                  <a:srgbClr val="00B05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Thông tin</a:t>
            </a:r>
            <a:r>
              <a:rPr lang="en-GB" altLang="en-US" sz="1800" b="1" dirty="0">
                <a:solidFill>
                  <a:srgbClr val="00B050"/>
                </a:solidFill>
              </a:rPr>
              <a:t>:</a:t>
            </a:r>
            <a:r>
              <a:rPr lang="en-GB" altLang="en-US" sz="1800" b="1" dirty="0"/>
              <a:t> </a:t>
            </a:r>
            <a:r>
              <a:rPr lang="en-GB" altLang="en-US" sz="1800" dirty="0" err="1"/>
              <a:t>Xác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định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thông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báo</a:t>
            </a:r>
            <a:r>
              <a:rPr lang="en-GB" altLang="en-US" sz="1800" dirty="0"/>
              <a:t> </a:t>
            </a:r>
            <a:r>
              <a:rPr lang="en-GB" altLang="en-US" sz="1800" dirty="0" err="1"/>
              <a:t>khác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từ</a:t>
            </a:r>
            <a:r>
              <a:rPr lang="en-GB" altLang="en-US" sz="1800" dirty="0"/>
              <a:t> </a:t>
            </a:r>
            <a:r>
              <a:rPr lang="en-GB" altLang="en-US" sz="1800" dirty="0" err="1"/>
              <a:t>hệ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thống</a:t>
            </a:r>
            <a:r>
              <a:rPr lang="en-GB" altLang="en-US" sz="1800" dirty="0"/>
              <a:t> </a:t>
            </a:r>
            <a:r>
              <a:rPr lang="en-GB" altLang="en-US" sz="1800" dirty="0" err="1"/>
              <a:t>và</a:t>
            </a:r>
            <a:r>
              <a:rPr lang="en-GB" altLang="en-US" sz="1800" dirty="0"/>
              <a:t> </a:t>
            </a:r>
            <a:r>
              <a:rPr lang="en-GB" altLang="en-US" sz="1800" dirty="0" err="1"/>
              <a:t>thông</a:t>
            </a:r>
            <a:r>
              <a:rPr lang="en-GB" altLang="en-US" sz="1800" dirty="0"/>
              <a:t> tin </a:t>
            </a:r>
            <a:r>
              <a:rPr lang="en-GB" altLang="en-US" sz="1800" dirty="0" err="1"/>
              <a:t>giúp</a:t>
            </a:r>
            <a:r>
              <a:rPr lang="en-GB" altLang="en-US" sz="1800" dirty="0"/>
              <a:t> </a:t>
            </a:r>
            <a:r>
              <a:rPr lang="en-GB" altLang="en-US" sz="1800" dirty="0" err="1"/>
              <a:t>đỡ</a:t>
            </a:r>
            <a:r>
              <a:rPr lang="en-GB" altLang="en-US" sz="1800" dirty="0"/>
              <a:t>	</a:t>
            </a:r>
            <a:r>
              <a:rPr lang="en-GB" altLang="en-US" sz="1662" dirty="0"/>
              <a:t>	</a:t>
            </a:r>
          </a:p>
        </p:txBody>
      </p:sp>
      <p:pic>
        <p:nvPicPr>
          <p:cNvPr id="7" name="Picture 3" descr="ICN - Err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0" y="2422498"/>
            <a:ext cx="306266" cy="28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5" descr="ICN - Warn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0" y="3563471"/>
            <a:ext cx="306266" cy="28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 descr="ICN - Informa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41" y="5334000"/>
            <a:ext cx="306265" cy="282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3516916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504954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7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altLang="en-US" b="1" dirty="0" err="1">
                <a:solidFill>
                  <a:schemeClr val="bg1"/>
                </a:solidFill>
              </a:rPr>
              <a:t>Tìm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kiếm</a:t>
            </a:r>
            <a:r>
              <a:rPr lang="vi-VN" altLang="en-US" b="1" dirty="0">
                <a:solidFill>
                  <a:schemeClr val="bg1"/>
                </a:solidFill>
              </a:rPr>
              <a:t> dữ liệu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vi-VN" altLang="en-US" b="1" dirty="0">
                <a:solidFill>
                  <a:schemeClr val="bg1"/>
                </a:solidFill>
              </a:rPr>
              <a:t>	</a:t>
            </a:r>
            <a:r>
              <a:rPr lang="en-US" altLang="en-US" b="1" dirty="0" err="1">
                <a:solidFill>
                  <a:schemeClr val="bg1"/>
                </a:solidFill>
              </a:rPr>
              <a:t>trên</a:t>
            </a:r>
            <a:r>
              <a:rPr lang="vi-VN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>
                <a:solidFill>
                  <a:schemeClr val="bg1"/>
                </a:solidFill>
              </a:rPr>
              <a:t>SAP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3358377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altLang="en-US" dirty="0" err="1">
                <a:latin typeface="Arial" panose="020B0604020202020204" pitchFamily="34" charset="0"/>
              </a:rPr>
              <a:t>Chọn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từ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sách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có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sẵn</a:t>
            </a:r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vi-VN" dirty="0"/>
              <a:t>dữ liệu </a:t>
            </a:r>
            <a:r>
              <a:rPr lang="en-US" dirty="0" err="1"/>
              <a:t>trên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46</a:t>
            </a:fld>
            <a:endParaRPr lang="en-GB" dirty="0"/>
          </a:p>
        </p:txBody>
      </p:sp>
      <p:sp>
        <p:nvSpPr>
          <p:cNvPr id="6" name="Rectangle 2"/>
          <p:cNvSpPr txBox="1">
            <a:spLocks noGrp="1" noChangeArrowheads="1"/>
          </p:cNvSpPr>
          <p:nvPr>
            <p:ph type="body" sz="quarter" idx="14"/>
          </p:nvPr>
        </p:nvSpPr>
        <p:spPr bwMode="auto">
          <a:xfrm>
            <a:off x="370113" y="1639327"/>
            <a:ext cx="8388000" cy="4228073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554"/>
              </a:spcAft>
              <a:buClr>
                <a:srgbClr val="003366"/>
              </a:buClr>
              <a:buNone/>
            </a:pPr>
            <a:r>
              <a:rPr lang="en-US" altLang="en-US" sz="2000" dirty="0"/>
              <a:t>SAP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phép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bạn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chọn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thông</a:t>
            </a:r>
            <a:r>
              <a:rPr lang="en-US" altLang="en-US" sz="2000" dirty="0"/>
              <a:t> tin </a:t>
            </a:r>
            <a:r>
              <a:rPr lang="en-US" altLang="en-US" sz="2000" dirty="0" err="1"/>
              <a:t>cho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dữ</a:t>
            </a:r>
            <a:r>
              <a:rPr lang="en-US" altLang="en-US" sz="2000" dirty="0"/>
              <a:t> </a:t>
            </a:r>
            <a:r>
              <a:rPr lang="en-US" altLang="en-US" sz="2000" dirty="0" err="1"/>
              <a:t>liệu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bằng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tìm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kiếm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trên</a:t>
            </a:r>
            <a:r>
              <a:rPr lang="en-US" altLang="en-US" sz="2000" dirty="0"/>
              <a:t> 1 </a:t>
            </a:r>
            <a:r>
              <a:rPr lang="en-US" altLang="en-US" sz="2000" dirty="0" err="1"/>
              <a:t>danh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sách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sẵn</a:t>
            </a:r>
            <a:r>
              <a:rPr lang="vi-VN" altLang="en-US" sz="2000" dirty="0"/>
              <a:t>.</a:t>
            </a:r>
            <a:endParaRPr lang="en-US" altLang="en-US" sz="2000" dirty="0"/>
          </a:p>
          <a:p>
            <a:pPr marL="0" indent="0">
              <a:spcAft>
                <a:spcPts val="554"/>
              </a:spcAft>
              <a:buClr>
                <a:srgbClr val="003366"/>
              </a:buClr>
              <a:buNone/>
            </a:pPr>
            <a:r>
              <a:rPr lang="en-US" altLang="en-US" sz="2000" dirty="0" err="1"/>
              <a:t>Nếu</a:t>
            </a:r>
            <a:r>
              <a:rPr lang="en-US" altLang="en-US" sz="2000" dirty="0"/>
              <a:t> 1 </a:t>
            </a:r>
            <a:r>
              <a:rPr lang="en-US" altLang="en-US" sz="2000" dirty="0" err="1"/>
              <a:t>trường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có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thể</a:t>
            </a:r>
            <a:r>
              <a:rPr lang="en-US" altLang="en-US" sz="2000" dirty="0"/>
              <a:t> </a:t>
            </a:r>
            <a:r>
              <a:rPr lang="en-US" altLang="en-US" sz="2000" dirty="0" err="1"/>
              <a:t>được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phép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chọn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danh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sách</a:t>
            </a:r>
            <a:r>
              <a:rPr lang="en-US" altLang="en-US" sz="2000" dirty="0"/>
              <a:t>, </a:t>
            </a:r>
            <a:r>
              <a:rPr lang="en-US" altLang="en-US" sz="2000" dirty="0" err="1"/>
              <a:t>bạn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sẽ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thấy</a:t>
            </a:r>
            <a:r>
              <a:rPr lang="en-US" altLang="en-US" sz="2000" dirty="0"/>
              <a:t> 1 </a:t>
            </a:r>
            <a:r>
              <a:rPr lang="en-US" altLang="en-US" sz="2000" dirty="0" err="1"/>
              <a:t>trong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các</a:t>
            </a:r>
            <a:r>
              <a:rPr lang="en-US" altLang="en-US" sz="2000" dirty="0"/>
              <a:t> </a:t>
            </a:r>
            <a:r>
              <a:rPr lang="en-US" altLang="en-US" sz="2000" dirty="0" err="1"/>
              <a:t>biểu</a:t>
            </a:r>
            <a:r>
              <a:rPr lang="en-US" altLang="en-US" sz="2000" dirty="0"/>
              <a:t> </a:t>
            </a:r>
            <a:r>
              <a:rPr lang="en-US" altLang="en-US" sz="2000" dirty="0" err="1"/>
              <a:t>tượng</a:t>
            </a:r>
            <a:r>
              <a:rPr lang="en-US" altLang="en-US" sz="2000" dirty="0"/>
              <a:t> </a:t>
            </a:r>
            <a:r>
              <a:rPr lang="en-US" altLang="en-US" sz="2000" dirty="0" err="1"/>
              <a:t>sau</a:t>
            </a:r>
            <a:r>
              <a:rPr lang="en-US" altLang="en-US" sz="2000" dirty="0"/>
              <a:t>:</a:t>
            </a:r>
          </a:p>
        </p:txBody>
      </p:sp>
      <p:pic>
        <p:nvPicPr>
          <p:cNvPr id="7" name="Picture 3" descr="5 Btn - F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5797" y="2952279"/>
            <a:ext cx="664480" cy="68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6" descr="matchcod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952279"/>
            <a:ext cx="584004" cy="68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6C6D11B-0893-43C7-AF3B-6143410F64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797" y="3753363"/>
            <a:ext cx="1323485" cy="6882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50B652E-5948-4679-B5D1-ABD6620B40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7493" y="3715558"/>
            <a:ext cx="3130310" cy="53156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319A7FF-0F3E-4EFC-B3A6-39BAAE0064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241" y="4322187"/>
            <a:ext cx="3631428" cy="199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126453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Chọn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từ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sách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có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sẵn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vi-VN" dirty="0"/>
              <a:t>dữ liệu </a:t>
            </a:r>
            <a:r>
              <a:rPr lang="en-US" dirty="0" err="1"/>
              <a:t>trên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47</a:t>
            </a:fld>
            <a:endParaRPr lang="en-GB" dirty="0"/>
          </a:p>
        </p:txBody>
      </p:sp>
      <p:pic>
        <p:nvPicPr>
          <p:cNvPr id="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6" y="1893633"/>
            <a:ext cx="8229114" cy="4623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70113" y="1352669"/>
            <a:ext cx="83789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Khi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nhấn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vào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biểu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tượng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trên</a:t>
            </a:r>
            <a:r>
              <a:rPr lang="vi-VN" altLang="en-US" dirty="0">
                <a:latin typeface="Arial" panose="020B0604020202020204" pitchFamily="34" charset="0"/>
              </a:rPr>
              <a:t>,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hộp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thoại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tìm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kiếm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sẽ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xuất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hiện</a:t>
            </a: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1804094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en-US" dirty="0" err="1">
                <a:latin typeface="Arial" panose="020B0604020202020204" pitchFamily="34" charset="0"/>
              </a:rPr>
              <a:t>Chọn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từ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sách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có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sẵn</a:t>
            </a:r>
            <a:endParaRPr lang="en-US" dirty="0"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SAP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48</a:t>
            </a:fld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340408" y="1601453"/>
            <a:ext cx="8651192" cy="723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Nhập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điều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kiện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cần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tìm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và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nhấn</a:t>
            </a:r>
            <a:r>
              <a:rPr lang="vi-VN" altLang="en-US" dirty="0"/>
              <a:t> nút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vi-VN" altLang="en-US" dirty="0"/>
              <a:t>            </a:t>
            </a:r>
            <a:r>
              <a:rPr lang="en-US" altLang="en-US" dirty="0">
                <a:latin typeface="Arial" panose="020B0604020202020204" pitchFamily="34" charset="0"/>
              </a:rPr>
              <a:t>hay </a:t>
            </a:r>
            <a:r>
              <a:rPr lang="en-US" altLang="en-US" dirty="0" err="1">
                <a:latin typeface="Arial" panose="020B0604020202020204" pitchFamily="34" charset="0"/>
              </a:rPr>
              <a:t>biểu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tượng</a:t>
            </a:r>
            <a:r>
              <a:rPr lang="vi-VN" altLang="en-US" dirty="0"/>
              <a:t> </a:t>
            </a:r>
            <a:endParaRPr lang="en-US" altLang="en-US" dirty="0">
              <a:latin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en-US" dirty="0" err="1">
                <a:latin typeface="Arial" panose="020B0604020202020204" pitchFamily="34" charset="0"/>
              </a:rPr>
              <a:t>Danh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sách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các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dữ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liệu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cần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tìm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sẽ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hiện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ra.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Nhấn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đúp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để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chọn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thông</a:t>
            </a:r>
            <a:r>
              <a:rPr lang="en-US" altLang="en-US" dirty="0">
                <a:latin typeface="Arial" panose="020B0604020202020204" pitchFamily="34" charset="0"/>
              </a:rPr>
              <a:t> tin </a:t>
            </a:r>
            <a:r>
              <a:rPr lang="en-US" altLang="en-US" dirty="0" err="1">
                <a:latin typeface="Arial" panose="020B0604020202020204" pitchFamily="34" charset="0"/>
              </a:rPr>
              <a:t>bạn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cần</a:t>
            </a:r>
            <a:endParaRPr lang="en-US" altLang="en-US" dirty="0">
              <a:latin typeface="Arial" panose="020B0604020202020204" pitchFamily="34" charset="0"/>
            </a:endParaRPr>
          </a:p>
        </p:txBody>
      </p:sp>
      <p:pic>
        <p:nvPicPr>
          <p:cNvPr id="7" name="Picture 11" descr="Image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6491" y="1625683"/>
            <a:ext cx="302865" cy="279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4800" y="1601453"/>
            <a:ext cx="634505" cy="303985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2504210"/>
            <a:ext cx="8261465" cy="4163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1399067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415313" cy="27432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8</a:t>
            </a:r>
            <a:r>
              <a:rPr lang="en-US" b="1" dirty="0">
                <a:solidFill>
                  <a:schemeClr val="bg1"/>
                </a:solidFill>
              </a:rPr>
              <a:t>. </a:t>
            </a:r>
            <a:r>
              <a:rPr lang="en-US" b="1" dirty="0" err="1">
                <a:solidFill>
                  <a:schemeClr val="bg1"/>
                </a:solidFill>
              </a:rPr>
              <a:t>Chuyển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dữ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liệu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từ</a:t>
            </a:r>
            <a:r>
              <a:rPr lang="en-US" b="1" dirty="0">
                <a:solidFill>
                  <a:schemeClr val="bg1"/>
                </a:solidFill>
              </a:rPr>
              <a:t> 	</a:t>
            </a:r>
            <a:r>
              <a:rPr lang="en-US" b="1" dirty="0" err="1">
                <a:solidFill>
                  <a:schemeClr val="bg1"/>
                </a:solidFill>
              </a:rPr>
              <a:t>bên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ngoài</a:t>
            </a:r>
            <a:r>
              <a:rPr lang="vi-VN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lên</a:t>
            </a:r>
            <a:r>
              <a:rPr lang="en-US" b="1" dirty="0">
                <a:solidFill>
                  <a:schemeClr val="bg1"/>
                </a:solidFill>
              </a:rPr>
              <a:t> SAP 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3793618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Rectangle 2">
            <a:extLst>
              <a:ext uri="{FF2B5EF4-FFF2-40B4-BE49-F238E27FC236}">
                <a16:creationId xmlns:a16="http://schemas.microsoft.com/office/drawing/2014/main" id="{F3A2F8C8-9E2C-4F1B-BA91-F3D3C5B43C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Quy </a:t>
            </a:r>
            <a:r>
              <a:rPr lang="en-US" altLang="en-US" dirty="0" err="1"/>
              <a:t>Trình</a:t>
            </a:r>
            <a:r>
              <a:rPr lang="en-US" altLang="en-US" dirty="0"/>
              <a:t> </a:t>
            </a:r>
            <a:r>
              <a:rPr lang="en-US" altLang="en-US" dirty="0" err="1"/>
              <a:t>Nghiệp</a:t>
            </a:r>
            <a:r>
              <a:rPr lang="en-US" altLang="en-US" dirty="0"/>
              <a:t> </a:t>
            </a:r>
            <a:r>
              <a:rPr lang="en-US" altLang="en-US" dirty="0" err="1"/>
              <a:t>Vụ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</a:t>
            </a:r>
            <a:r>
              <a:rPr lang="en-US" altLang="en-US" dirty="0" err="1"/>
              <a:t>các</a:t>
            </a:r>
            <a:r>
              <a:rPr lang="en-US" altLang="en-US" dirty="0"/>
              <a:t> </a:t>
            </a:r>
            <a:r>
              <a:rPr lang="en-US" altLang="en-US" dirty="0" err="1"/>
              <a:t>phân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chính</a:t>
            </a:r>
            <a:endParaRPr lang="en-US" altLang="en-US" dirty="0"/>
          </a:p>
        </p:txBody>
      </p:sp>
      <p:grpSp>
        <p:nvGrpSpPr>
          <p:cNvPr id="190467" name="Group 3">
            <a:extLst>
              <a:ext uri="{FF2B5EF4-FFF2-40B4-BE49-F238E27FC236}">
                <a16:creationId xmlns:a16="http://schemas.microsoft.com/office/drawing/2014/main" id="{A3499B08-D30D-491E-81AC-37EA81E2FE12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295400"/>
            <a:ext cx="7772400" cy="5257800"/>
            <a:chOff x="480" y="576"/>
            <a:chExt cx="4848" cy="3408"/>
          </a:xfrm>
        </p:grpSpPr>
        <p:sp>
          <p:nvSpPr>
            <p:cNvPr id="190468" name="AutoShape 4">
              <a:extLst>
                <a:ext uri="{FF2B5EF4-FFF2-40B4-BE49-F238E27FC236}">
                  <a16:creationId xmlns:a16="http://schemas.microsoft.com/office/drawing/2014/main" id="{6000B1F0-C313-4078-85C1-A62CF2010B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0" y="576"/>
              <a:ext cx="1584" cy="2496"/>
            </a:xfrm>
            <a:prstGeom prst="flowChartAlternateProcess">
              <a:avLst/>
            </a:prstGeom>
            <a:solidFill>
              <a:srgbClr val="990000"/>
            </a:soli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endParaRPr lang="en-US" altLang="en-US" sz="3200" b="1">
                <a:solidFill>
                  <a:schemeClr val="bg1"/>
                </a:solidFill>
              </a:endParaRPr>
            </a:p>
          </p:txBody>
        </p:sp>
        <p:sp>
          <p:nvSpPr>
            <p:cNvPr id="190469" name="AutoShape 5">
              <a:extLst>
                <a:ext uri="{FF2B5EF4-FFF2-40B4-BE49-F238E27FC236}">
                  <a16:creationId xmlns:a16="http://schemas.microsoft.com/office/drawing/2014/main" id="{62EB2846-203E-4EC6-81FB-17A1093CB9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576"/>
              <a:ext cx="1584" cy="2496"/>
            </a:xfrm>
            <a:prstGeom prst="flowChartAlternateProcess">
              <a:avLst/>
            </a:prstGeom>
            <a:solidFill>
              <a:srgbClr val="990000"/>
            </a:soli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90470" name="AutoShape 6">
              <a:extLst>
                <a:ext uri="{FF2B5EF4-FFF2-40B4-BE49-F238E27FC236}">
                  <a16:creationId xmlns:a16="http://schemas.microsoft.com/office/drawing/2014/main" id="{264F152D-5C5B-4333-89AC-7FCAFA896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44" y="576"/>
              <a:ext cx="1584" cy="2496"/>
            </a:xfrm>
            <a:prstGeom prst="flowChartAlternateProcess">
              <a:avLst/>
            </a:prstGeom>
            <a:solidFill>
              <a:srgbClr val="990000"/>
            </a:soli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90471" name="AutoShape 7">
              <a:extLst>
                <a:ext uri="{FF2B5EF4-FFF2-40B4-BE49-F238E27FC236}">
                  <a16:creationId xmlns:a16="http://schemas.microsoft.com/office/drawing/2014/main" id="{F8253796-0D56-449F-9802-6CF3785AB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714"/>
              <a:ext cx="912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Hợp Đồng</a:t>
              </a:r>
            </a:p>
          </p:txBody>
        </p:sp>
        <p:sp>
          <p:nvSpPr>
            <p:cNvPr id="190472" name="AutoShape 8">
              <a:extLst>
                <a:ext uri="{FF2B5EF4-FFF2-40B4-BE49-F238E27FC236}">
                  <a16:creationId xmlns:a16="http://schemas.microsoft.com/office/drawing/2014/main" id="{68BACD74-8DAE-4C29-9000-FC57A19ADE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1002"/>
              <a:ext cx="912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Đơn Bán Hàng</a:t>
              </a:r>
            </a:p>
          </p:txBody>
        </p:sp>
        <p:sp>
          <p:nvSpPr>
            <p:cNvPr id="190473" name="AutoShape 9">
              <a:extLst>
                <a:ext uri="{FF2B5EF4-FFF2-40B4-BE49-F238E27FC236}">
                  <a16:creationId xmlns:a16="http://schemas.microsoft.com/office/drawing/2014/main" id="{2F55507D-B69C-474A-B518-5EC9AF425C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9" y="1002"/>
              <a:ext cx="1303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Kế Hoạch Vật Tư (MRP)</a:t>
              </a:r>
            </a:p>
          </p:txBody>
        </p:sp>
        <p:sp>
          <p:nvSpPr>
            <p:cNvPr id="190474" name="AutoShape 10">
              <a:extLst>
                <a:ext uri="{FF2B5EF4-FFF2-40B4-BE49-F238E27FC236}">
                  <a16:creationId xmlns:a16="http://schemas.microsoft.com/office/drawing/2014/main" id="{7DB93DAA-5653-415D-9606-73292DC09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" y="1290"/>
              <a:ext cx="912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Dự Báo</a:t>
              </a:r>
            </a:p>
          </p:txBody>
        </p:sp>
        <p:cxnSp>
          <p:nvCxnSpPr>
            <p:cNvPr id="190475" name="AutoShape 11">
              <a:extLst>
                <a:ext uri="{FF2B5EF4-FFF2-40B4-BE49-F238E27FC236}">
                  <a16:creationId xmlns:a16="http://schemas.microsoft.com/office/drawing/2014/main" id="{1437A4D3-061A-4B1C-9293-3AC7028A37A8}"/>
                </a:ext>
              </a:extLst>
            </p:cNvPr>
            <p:cNvCxnSpPr>
              <a:cxnSpLocks noChangeShapeType="1"/>
              <a:stCxn id="190471" idx="2"/>
              <a:endCxn id="190472" idx="0"/>
            </p:cNvCxnSpPr>
            <p:nvPr/>
          </p:nvCxnSpPr>
          <p:spPr bwMode="auto">
            <a:xfrm>
              <a:off x="1292" y="906"/>
              <a:ext cx="0" cy="96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76" name="AutoShape 12">
              <a:extLst>
                <a:ext uri="{FF2B5EF4-FFF2-40B4-BE49-F238E27FC236}">
                  <a16:creationId xmlns:a16="http://schemas.microsoft.com/office/drawing/2014/main" id="{A91BBFDD-A570-4FFB-9EC7-48872872B465}"/>
                </a:ext>
              </a:extLst>
            </p:cNvPr>
            <p:cNvCxnSpPr>
              <a:cxnSpLocks noChangeShapeType="1"/>
              <a:stCxn id="190472" idx="3"/>
              <a:endCxn id="190473" idx="1"/>
            </p:cNvCxnSpPr>
            <p:nvPr/>
          </p:nvCxnSpPr>
          <p:spPr bwMode="auto">
            <a:xfrm>
              <a:off x="1748" y="1098"/>
              <a:ext cx="521" cy="0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77" name="AutoShape 13">
              <a:extLst>
                <a:ext uri="{FF2B5EF4-FFF2-40B4-BE49-F238E27FC236}">
                  <a16:creationId xmlns:a16="http://schemas.microsoft.com/office/drawing/2014/main" id="{8F2CD108-69D4-4C77-B703-0B532B12C342}"/>
                </a:ext>
              </a:extLst>
            </p:cNvPr>
            <p:cNvCxnSpPr>
              <a:cxnSpLocks noChangeShapeType="1"/>
              <a:stCxn id="190474" idx="3"/>
              <a:endCxn id="190473" idx="1"/>
            </p:cNvCxnSpPr>
            <p:nvPr/>
          </p:nvCxnSpPr>
          <p:spPr bwMode="auto">
            <a:xfrm flipV="1">
              <a:off x="1748" y="1098"/>
              <a:ext cx="521" cy="288"/>
            </a:xfrm>
            <a:prstGeom prst="bentConnector3">
              <a:avLst>
                <a:gd name="adj1" fmla="val 31093"/>
              </a:avLst>
            </a:prstGeom>
            <a:noFill/>
            <a:ln w="19050">
              <a:solidFill>
                <a:schemeClr val="bg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78" name="AutoShape 14">
              <a:extLst>
                <a:ext uri="{FF2B5EF4-FFF2-40B4-BE49-F238E27FC236}">
                  <a16:creationId xmlns:a16="http://schemas.microsoft.com/office/drawing/2014/main" id="{B78AAD4E-15BC-4B06-91C7-5DD6F3FB62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23" y="1728"/>
              <a:ext cx="998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Lệnh Sản Xuất</a:t>
              </a:r>
            </a:p>
          </p:txBody>
        </p:sp>
        <p:cxnSp>
          <p:nvCxnSpPr>
            <p:cNvPr id="190479" name="AutoShape 15">
              <a:extLst>
                <a:ext uri="{FF2B5EF4-FFF2-40B4-BE49-F238E27FC236}">
                  <a16:creationId xmlns:a16="http://schemas.microsoft.com/office/drawing/2014/main" id="{2707DD56-D177-474B-BD29-2A062A11658B}"/>
                </a:ext>
              </a:extLst>
            </p:cNvPr>
            <p:cNvCxnSpPr>
              <a:cxnSpLocks noChangeShapeType="1"/>
              <a:stCxn id="190473" idx="2"/>
              <a:endCxn id="190478" idx="0"/>
            </p:cNvCxnSpPr>
            <p:nvPr/>
          </p:nvCxnSpPr>
          <p:spPr bwMode="auto">
            <a:xfrm>
              <a:off x="2921" y="1194"/>
              <a:ext cx="1" cy="534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80" name="AutoShape 16">
              <a:extLst>
                <a:ext uri="{FF2B5EF4-FFF2-40B4-BE49-F238E27FC236}">
                  <a16:creationId xmlns:a16="http://schemas.microsoft.com/office/drawing/2014/main" id="{8EC715AD-386F-4A32-8A90-E3A0D59AAC25}"/>
                </a:ext>
              </a:extLst>
            </p:cNvPr>
            <p:cNvCxnSpPr>
              <a:cxnSpLocks noChangeShapeType="1"/>
              <a:stCxn id="190473" idx="3"/>
              <a:endCxn id="190493" idx="1"/>
            </p:cNvCxnSpPr>
            <p:nvPr/>
          </p:nvCxnSpPr>
          <p:spPr bwMode="auto">
            <a:xfrm>
              <a:off x="3572" y="1098"/>
              <a:ext cx="549" cy="1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81" name="AutoShape 17">
              <a:extLst>
                <a:ext uri="{FF2B5EF4-FFF2-40B4-BE49-F238E27FC236}">
                  <a16:creationId xmlns:a16="http://schemas.microsoft.com/office/drawing/2014/main" id="{B72A49E5-A7DE-4012-8D48-EB22E754A0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1680"/>
              <a:ext cx="878" cy="288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Xuất Kho Cho 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Sản Xuất</a:t>
              </a:r>
            </a:p>
          </p:txBody>
        </p:sp>
        <p:cxnSp>
          <p:nvCxnSpPr>
            <p:cNvPr id="190482" name="AutoShape 18">
              <a:extLst>
                <a:ext uri="{FF2B5EF4-FFF2-40B4-BE49-F238E27FC236}">
                  <a16:creationId xmlns:a16="http://schemas.microsoft.com/office/drawing/2014/main" id="{E13C63E7-CBAA-4391-8DC6-9518651DE96D}"/>
                </a:ext>
              </a:extLst>
            </p:cNvPr>
            <p:cNvCxnSpPr>
              <a:cxnSpLocks noChangeShapeType="1"/>
              <a:stCxn id="190493" idx="2"/>
              <a:endCxn id="190492" idx="0"/>
            </p:cNvCxnSpPr>
            <p:nvPr/>
          </p:nvCxnSpPr>
          <p:spPr bwMode="auto">
            <a:xfrm>
              <a:off x="4560" y="1188"/>
              <a:ext cx="0" cy="102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83" name="AutoShape 19">
              <a:extLst>
                <a:ext uri="{FF2B5EF4-FFF2-40B4-BE49-F238E27FC236}">
                  <a16:creationId xmlns:a16="http://schemas.microsoft.com/office/drawing/2014/main" id="{8F057BED-8F35-4580-A1B7-74B1C7BA3694}"/>
                </a:ext>
              </a:extLst>
            </p:cNvPr>
            <p:cNvCxnSpPr>
              <a:cxnSpLocks noChangeShapeType="1"/>
              <a:stCxn id="190481" idx="1"/>
              <a:endCxn id="190478" idx="3"/>
            </p:cNvCxnSpPr>
            <p:nvPr/>
          </p:nvCxnSpPr>
          <p:spPr bwMode="auto">
            <a:xfrm flipH="1">
              <a:off x="3421" y="1824"/>
              <a:ext cx="700" cy="0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84" name="AutoShape 20">
              <a:extLst>
                <a:ext uri="{FF2B5EF4-FFF2-40B4-BE49-F238E27FC236}">
                  <a16:creationId xmlns:a16="http://schemas.microsoft.com/office/drawing/2014/main" id="{64FEFC9D-76C2-4295-8F1E-14954CFCBA99}"/>
                </a:ext>
              </a:extLst>
            </p:cNvPr>
            <p:cNvCxnSpPr>
              <a:cxnSpLocks noChangeShapeType="1"/>
              <a:stCxn id="190485" idx="3"/>
              <a:endCxn id="190491" idx="1"/>
            </p:cNvCxnSpPr>
            <p:nvPr/>
          </p:nvCxnSpPr>
          <p:spPr bwMode="auto">
            <a:xfrm>
              <a:off x="3449" y="2219"/>
              <a:ext cx="672" cy="4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85" name="AutoShape 21">
              <a:extLst>
                <a:ext uri="{FF2B5EF4-FFF2-40B4-BE49-F238E27FC236}">
                  <a16:creationId xmlns:a16="http://schemas.microsoft.com/office/drawing/2014/main" id="{38F57F0C-7683-44DF-A407-C4A6D958DD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3" y="2099"/>
              <a:ext cx="1056" cy="240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Xác</a:t>
              </a:r>
              <a:r>
                <a:rPr lang="en-US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en-US" altLang="en-US" sz="14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Nhận</a:t>
              </a:r>
              <a:r>
                <a:rPr lang="en-US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en-US" altLang="en-US" sz="14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Lệnh</a:t>
              </a:r>
              <a:r>
                <a:rPr lang="en-US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Sản</a:t>
              </a:r>
              <a:r>
                <a:rPr lang="en-US" altLang="en-US" sz="1400" b="1" dirty="0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 </a:t>
              </a:r>
              <a:r>
                <a:rPr lang="en-US" altLang="en-US" sz="1400" b="1" dirty="0" err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Xuất</a:t>
              </a:r>
              <a:endParaRPr lang="en-US" altLang="en-US" sz="1400" b="1" dirty="0">
                <a:effectLst>
                  <a:outerShdw blurRad="38100" dist="38100" dir="2700000" algn="tl">
                    <a:srgbClr val="FFFFFF"/>
                  </a:outerShdw>
                </a:effectLst>
              </a:endParaRPr>
            </a:p>
          </p:txBody>
        </p:sp>
        <p:cxnSp>
          <p:nvCxnSpPr>
            <p:cNvPr id="190486" name="AutoShape 22">
              <a:extLst>
                <a:ext uri="{FF2B5EF4-FFF2-40B4-BE49-F238E27FC236}">
                  <a16:creationId xmlns:a16="http://schemas.microsoft.com/office/drawing/2014/main" id="{DC014EA9-125D-4A48-AE80-FDC4B06643E9}"/>
                </a:ext>
              </a:extLst>
            </p:cNvPr>
            <p:cNvCxnSpPr>
              <a:cxnSpLocks noChangeShapeType="1"/>
              <a:stCxn id="190478" idx="2"/>
              <a:endCxn id="190485" idx="0"/>
            </p:cNvCxnSpPr>
            <p:nvPr/>
          </p:nvCxnSpPr>
          <p:spPr bwMode="auto">
            <a:xfrm flipH="1">
              <a:off x="2921" y="1920"/>
              <a:ext cx="1" cy="179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87" name="AutoShape 23">
              <a:extLst>
                <a:ext uri="{FF2B5EF4-FFF2-40B4-BE49-F238E27FC236}">
                  <a16:creationId xmlns:a16="http://schemas.microsoft.com/office/drawing/2014/main" id="{8AD49361-7B87-4DAA-9614-5D957454F16F}"/>
                </a:ext>
              </a:extLst>
            </p:cNvPr>
            <p:cNvCxnSpPr>
              <a:cxnSpLocks noChangeShapeType="1"/>
              <a:stCxn id="190492" idx="2"/>
              <a:endCxn id="190481" idx="0"/>
            </p:cNvCxnSpPr>
            <p:nvPr/>
          </p:nvCxnSpPr>
          <p:spPr bwMode="auto">
            <a:xfrm>
              <a:off x="4560" y="1578"/>
              <a:ext cx="0" cy="102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88" name="AutoShape 24">
              <a:extLst>
                <a:ext uri="{FF2B5EF4-FFF2-40B4-BE49-F238E27FC236}">
                  <a16:creationId xmlns:a16="http://schemas.microsoft.com/office/drawing/2014/main" id="{AB73BB21-ABAE-4E42-AEA1-A41472A20B7F}"/>
                </a:ext>
              </a:extLst>
            </p:cNvPr>
            <p:cNvCxnSpPr>
              <a:cxnSpLocks noChangeShapeType="1"/>
              <a:stCxn id="190493" idx="3"/>
              <a:endCxn id="190491" idx="3"/>
            </p:cNvCxnSpPr>
            <p:nvPr/>
          </p:nvCxnSpPr>
          <p:spPr bwMode="auto">
            <a:xfrm>
              <a:off x="4999" y="1099"/>
              <a:ext cx="1" cy="1124"/>
            </a:xfrm>
            <a:prstGeom prst="bentConnector3">
              <a:avLst>
                <a:gd name="adj1" fmla="val 14400000"/>
              </a:avLst>
            </a:prstGeom>
            <a:noFill/>
            <a:ln w="19050">
              <a:solidFill>
                <a:schemeClr val="bg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89" name="AutoShape 25">
              <a:extLst>
                <a:ext uri="{FF2B5EF4-FFF2-40B4-BE49-F238E27FC236}">
                  <a16:creationId xmlns:a16="http://schemas.microsoft.com/office/drawing/2014/main" id="{647B4C5C-186A-455C-BF38-DF3637C0D6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1" y="2346"/>
              <a:ext cx="624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Giao Hàng</a:t>
              </a:r>
            </a:p>
          </p:txBody>
        </p:sp>
        <p:cxnSp>
          <p:nvCxnSpPr>
            <p:cNvPr id="190490" name="AutoShape 26">
              <a:extLst>
                <a:ext uri="{FF2B5EF4-FFF2-40B4-BE49-F238E27FC236}">
                  <a16:creationId xmlns:a16="http://schemas.microsoft.com/office/drawing/2014/main" id="{79F2FEF3-AF15-4192-A216-7B7A72E807B6}"/>
                </a:ext>
              </a:extLst>
            </p:cNvPr>
            <p:cNvCxnSpPr>
              <a:cxnSpLocks noChangeShapeType="1"/>
              <a:stCxn id="190491" idx="2"/>
              <a:endCxn id="190489" idx="3"/>
            </p:cNvCxnSpPr>
            <p:nvPr/>
          </p:nvCxnSpPr>
          <p:spPr bwMode="auto">
            <a:xfrm rot="5400000">
              <a:off x="3055" y="937"/>
              <a:ext cx="75" cy="2935"/>
            </a:xfrm>
            <a:prstGeom prst="bentConnector2">
              <a:avLst/>
            </a:prstGeom>
            <a:noFill/>
            <a:ln w="19050">
              <a:solidFill>
                <a:schemeClr val="bg1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91" name="AutoShape 27">
              <a:extLst>
                <a:ext uri="{FF2B5EF4-FFF2-40B4-BE49-F238E27FC236}">
                  <a16:creationId xmlns:a16="http://schemas.microsoft.com/office/drawing/2014/main" id="{AE378BB1-7045-44B3-8C44-E3DC6BE663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2079"/>
              <a:ext cx="878" cy="288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Nhập Kho </a:t>
              </a:r>
            </a:p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Thành Phẩm</a:t>
              </a:r>
            </a:p>
          </p:txBody>
        </p:sp>
        <p:sp>
          <p:nvSpPr>
            <p:cNvPr id="190492" name="AutoShape 28">
              <a:extLst>
                <a:ext uri="{FF2B5EF4-FFF2-40B4-BE49-F238E27FC236}">
                  <a16:creationId xmlns:a16="http://schemas.microsoft.com/office/drawing/2014/main" id="{EF34AE7A-ABB8-4DD9-A065-81AD66170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1290"/>
              <a:ext cx="878" cy="288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Nhập Kho</a:t>
              </a:r>
            </a:p>
          </p:txBody>
        </p:sp>
        <p:sp>
          <p:nvSpPr>
            <p:cNvPr id="190493" name="AutoShape 29">
              <a:extLst>
                <a:ext uri="{FF2B5EF4-FFF2-40B4-BE49-F238E27FC236}">
                  <a16:creationId xmlns:a16="http://schemas.microsoft.com/office/drawing/2014/main" id="{E0943EEC-94FA-48D5-9D58-CD5F9D29E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1" y="1009"/>
              <a:ext cx="878" cy="179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Đơn Mua Hàng</a:t>
              </a:r>
            </a:p>
          </p:txBody>
        </p:sp>
        <p:sp>
          <p:nvSpPr>
            <p:cNvPr id="190494" name="AutoShape 30">
              <a:extLst>
                <a:ext uri="{FF2B5EF4-FFF2-40B4-BE49-F238E27FC236}">
                  <a16:creationId xmlns:a16="http://schemas.microsoft.com/office/drawing/2014/main" id="{C3C295BF-5113-43CA-9B58-F757355C36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6" y="2709"/>
              <a:ext cx="1008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Xuất Hóa Đơn</a:t>
              </a:r>
            </a:p>
          </p:txBody>
        </p:sp>
        <p:sp>
          <p:nvSpPr>
            <p:cNvPr id="190495" name="AutoShape 31">
              <a:extLst>
                <a:ext uri="{FF2B5EF4-FFF2-40B4-BE49-F238E27FC236}">
                  <a16:creationId xmlns:a16="http://schemas.microsoft.com/office/drawing/2014/main" id="{D4A4DBF0-6F12-4CF7-A287-1384A3C2454F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5400000">
              <a:off x="2520" y="1176"/>
              <a:ext cx="768" cy="4848"/>
            </a:xfrm>
            <a:prstGeom prst="flowChartAlternateProcess">
              <a:avLst/>
            </a:prstGeom>
            <a:solidFill>
              <a:srgbClr val="990000"/>
            </a:solidFill>
            <a:ln>
              <a:noFill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0000"/>
              </a:extrusionClr>
              <a:contourClr>
                <a:srgbClr val="990000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/>
            <a:p>
              <a:endParaRPr lang="en-US"/>
            </a:p>
          </p:txBody>
        </p:sp>
        <p:sp>
          <p:nvSpPr>
            <p:cNvPr id="190496" name="AutoShape 32">
              <a:extLst>
                <a:ext uri="{FF2B5EF4-FFF2-40B4-BE49-F238E27FC236}">
                  <a16:creationId xmlns:a16="http://schemas.microsoft.com/office/drawing/2014/main" id="{55BF5645-F1DD-4C5C-9A33-A3F0D5A052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" y="2592"/>
              <a:ext cx="1008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Nhận Hóa Đơn</a:t>
              </a:r>
            </a:p>
          </p:txBody>
        </p:sp>
        <p:cxnSp>
          <p:nvCxnSpPr>
            <p:cNvPr id="190497" name="AutoShape 33">
              <a:extLst>
                <a:ext uri="{FF2B5EF4-FFF2-40B4-BE49-F238E27FC236}">
                  <a16:creationId xmlns:a16="http://schemas.microsoft.com/office/drawing/2014/main" id="{BACC8BC6-8C9F-403C-98EC-658122861B76}"/>
                </a:ext>
              </a:extLst>
            </p:cNvPr>
            <p:cNvCxnSpPr>
              <a:cxnSpLocks noChangeShapeType="1"/>
              <a:stCxn id="190494" idx="2"/>
              <a:endCxn id="190500" idx="0"/>
            </p:cNvCxnSpPr>
            <p:nvPr/>
          </p:nvCxnSpPr>
          <p:spPr bwMode="auto">
            <a:xfrm>
              <a:off x="1320" y="2901"/>
              <a:ext cx="4" cy="459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0498" name="AutoShape 34">
              <a:extLst>
                <a:ext uri="{FF2B5EF4-FFF2-40B4-BE49-F238E27FC236}">
                  <a16:creationId xmlns:a16="http://schemas.microsoft.com/office/drawing/2014/main" id="{97D70559-6179-4631-975D-2AC4F236D40E}"/>
                </a:ext>
              </a:extLst>
            </p:cNvPr>
            <p:cNvCxnSpPr>
              <a:cxnSpLocks noChangeShapeType="1"/>
              <a:stCxn id="190496" idx="2"/>
              <a:endCxn id="190499" idx="0"/>
            </p:cNvCxnSpPr>
            <p:nvPr/>
          </p:nvCxnSpPr>
          <p:spPr bwMode="auto">
            <a:xfrm flipH="1">
              <a:off x="4560" y="2784"/>
              <a:ext cx="3" cy="576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499" name="AutoShape 35">
              <a:extLst>
                <a:ext uri="{FF2B5EF4-FFF2-40B4-BE49-F238E27FC236}">
                  <a16:creationId xmlns:a16="http://schemas.microsoft.com/office/drawing/2014/main" id="{E622813F-03BB-4BA2-8691-A9052D324D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360"/>
              <a:ext cx="960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Kế Toán Phải Trả</a:t>
              </a:r>
            </a:p>
          </p:txBody>
        </p:sp>
        <p:sp>
          <p:nvSpPr>
            <p:cNvPr id="190500" name="AutoShape 36">
              <a:extLst>
                <a:ext uri="{FF2B5EF4-FFF2-40B4-BE49-F238E27FC236}">
                  <a16:creationId xmlns:a16="http://schemas.microsoft.com/office/drawing/2014/main" id="{9851D77E-3D80-4EFA-BC19-D10FC112D51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" y="3360"/>
              <a:ext cx="1152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Kế Toán Phải Thu</a:t>
              </a:r>
            </a:p>
          </p:txBody>
        </p:sp>
        <p:sp>
          <p:nvSpPr>
            <p:cNvPr id="190501" name="AutoShape 37">
              <a:extLst>
                <a:ext uri="{FF2B5EF4-FFF2-40B4-BE49-F238E27FC236}">
                  <a16:creationId xmlns:a16="http://schemas.microsoft.com/office/drawing/2014/main" id="{06D8F72F-AA2E-4E0B-9CB7-E4B099451C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4" y="3669"/>
              <a:ext cx="960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Thu Tiền</a:t>
              </a:r>
            </a:p>
          </p:txBody>
        </p:sp>
        <p:cxnSp>
          <p:nvCxnSpPr>
            <p:cNvPr id="190502" name="AutoShape 38">
              <a:extLst>
                <a:ext uri="{FF2B5EF4-FFF2-40B4-BE49-F238E27FC236}">
                  <a16:creationId xmlns:a16="http://schemas.microsoft.com/office/drawing/2014/main" id="{3B612D79-C58B-405D-8BE3-2EF42C86CF44}"/>
                </a:ext>
              </a:extLst>
            </p:cNvPr>
            <p:cNvCxnSpPr>
              <a:cxnSpLocks noChangeShapeType="1"/>
              <a:stCxn id="190500" idx="2"/>
              <a:endCxn id="190501" idx="0"/>
            </p:cNvCxnSpPr>
            <p:nvPr/>
          </p:nvCxnSpPr>
          <p:spPr bwMode="auto">
            <a:xfrm>
              <a:off x="1324" y="3552"/>
              <a:ext cx="0" cy="117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503" name="AutoShape 39">
              <a:extLst>
                <a:ext uri="{FF2B5EF4-FFF2-40B4-BE49-F238E27FC236}">
                  <a16:creationId xmlns:a16="http://schemas.microsoft.com/office/drawing/2014/main" id="{26C38550-953F-457B-AC74-8C5719AC35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3669"/>
              <a:ext cx="960" cy="192"/>
            </a:xfrm>
            <a:prstGeom prst="flowChartProcess">
              <a:avLst/>
            </a:prstGeom>
            <a:solidFill>
              <a:srgbClr val="FFFF99"/>
            </a:solidFill>
            <a:ln>
              <a:noFill/>
            </a:ln>
            <a:effectLst/>
            <a:scene3d>
              <a:camera prst="legacyPerspectiveTop"/>
              <a:lightRig rig="legacyFlat3" dir="b"/>
            </a:scene3d>
            <a:sp3d extrusionH="887400" prstMaterial="legacyMatte">
              <a:bevelT w="13500" h="13500" prst="angle"/>
              <a:bevelB w="13500" h="13500" prst="angle"/>
              <a:extrusionClr>
                <a:srgbClr val="FFFF99"/>
              </a:extrusionClr>
              <a:contourClr>
                <a:srgbClr val="FFFF99"/>
              </a:contourClr>
            </a:sp3d>
            <a:extLst>
              <a:ext uri="{91240B29-F687-4F45-9708-019B960494DF}">
                <a14:hiddenLine xmlns:a14="http://schemas.microsoft.com/office/drawing/2010/main" w="9525" algn="ctr">
                  <a:noFill/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flatTx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1400" b="1">
                  <a:effectLst>
                    <a:outerShdw blurRad="38100" dist="38100" dir="2700000" algn="tl">
                      <a:srgbClr val="FFFFFF"/>
                    </a:outerShdw>
                  </a:effectLst>
                </a:rPr>
                <a:t>Thanh Toán</a:t>
              </a:r>
            </a:p>
          </p:txBody>
        </p:sp>
        <p:cxnSp>
          <p:nvCxnSpPr>
            <p:cNvPr id="190504" name="AutoShape 40">
              <a:extLst>
                <a:ext uri="{FF2B5EF4-FFF2-40B4-BE49-F238E27FC236}">
                  <a16:creationId xmlns:a16="http://schemas.microsoft.com/office/drawing/2014/main" id="{8CE64C92-5713-4DB9-855F-CF2D6768D022}"/>
                </a:ext>
              </a:extLst>
            </p:cNvPr>
            <p:cNvCxnSpPr>
              <a:cxnSpLocks noChangeShapeType="1"/>
              <a:stCxn id="190499" idx="2"/>
              <a:endCxn id="190503" idx="0"/>
            </p:cNvCxnSpPr>
            <p:nvPr/>
          </p:nvCxnSpPr>
          <p:spPr bwMode="auto">
            <a:xfrm>
              <a:off x="4560" y="3552"/>
              <a:ext cx="0" cy="117"/>
            </a:xfrm>
            <a:prstGeom prst="straightConnector1">
              <a:avLst/>
            </a:prstGeom>
            <a:noFill/>
            <a:ln w="19050">
              <a:solidFill>
                <a:schemeClr val="bg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90505" name="Text Box 41">
              <a:extLst>
                <a:ext uri="{FF2B5EF4-FFF2-40B4-BE49-F238E27FC236}">
                  <a16:creationId xmlns:a16="http://schemas.microsoft.com/office/drawing/2014/main" id="{C8B3B580-F4F1-4FA1-8A08-E0F0C0D6D5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66" y="1728"/>
              <a:ext cx="468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SD</a:t>
              </a:r>
            </a:p>
          </p:txBody>
        </p:sp>
        <p:sp>
          <p:nvSpPr>
            <p:cNvPr id="190506" name="Text Box 42">
              <a:extLst>
                <a:ext uri="{FF2B5EF4-FFF2-40B4-BE49-F238E27FC236}">
                  <a16:creationId xmlns:a16="http://schemas.microsoft.com/office/drawing/2014/main" id="{66B85A8A-B793-4A86-8310-788E38019C9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90" y="2592"/>
              <a:ext cx="454" cy="3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PP</a:t>
              </a:r>
            </a:p>
          </p:txBody>
        </p:sp>
        <p:sp>
          <p:nvSpPr>
            <p:cNvPr id="190507" name="Text Box 43">
              <a:extLst>
                <a:ext uri="{FF2B5EF4-FFF2-40B4-BE49-F238E27FC236}">
                  <a16:creationId xmlns:a16="http://schemas.microsoft.com/office/drawing/2014/main" id="{2B1A8F3B-2C78-48B6-BAA0-F0315267E8E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54" y="3591"/>
              <a:ext cx="726" cy="34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FICO</a:t>
              </a:r>
            </a:p>
          </p:txBody>
        </p:sp>
        <p:sp>
          <p:nvSpPr>
            <p:cNvPr id="190508" name="Text Box 44">
              <a:extLst>
                <a:ext uri="{FF2B5EF4-FFF2-40B4-BE49-F238E27FC236}">
                  <a16:creationId xmlns:a16="http://schemas.microsoft.com/office/drawing/2014/main" id="{9AB27422-AF89-4E50-89E5-A615834397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1" y="624"/>
              <a:ext cx="537" cy="3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marL="342900" indent="-3429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lnSpc>
                  <a:spcPct val="90000"/>
                </a:lnSpc>
                <a:spcBef>
                  <a:spcPct val="20000"/>
                </a:spcBef>
              </a:pPr>
              <a:r>
                <a:rPr lang="en-US" altLang="en-US" sz="3200" b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MM</a:t>
              </a:r>
            </a:p>
          </p:txBody>
        </p:sp>
      </p:grpSp>
      <p:cxnSp>
        <p:nvCxnSpPr>
          <p:cNvPr id="47" name="AutoShape 15">
            <a:extLst>
              <a:ext uri="{FF2B5EF4-FFF2-40B4-BE49-F238E27FC236}">
                <a16:creationId xmlns:a16="http://schemas.microsoft.com/office/drawing/2014/main" id="{0B98BFF9-3047-4DC3-A3B0-7073A34DB77F}"/>
              </a:ext>
            </a:extLst>
          </p:cNvPr>
          <p:cNvCxnSpPr>
            <a:cxnSpLocks noChangeShapeType="1"/>
            <a:stCxn id="190485" idx="2"/>
            <a:endCxn id="48" idx="0"/>
          </p:cNvCxnSpPr>
          <p:nvPr/>
        </p:nvCxnSpPr>
        <p:spPr bwMode="auto">
          <a:xfrm flipH="1">
            <a:off x="4518184" y="4015325"/>
            <a:ext cx="4871" cy="1538152"/>
          </a:xfrm>
          <a:prstGeom prst="straightConnector1">
            <a:avLst/>
          </a:prstGeom>
          <a:noFill/>
          <a:ln w="1905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8" name="AutoShape 21">
            <a:extLst>
              <a:ext uri="{FF2B5EF4-FFF2-40B4-BE49-F238E27FC236}">
                <a16:creationId xmlns:a16="http://schemas.microsoft.com/office/drawing/2014/main" id="{E34BEC40-D214-4DBC-B907-CC6E33CAC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1685" y="5553477"/>
            <a:ext cx="1692998" cy="370268"/>
          </a:xfrm>
          <a:prstGeom prst="flowChartProcess">
            <a:avLst/>
          </a:prstGeom>
          <a:solidFill>
            <a:srgbClr val="FFFF99"/>
          </a:solidFill>
          <a:ln>
            <a:noFill/>
          </a:ln>
          <a:effectLst/>
          <a:scene3d>
            <a:camera prst="legacyPerspectiveTop"/>
            <a:lightRig rig="legacyFlat3" dir="b"/>
          </a:scene3d>
          <a:sp3d extrusionH="887400" prstMaterial="legacyMatte">
            <a:bevelT w="13500" h="13500" prst="angle"/>
            <a:bevelB w="13500" h="13500" prst="angle"/>
            <a:extrusionClr>
              <a:srgbClr val="FFFF99"/>
            </a:extrusionClr>
            <a:contourClr>
              <a:srgbClr val="FFFF99"/>
            </a:contourClr>
          </a:sp3d>
          <a:extLst>
            <a:ext uri="{91240B29-F687-4F45-9708-019B960494DF}">
              <a14:hiddenLine xmlns:a14="http://schemas.microsoft.com/office/drawing/2010/main" w="9525" algn="ctr">
                <a:noFill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flatTx/>
          </a:bodyPr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</a:pPr>
            <a:r>
              <a:rPr lang="en-US" altLang="en-US" sz="1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Kế</a:t>
            </a:r>
            <a:r>
              <a:rPr lang="en-US" altLang="en-US" sz="1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sz="1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toán</a:t>
            </a:r>
            <a:r>
              <a:rPr lang="en-US" altLang="en-US" sz="1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sz="1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giá</a:t>
            </a:r>
            <a:r>
              <a:rPr lang="en-US" altLang="en-US" sz="1400" b="1" dirty="0">
                <a:effectLst>
                  <a:outerShdw blurRad="38100" dist="38100" dir="2700000" algn="tl">
                    <a:srgbClr val="FFFFFF"/>
                  </a:outerShdw>
                </a:effectLst>
              </a:rPr>
              <a:t> </a:t>
            </a:r>
            <a:r>
              <a:rPr lang="en-US" altLang="en-US" sz="1400" b="1" dirty="0" err="1">
                <a:effectLst>
                  <a:outerShdw blurRad="38100" dist="38100" dir="2700000" algn="tl">
                    <a:srgbClr val="FFFFFF"/>
                  </a:outerShdw>
                </a:effectLst>
              </a:rPr>
              <a:t>th</a:t>
            </a:r>
            <a:endParaRPr lang="en-US" altLang="en-US" sz="1400" b="1" dirty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vi-VN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7173" y="1421003"/>
            <a:ext cx="7858800" cy="856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Có</a:t>
            </a:r>
            <a:r>
              <a:rPr lang="en-US" b="1" dirty="0"/>
              <a:t> 2 </a:t>
            </a:r>
            <a:r>
              <a:rPr lang="en-US" b="1" dirty="0" err="1"/>
              <a:t>cách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         </a:t>
            </a:r>
            <a:r>
              <a:rPr lang="vi-VN" dirty="0"/>
              <a:t>để</a:t>
            </a:r>
            <a:r>
              <a:rPr lang="en-US" dirty="0"/>
              <a:t> </a:t>
            </a:r>
            <a:r>
              <a:rPr lang="vi-VN" dirty="0"/>
              <a:t>chuyển dữ liệu từ bên ngoài lên SAP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50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0" y="1831627"/>
            <a:ext cx="381000" cy="34840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3"/>
          <a:stretch>
            <a:fillRect/>
          </a:stretch>
        </p:blipFill>
        <p:spPr>
          <a:xfrm>
            <a:off x="359877" y="2277202"/>
            <a:ext cx="8022123" cy="4130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77693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vi-VN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7173" y="1421003"/>
            <a:ext cx="7858800" cy="48399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, c</a:t>
            </a:r>
            <a:r>
              <a:rPr lang="vi-VN" dirty="0"/>
              <a:t>họn </a:t>
            </a:r>
            <a:r>
              <a:rPr lang="en-US" dirty="0"/>
              <a:t>file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vi-VN" dirty="0"/>
              <a:t>từ clipboard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51</a:t>
            </a:fld>
            <a:endParaRPr lang="en-GB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260720"/>
              </p:ext>
            </p:extLst>
          </p:nvPr>
        </p:nvGraphicFramePr>
        <p:xfrm>
          <a:off x="580030" y="1905000"/>
          <a:ext cx="7362396" cy="54458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7" name="Document" r:id="rId3" imgW="6588210" imgH="6682237" progId="Word.Document.12">
                  <p:embed/>
                </p:oleObj>
              </mc:Choice>
              <mc:Fallback>
                <p:oleObj name="Document" r:id="rId3" imgW="6588210" imgH="6682237" progId="Word.Document.12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80030" y="1905000"/>
                        <a:ext cx="7362396" cy="54458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92461353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1014" y="755518"/>
            <a:ext cx="8388000" cy="969282"/>
          </a:xfrm>
        </p:spPr>
        <p:txBody>
          <a:bodyPr/>
          <a:lstStyle/>
          <a:p>
            <a:r>
              <a:rPr lang="en-US" dirty="0"/>
              <a:t>S</a:t>
            </a:r>
            <a:r>
              <a:rPr lang="vi-VN" dirty="0"/>
              <a:t>ao chép và dán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399849"/>
            <a:ext cx="8388000" cy="666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dirty="0"/>
              <a:t>2.</a:t>
            </a:r>
            <a:r>
              <a:rPr lang="en-US" dirty="0"/>
              <a:t> </a:t>
            </a:r>
            <a:r>
              <a:rPr lang="en-US" sz="1900" dirty="0" err="1"/>
              <a:t>Chọn</a:t>
            </a:r>
            <a:r>
              <a:rPr lang="en-US" sz="1900" dirty="0"/>
              <a:t> b</a:t>
            </a:r>
            <a:r>
              <a:rPr lang="vi-VN" sz="1900" dirty="0"/>
              <a:t>i</a:t>
            </a:r>
            <a:r>
              <a:rPr lang="en-US" sz="1900" dirty="0" err="1"/>
              <a:t>ểu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     </a:t>
            </a:r>
            <a:r>
              <a:rPr lang="vi-VN" sz="1900" dirty="0"/>
              <a:t> 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=&gt;</a:t>
            </a:r>
            <a:r>
              <a:rPr lang="en-US" sz="1900" dirty="0" err="1"/>
              <a:t>Sau</a:t>
            </a:r>
            <a:r>
              <a:rPr lang="en-US" sz="1900" dirty="0"/>
              <a:t> </a:t>
            </a:r>
            <a:r>
              <a:rPr lang="en-US" sz="1900" dirty="0" err="1"/>
              <a:t>đó</a:t>
            </a:r>
            <a:r>
              <a:rPr lang="en-US" sz="1900" dirty="0"/>
              <a:t> </a:t>
            </a:r>
            <a:r>
              <a:rPr lang="en-US" sz="1900" dirty="0" err="1"/>
              <a:t>ch</a:t>
            </a:r>
            <a:r>
              <a:rPr lang="vi-VN" sz="1900" dirty="0"/>
              <a:t>ọ</a:t>
            </a:r>
            <a:r>
              <a:rPr lang="en-US" sz="1900" dirty="0"/>
              <a:t>n </a:t>
            </a:r>
            <a:r>
              <a:rPr lang="en-US" sz="1900" dirty="0" err="1"/>
              <a:t>biểu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      </a:t>
            </a:r>
            <a:r>
              <a:rPr lang="vi-VN" sz="1900" dirty="0"/>
              <a:t>hoặc</a:t>
            </a:r>
            <a:r>
              <a:rPr lang="en-US" sz="1900" dirty="0"/>
              <a:t> </a:t>
            </a:r>
            <a:r>
              <a:rPr lang="en-US" sz="1900" dirty="0" err="1"/>
              <a:t>nhấn</a:t>
            </a:r>
            <a:r>
              <a:rPr lang="en-US" sz="1900" dirty="0"/>
              <a:t> </a:t>
            </a:r>
            <a:r>
              <a:rPr lang="vi-VN" sz="1900" dirty="0"/>
              <a:t>nút</a:t>
            </a:r>
            <a:r>
              <a:rPr lang="en-US" sz="1900" dirty="0"/>
              <a:t> </a:t>
            </a:r>
            <a:r>
              <a:rPr lang="vi-VN" sz="1900" dirty="0"/>
              <a:t> 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52</a:t>
            </a:fld>
            <a:endParaRPr lang="en-GB" dirty="0"/>
          </a:p>
        </p:txBody>
      </p:sp>
      <p:grpSp>
        <p:nvGrpSpPr>
          <p:cNvPr id="6" name="Group 5"/>
          <p:cNvGrpSpPr/>
          <p:nvPr/>
        </p:nvGrpSpPr>
        <p:grpSpPr>
          <a:xfrm>
            <a:off x="359787" y="2345458"/>
            <a:ext cx="8088087" cy="4244063"/>
            <a:chOff x="217399" y="1773843"/>
            <a:chExt cx="8775524" cy="4542447"/>
          </a:xfrm>
        </p:grpSpPr>
        <p:pic>
          <p:nvPicPr>
            <p:cNvPr id="7" name="Picture 2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399" y="1773843"/>
              <a:ext cx="6139025" cy="45424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89997" y="1929016"/>
              <a:ext cx="2302926" cy="43872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Freeform 28"/>
            <p:cNvSpPr>
              <a:spLocks noEditPoints="1"/>
            </p:cNvSpPr>
            <p:nvPr/>
          </p:nvSpPr>
          <p:spPr bwMode="auto">
            <a:xfrm>
              <a:off x="6095587" y="3924987"/>
              <a:ext cx="659695" cy="1921294"/>
            </a:xfrm>
            <a:custGeom>
              <a:avLst/>
              <a:gdLst>
                <a:gd name="T0" fmla="*/ 2264 w 2364"/>
                <a:gd name="T1" fmla="*/ 0 h 2579"/>
                <a:gd name="T2" fmla="*/ 41 w 2364"/>
                <a:gd name="T3" fmla="*/ 2434 h 2579"/>
                <a:gd name="T4" fmla="*/ 141 w 2364"/>
                <a:gd name="T5" fmla="*/ 2525 h 2579"/>
                <a:gd name="T6" fmla="*/ 2364 w 2364"/>
                <a:gd name="T7" fmla="*/ 91 h 2579"/>
                <a:gd name="T8" fmla="*/ 2264 w 2364"/>
                <a:gd name="T9" fmla="*/ 0 h 2579"/>
                <a:gd name="T10" fmla="*/ 124 w 2364"/>
                <a:gd name="T11" fmla="*/ 2003 h 2579"/>
                <a:gd name="T12" fmla="*/ 0 w 2364"/>
                <a:gd name="T13" fmla="*/ 2579 h 2579"/>
                <a:gd name="T14" fmla="*/ 562 w 2364"/>
                <a:gd name="T15" fmla="*/ 2403 h 2579"/>
                <a:gd name="T16" fmla="*/ 607 w 2364"/>
                <a:gd name="T17" fmla="*/ 2318 h 2579"/>
                <a:gd name="T18" fmla="*/ 522 w 2364"/>
                <a:gd name="T19" fmla="*/ 2274 h 2579"/>
                <a:gd name="T20" fmla="*/ 71 w 2364"/>
                <a:gd name="T21" fmla="*/ 2414 h 2579"/>
                <a:gd name="T22" fmla="*/ 158 w 2364"/>
                <a:gd name="T23" fmla="*/ 2494 h 2579"/>
                <a:gd name="T24" fmla="*/ 257 w 2364"/>
                <a:gd name="T25" fmla="*/ 2032 h 2579"/>
                <a:gd name="T26" fmla="*/ 205 w 2364"/>
                <a:gd name="T27" fmla="*/ 1951 h 2579"/>
                <a:gd name="T28" fmla="*/ 124 w 2364"/>
                <a:gd name="T29" fmla="*/ 2003 h 25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4" h="2579">
                  <a:moveTo>
                    <a:pt x="2264" y="0"/>
                  </a:moveTo>
                  <a:lnTo>
                    <a:pt x="41" y="2434"/>
                  </a:lnTo>
                  <a:lnTo>
                    <a:pt x="141" y="2525"/>
                  </a:lnTo>
                  <a:lnTo>
                    <a:pt x="2364" y="91"/>
                  </a:lnTo>
                  <a:lnTo>
                    <a:pt x="2264" y="0"/>
                  </a:lnTo>
                  <a:close/>
                  <a:moveTo>
                    <a:pt x="124" y="2003"/>
                  </a:moveTo>
                  <a:lnTo>
                    <a:pt x="0" y="2579"/>
                  </a:lnTo>
                  <a:lnTo>
                    <a:pt x="562" y="2403"/>
                  </a:lnTo>
                  <a:cubicBezTo>
                    <a:pt x="598" y="2392"/>
                    <a:pt x="618" y="2354"/>
                    <a:pt x="607" y="2318"/>
                  </a:cubicBezTo>
                  <a:cubicBezTo>
                    <a:pt x="596" y="2282"/>
                    <a:pt x="558" y="2262"/>
                    <a:pt x="522" y="2274"/>
                  </a:cubicBezTo>
                  <a:lnTo>
                    <a:pt x="71" y="2414"/>
                  </a:lnTo>
                  <a:lnTo>
                    <a:pt x="158" y="2494"/>
                  </a:lnTo>
                  <a:lnTo>
                    <a:pt x="257" y="2032"/>
                  </a:lnTo>
                  <a:cubicBezTo>
                    <a:pt x="265" y="1995"/>
                    <a:pt x="242" y="1959"/>
                    <a:pt x="205" y="1951"/>
                  </a:cubicBezTo>
                  <a:cubicBezTo>
                    <a:pt x="168" y="1943"/>
                    <a:pt x="132" y="1967"/>
                    <a:pt x="124" y="2003"/>
                  </a:cubicBezTo>
                  <a:close/>
                </a:path>
              </a:pathLst>
            </a:custGeom>
            <a:solidFill>
              <a:srgbClr val="4A7EBB"/>
            </a:solidFill>
            <a:ln w="0" cap="flat">
              <a:solidFill>
                <a:srgbClr val="4A7E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9"/>
            <p:cNvSpPr>
              <a:spLocks noEditPoints="1"/>
            </p:cNvSpPr>
            <p:nvPr/>
          </p:nvSpPr>
          <p:spPr bwMode="auto">
            <a:xfrm>
              <a:off x="1408663" y="3429000"/>
              <a:ext cx="4473637" cy="2513012"/>
            </a:xfrm>
            <a:custGeom>
              <a:avLst/>
              <a:gdLst>
                <a:gd name="T0" fmla="*/ 14057 w 14104"/>
                <a:gd name="T1" fmla="*/ 5290 h 5290"/>
                <a:gd name="T2" fmla="*/ 104 w 14104"/>
                <a:gd name="T3" fmla="*/ 222 h 5290"/>
                <a:gd name="T4" fmla="*/ 150 w 14104"/>
                <a:gd name="T5" fmla="*/ 94 h 5290"/>
                <a:gd name="T6" fmla="*/ 14104 w 14104"/>
                <a:gd name="T7" fmla="*/ 5162 h 5290"/>
                <a:gd name="T8" fmla="*/ 14057 w 14104"/>
                <a:gd name="T9" fmla="*/ 5290 h 5290"/>
                <a:gd name="T10" fmla="*/ 377 w 14104"/>
                <a:gd name="T11" fmla="*/ 565 h 5290"/>
                <a:gd name="T12" fmla="*/ 0 w 14104"/>
                <a:gd name="T13" fmla="*/ 112 h 5290"/>
                <a:gd name="T14" fmla="*/ 580 w 14104"/>
                <a:gd name="T15" fmla="*/ 7 h 5290"/>
                <a:gd name="T16" fmla="*/ 659 w 14104"/>
                <a:gd name="T17" fmla="*/ 62 h 5290"/>
                <a:gd name="T18" fmla="*/ 604 w 14104"/>
                <a:gd name="T19" fmla="*/ 141 h 5290"/>
                <a:gd name="T20" fmla="*/ 139 w 14104"/>
                <a:gd name="T21" fmla="*/ 225 h 5290"/>
                <a:gd name="T22" fmla="*/ 179 w 14104"/>
                <a:gd name="T23" fmla="*/ 115 h 5290"/>
                <a:gd name="T24" fmla="*/ 482 w 14104"/>
                <a:gd name="T25" fmla="*/ 478 h 5290"/>
                <a:gd name="T26" fmla="*/ 473 w 14104"/>
                <a:gd name="T27" fmla="*/ 574 h 5290"/>
                <a:gd name="T28" fmla="*/ 377 w 14104"/>
                <a:gd name="T29" fmla="*/ 565 h 5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104" h="5290">
                  <a:moveTo>
                    <a:pt x="14057" y="5290"/>
                  </a:moveTo>
                  <a:lnTo>
                    <a:pt x="104" y="222"/>
                  </a:lnTo>
                  <a:lnTo>
                    <a:pt x="150" y="94"/>
                  </a:lnTo>
                  <a:lnTo>
                    <a:pt x="14104" y="5162"/>
                  </a:lnTo>
                  <a:lnTo>
                    <a:pt x="14057" y="5290"/>
                  </a:lnTo>
                  <a:close/>
                  <a:moveTo>
                    <a:pt x="377" y="565"/>
                  </a:moveTo>
                  <a:lnTo>
                    <a:pt x="0" y="112"/>
                  </a:lnTo>
                  <a:lnTo>
                    <a:pt x="580" y="7"/>
                  </a:lnTo>
                  <a:cubicBezTo>
                    <a:pt x="617" y="0"/>
                    <a:pt x="652" y="25"/>
                    <a:pt x="659" y="62"/>
                  </a:cubicBezTo>
                  <a:cubicBezTo>
                    <a:pt x="665" y="99"/>
                    <a:pt x="641" y="134"/>
                    <a:pt x="604" y="141"/>
                  </a:cubicBezTo>
                  <a:lnTo>
                    <a:pt x="139" y="225"/>
                  </a:lnTo>
                  <a:lnTo>
                    <a:pt x="179" y="115"/>
                  </a:lnTo>
                  <a:lnTo>
                    <a:pt x="482" y="478"/>
                  </a:lnTo>
                  <a:cubicBezTo>
                    <a:pt x="506" y="507"/>
                    <a:pt x="502" y="550"/>
                    <a:pt x="473" y="574"/>
                  </a:cubicBezTo>
                  <a:cubicBezTo>
                    <a:pt x="444" y="598"/>
                    <a:pt x="401" y="594"/>
                    <a:pt x="377" y="565"/>
                  </a:cubicBezTo>
                  <a:close/>
                </a:path>
              </a:pathLst>
            </a:custGeom>
            <a:solidFill>
              <a:srgbClr val="4A7EBB"/>
            </a:solidFill>
            <a:ln w="0" cap="flat">
              <a:solidFill>
                <a:srgbClr val="4A7EBB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31651"/>
            <a:ext cx="326912" cy="3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78" y="1748155"/>
            <a:ext cx="304800" cy="33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02" y="1738237"/>
            <a:ext cx="745501" cy="35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84762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514600"/>
            <a:ext cx="8415313" cy="27432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9. </a:t>
            </a:r>
            <a:r>
              <a:rPr lang="en-US" b="1" dirty="0" err="1">
                <a:solidFill>
                  <a:schemeClr val="bg1"/>
                </a:solidFill>
              </a:rPr>
              <a:t>Chuyển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dữ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liệu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từ</a:t>
            </a:r>
            <a:r>
              <a:rPr lang="en-US" b="1" dirty="0">
                <a:solidFill>
                  <a:schemeClr val="bg1"/>
                </a:solidFill>
              </a:rPr>
              <a:t> 	SAP ra Excel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101358822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SAP ra Excel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897851"/>
            <a:ext cx="7858800" cy="856200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Có</a:t>
            </a:r>
            <a:r>
              <a:rPr lang="en-US" b="1" dirty="0"/>
              <a:t> 2 </a:t>
            </a:r>
            <a:r>
              <a:rPr lang="en-US" b="1" dirty="0" err="1"/>
              <a:t>cách</a:t>
            </a:r>
            <a:r>
              <a:rPr lang="en-US" dirty="0"/>
              <a:t> </a:t>
            </a:r>
            <a:r>
              <a:rPr lang="en-US" b="1" dirty="0" err="1"/>
              <a:t>thực</a:t>
            </a:r>
            <a:r>
              <a:rPr lang="en-US" b="1" dirty="0"/>
              <a:t> </a:t>
            </a:r>
            <a:r>
              <a:rPr lang="en-US" b="1" dirty="0" err="1"/>
              <a:t>hiện</a:t>
            </a:r>
            <a:r>
              <a:rPr lang="en-US" b="1" dirty="0"/>
              <a:t> </a:t>
            </a:r>
            <a:r>
              <a:rPr lang="en-US" b="1" dirty="0" err="1"/>
              <a:t>tùy</a:t>
            </a:r>
            <a:r>
              <a:rPr lang="en-US" b="1" dirty="0"/>
              <a:t> </a:t>
            </a:r>
            <a:r>
              <a:rPr lang="en-US" b="1" dirty="0" err="1"/>
              <a:t>theo</a:t>
            </a:r>
            <a:r>
              <a:rPr lang="en-US" b="1" dirty="0"/>
              <a:t> </a:t>
            </a:r>
            <a:r>
              <a:rPr lang="en-US" b="1" dirty="0" err="1"/>
              <a:t>chức</a:t>
            </a:r>
            <a:r>
              <a:rPr lang="en-US" b="1" dirty="0"/>
              <a:t> </a:t>
            </a:r>
            <a:r>
              <a:rPr lang="en-US" b="1" dirty="0" err="1"/>
              <a:t>năng</a:t>
            </a:r>
            <a:r>
              <a:rPr lang="en-US" b="1" dirty="0"/>
              <a:t> </a:t>
            </a:r>
            <a:r>
              <a:rPr lang="en-US" b="1" dirty="0" err="1"/>
              <a:t>màn</a:t>
            </a:r>
            <a:r>
              <a:rPr lang="en-US" b="1" dirty="0"/>
              <a:t> </a:t>
            </a:r>
            <a:r>
              <a:rPr lang="en-US" b="1" dirty="0" err="1"/>
              <a:t>hình</a:t>
            </a:r>
            <a:r>
              <a:rPr lang="en-US" b="1" dirty="0"/>
              <a:t> </a:t>
            </a:r>
            <a:r>
              <a:rPr lang="en-US" b="1" dirty="0" err="1"/>
              <a:t>cho</a:t>
            </a:r>
            <a:r>
              <a:rPr lang="en-US" b="1" dirty="0"/>
              <a:t> </a:t>
            </a:r>
            <a:r>
              <a:rPr lang="en-US" b="1" dirty="0" err="1"/>
              <a:t>phép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Click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phải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 err="1"/>
              <a:t>ới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 Excel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54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D80E80-B0E6-41F7-87F5-D12FF34AB6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73780"/>
            <a:ext cx="6629400" cy="4886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486551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AAE246-2BDB-401E-82EF-35431D7A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686934"/>
            <a:ext cx="4758813" cy="35503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vi-VN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7173" y="1421003"/>
            <a:ext cx="7858800" cy="483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, c</a:t>
            </a:r>
            <a:r>
              <a:rPr lang="vi-VN" dirty="0"/>
              <a:t>họn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</a:t>
            </a:r>
            <a:r>
              <a:rPr lang="vi-VN" dirty="0"/>
              <a:t> </a:t>
            </a:r>
            <a:r>
              <a:rPr lang="en-US" dirty="0"/>
              <a:t>file Excel </a:t>
            </a:r>
            <a:r>
              <a:rPr lang="en-US" dirty="0" err="1"/>
              <a:t>và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file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55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EF7E5D5-F164-469B-B59F-664938EC2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88" y="1905000"/>
            <a:ext cx="337185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431519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61014" y="755518"/>
            <a:ext cx="8388000" cy="969282"/>
          </a:xfrm>
        </p:spPr>
        <p:txBody>
          <a:bodyPr/>
          <a:lstStyle/>
          <a:p>
            <a:r>
              <a:rPr lang="en-US" dirty="0"/>
              <a:t>S</a:t>
            </a:r>
            <a:r>
              <a:rPr lang="vi-VN" dirty="0"/>
              <a:t>ao chép và dán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399849"/>
            <a:ext cx="8388000" cy="66622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vi-VN" dirty="0"/>
              <a:t>2.</a:t>
            </a:r>
            <a:r>
              <a:rPr lang="en-US" dirty="0"/>
              <a:t> </a:t>
            </a:r>
            <a:r>
              <a:rPr lang="en-US" sz="1900" dirty="0" err="1"/>
              <a:t>Chọn</a:t>
            </a:r>
            <a:r>
              <a:rPr lang="en-US" sz="1900" dirty="0"/>
              <a:t> b</a:t>
            </a:r>
            <a:r>
              <a:rPr lang="vi-VN" sz="1900" dirty="0"/>
              <a:t>i</a:t>
            </a:r>
            <a:r>
              <a:rPr lang="en-US" sz="1900" dirty="0" err="1"/>
              <a:t>ểu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     </a:t>
            </a:r>
            <a:r>
              <a:rPr lang="vi-VN" sz="1900" dirty="0"/>
              <a:t> </a:t>
            </a:r>
            <a:endParaRPr lang="en-US" sz="1900" dirty="0"/>
          </a:p>
          <a:p>
            <a:pPr marL="0" indent="0">
              <a:buNone/>
            </a:pPr>
            <a:r>
              <a:rPr lang="en-US" sz="1900" dirty="0"/>
              <a:t>=&gt;</a:t>
            </a:r>
            <a:r>
              <a:rPr lang="en-US" sz="1900" dirty="0" err="1"/>
              <a:t>Sau</a:t>
            </a:r>
            <a:r>
              <a:rPr lang="en-US" sz="1900" dirty="0"/>
              <a:t> </a:t>
            </a:r>
            <a:r>
              <a:rPr lang="en-US" sz="1900" dirty="0" err="1"/>
              <a:t>đó</a:t>
            </a:r>
            <a:r>
              <a:rPr lang="en-US" sz="1900" dirty="0"/>
              <a:t> </a:t>
            </a:r>
            <a:r>
              <a:rPr lang="en-US" sz="1900" dirty="0" err="1"/>
              <a:t>ch</a:t>
            </a:r>
            <a:r>
              <a:rPr lang="vi-VN" sz="1900" dirty="0"/>
              <a:t>ọ</a:t>
            </a:r>
            <a:r>
              <a:rPr lang="en-US" sz="1900" dirty="0"/>
              <a:t>n </a:t>
            </a:r>
            <a:r>
              <a:rPr lang="en-US" sz="1900" dirty="0" err="1"/>
              <a:t>biểu</a:t>
            </a:r>
            <a:r>
              <a:rPr lang="en-US" sz="1900" dirty="0"/>
              <a:t> </a:t>
            </a:r>
            <a:r>
              <a:rPr lang="en-US" sz="1900" dirty="0" err="1"/>
              <a:t>tượng</a:t>
            </a:r>
            <a:r>
              <a:rPr lang="en-US" sz="1900" dirty="0"/>
              <a:t>       </a:t>
            </a:r>
            <a:r>
              <a:rPr lang="vi-VN" sz="1900" dirty="0"/>
              <a:t>hoặc</a:t>
            </a:r>
            <a:r>
              <a:rPr lang="en-US" sz="1900" dirty="0"/>
              <a:t> </a:t>
            </a:r>
            <a:r>
              <a:rPr lang="en-US" sz="1900" dirty="0" err="1"/>
              <a:t>nhấn</a:t>
            </a:r>
            <a:r>
              <a:rPr lang="en-US" sz="1900" dirty="0"/>
              <a:t> </a:t>
            </a:r>
            <a:r>
              <a:rPr lang="vi-VN" sz="1900" dirty="0"/>
              <a:t>nút</a:t>
            </a:r>
            <a:r>
              <a:rPr lang="en-US" sz="1900" dirty="0"/>
              <a:t> </a:t>
            </a:r>
            <a:r>
              <a:rPr lang="vi-VN" sz="1900" dirty="0"/>
              <a:t> </a:t>
            </a:r>
            <a:endParaRPr lang="en-US" sz="1900" dirty="0"/>
          </a:p>
          <a:p>
            <a:pPr marL="0" indent="0">
              <a:buNone/>
            </a:pPr>
            <a:endParaRPr lang="en-US" sz="19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56</a:t>
            </a:fld>
            <a:endParaRPr lang="en-GB" dirty="0"/>
          </a:p>
        </p:txBody>
      </p:sp>
      <p:pic>
        <p:nvPicPr>
          <p:cNvPr id="11" name="Picture 2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331651"/>
            <a:ext cx="326912" cy="393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7578" y="1748155"/>
            <a:ext cx="304800" cy="33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002" y="1738237"/>
            <a:ext cx="745501" cy="3571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DEA94D-1EB0-44E2-8871-0EB8C10830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865" y="2156060"/>
            <a:ext cx="5915025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96144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3185F08-014F-46EC-BEC6-29688BBA2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826258"/>
            <a:ext cx="2133600" cy="2310000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vi-VN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7173" y="1421003"/>
            <a:ext cx="7858800" cy="483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, c</a:t>
            </a:r>
            <a:r>
              <a:rPr lang="vi-VN" dirty="0"/>
              <a:t>họn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</a:t>
            </a:r>
            <a:r>
              <a:rPr lang="vi-VN" dirty="0"/>
              <a:t> </a:t>
            </a:r>
            <a:r>
              <a:rPr lang="en-US" dirty="0"/>
              <a:t>file Excel </a:t>
            </a:r>
            <a:r>
              <a:rPr lang="en-US" dirty="0" err="1"/>
              <a:t>và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file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57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270080B-A23B-4252-8866-7FCE34EE4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4343399"/>
            <a:ext cx="5672108" cy="1617437"/>
          </a:xfrm>
          <a:prstGeom prst="rect">
            <a:avLst/>
          </a:prstGeom>
        </p:spPr>
      </p:pic>
      <p:sp>
        <p:nvSpPr>
          <p:cNvPr id="10" name="Callout: Line 9">
            <a:extLst>
              <a:ext uri="{FF2B5EF4-FFF2-40B4-BE49-F238E27FC236}">
                <a16:creationId xmlns:a16="http://schemas.microsoft.com/office/drawing/2014/main" id="{33CA4EC6-844B-4F60-9003-9DF1292BFBA4}"/>
              </a:ext>
            </a:extLst>
          </p:cNvPr>
          <p:cNvSpPr/>
          <p:nvPr/>
        </p:nvSpPr>
        <p:spPr>
          <a:xfrm>
            <a:off x="4533901" y="2240462"/>
            <a:ext cx="2819400" cy="384175"/>
          </a:xfrm>
          <a:prstGeom prst="borderCallout1">
            <a:avLst>
              <a:gd name="adj1" fmla="val 46023"/>
              <a:gd name="adj2" fmla="val -5630"/>
              <a:gd name="adj3" fmla="val 638120"/>
              <a:gd name="adj4" fmla="val -83266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 </a:t>
            </a:r>
            <a:r>
              <a:rPr lang="en-US" dirty="0" err="1"/>
              <a:t>Chọn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file</a:t>
            </a:r>
          </a:p>
        </p:txBody>
      </p:sp>
      <p:sp>
        <p:nvSpPr>
          <p:cNvPr id="11" name="Callout: Line 10">
            <a:extLst>
              <a:ext uri="{FF2B5EF4-FFF2-40B4-BE49-F238E27FC236}">
                <a16:creationId xmlns:a16="http://schemas.microsoft.com/office/drawing/2014/main" id="{D59437A3-1947-4518-A289-EB768E5F3F15}"/>
              </a:ext>
            </a:extLst>
          </p:cNvPr>
          <p:cNvSpPr/>
          <p:nvPr/>
        </p:nvSpPr>
        <p:spPr>
          <a:xfrm>
            <a:off x="4800600" y="2773769"/>
            <a:ext cx="2819400" cy="618311"/>
          </a:xfrm>
          <a:prstGeom prst="borderCallout1">
            <a:avLst>
              <a:gd name="adj1" fmla="val 31074"/>
              <a:gd name="adj2" fmla="val -5630"/>
              <a:gd name="adj3" fmla="val 362059"/>
              <a:gd name="adj4" fmla="val -90022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2. </a:t>
            </a:r>
            <a:r>
              <a:rPr lang="en-US" dirty="0" err="1"/>
              <a:t>Tên</a:t>
            </a:r>
            <a:r>
              <a:rPr lang="en-US" dirty="0"/>
              <a:t> file l</a:t>
            </a:r>
            <a:r>
              <a:rPr lang="vi-VN" dirty="0"/>
              <a:t>ư</a:t>
            </a:r>
            <a:r>
              <a:rPr lang="en-US" dirty="0"/>
              <a:t>u </a:t>
            </a:r>
            <a:r>
              <a:rPr lang="en-US" dirty="0" err="1"/>
              <a:t>thành</a:t>
            </a:r>
            <a:r>
              <a:rPr lang="en-US" dirty="0"/>
              <a:t> Excel file “</a:t>
            </a:r>
            <a:r>
              <a:rPr lang="en-US" b="1" dirty="0"/>
              <a:t>.</a:t>
            </a:r>
            <a:r>
              <a:rPr lang="en-US" b="1" dirty="0" err="1"/>
              <a:t>xls</a:t>
            </a:r>
            <a:r>
              <a:rPr lang="en-US" dirty="0"/>
              <a:t>”</a:t>
            </a:r>
          </a:p>
        </p:txBody>
      </p:sp>
      <p:sp>
        <p:nvSpPr>
          <p:cNvPr id="12" name="Callout: Line 11">
            <a:extLst>
              <a:ext uri="{FF2B5EF4-FFF2-40B4-BE49-F238E27FC236}">
                <a16:creationId xmlns:a16="http://schemas.microsoft.com/office/drawing/2014/main" id="{53C37DF1-DF15-4F43-92FB-185FFA4B2FDB}"/>
              </a:ext>
            </a:extLst>
          </p:cNvPr>
          <p:cNvSpPr/>
          <p:nvPr/>
        </p:nvSpPr>
        <p:spPr>
          <a:xfrm>
            <a:off x="5029200" y="3623763"/>
            <a:ext cx="2819400" cy="618311"/>
          </a:xfrm>
          <a:prstGeom prst="borderCallout1">
            <a:avLst>
              <a:gd name="adj1" fmla="val 23371"/>
              <a:gd name="adj2" fmla="val -5630"/>
              <a:gd name="adj3" fmla="val 263467"/>
              <a:gd name="adj4" fmla="val -96103"/>
            </a:avLst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3. </a:t>
            </a:r>
            <a:r>
              <a:rPr lang="en-US" dirty="0" err="1"/>
              <a:t>Mã</a:t>
            </a:r>
            <a:r>
              <a:rPr lang="en-US" dirty="0"/>
              <a:t> code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Excel file “</a:t>
            </a:r>
            <a:r>
              <a:rPr lang="en-US" b="1" dirty="0"/>
              <a:t>4103</a:t>
            </a:r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638700767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1AAE246-2BDB-401E-82EF-35431D7AC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6200" y="2686934"/>
            <a:ext cx="4758813" cy="3550358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vi-VN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file text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  <a:br>
              <a:rPr lang="en-US" dirty="0"/>
            </a:b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Chuyển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ngoài</a:t>
            </a:r>
            <a:r>
              <a:rPr lang="en-US" dirty="0"/>
              <a:t> </a:t>
            </a:r>
            <a:r>
              <a:rPr lang="en-US" dirty="0" err="1"/>
              <a:t>lên</a:t>
            </a:r>
            <a:r>
              <a:rPr lang="en-US" dirty="0"/>
              <a:t> SAP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87173" y="1421003"/>
            <a:ext cx="7858800" cy="4839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, c</a:t>
            </a:r>
            <a:r>
              <a:rPr lang="vi-VN" dirty="0"/>
              <a:t>họn</a:t>
            </a:r>
            <a:r>
              <a:rPr lang="en-US" dirty="0"/>
              <a:t> </a:t>
            </a:r>
            <a:r>
              <a:rPr lang="en-US" dirty="0" err="1"/>
              <a:t>kiểu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ra</a:t>
            </a:r>
            <a:r>
              <a:rPr lang="vi-VN" dirty="0"/>
              <a:t> </a:t>
            </a:r>
            <a:r>
              <a:rPr lang="en-US" dirty="0"/>
              <a:t>file Excel </a:t>
            </a:r>
            <a:r>
              <a:rPr lang="en-US" dirty="0" err="1"/>
              <a:t>và</a:t>
            </a:r>
            <a:r>
              <a:rPr lang="en-US" dirty="0"/>
              <a:t> n</a:t>
            </a:r>
            <a:r>
              <a:rPr lang="vi-VN" dirty="0"/>
              <a:t>ơ</a:t>
            </a:r>
            <a:r>
              <a:rPr lang="en-US" dirty="0" err="1"/>
              <a:t>i</a:t>
            </a:r>
            <a:r>
              <a:rPr lang="en-US" dirty="0"/>
              <a:t> l</a:t>
            </a:r>
            <a:r>
              <a:rPr lang="vi-VN" dirty="0"/>
              <a:t>ư</a:t>
            </a:r>
            <a:r>
              <a:rPr lang="en-US" dirty="0"/>
              <a:t>u file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.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58</a:t>
            </a:fld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77B051-00EA-4433-AA6B-79890EF390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905000"/>
            <a:ext cx="2409825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52829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590800"/>
            <a:ext cx="8415313" cy="1828800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10. </a:t>
            </a:r>
            <a:r>
              <a:rPr lang="en-US" b="1" dirty="0" err="1">
                <a:solidFill>
                  <a:schemeClr val="bg1"/>
                </a:solidFill>
              </a:rPr>
              <a:t>Hiển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khóa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chính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7147206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1000" y="221041"/>
            <a:ext cx="8388000" cy="469492"/>
          </a:xfrm>
        </p:spPr>
        <p:txBody>
          <a:bodyPr/>
          <a:lstStyle/>
          <a:p>
            <a:r>
              <a:rPr lang="en-US" sz="2800" dirty="0" err="1"/>
              <a:t>Tổng</a:t>
            </a:r>
            <a:r>
              <a:rPr lang="en-US" sz="2800" dirty="0"/>
              <a:t> </a:t>
            </a:r>
            <a:r>
              <a:rPr lang="en-US" sz="2800" dirty="0" err="1"/>
              <a:t>quan</a:t>
            </a:r>
            <a:r>
              <a:rPr lang="en-US" sz="2800" dirty="0"/>
              <a:t> </a:t>
            </a:r>
            <a:r>
              <a:rPr lang="en-US" sz="2800" dirty="0" err="1"/>
              <a:t>quy</a:t>
            </a:r>
            <a:r>
              <a:rPr lang="en-US" sz="2800" dirty="0"/>
              <a:t> </a:t>
            </a:r>
            <a:r>
              <a:rPr lang="en-US" sz="2800" dirty="0" err="1"/>
              <a:t>trình</a:t>
            </a:r>
            <a:r>
              <a:rPr lang="en-US" sz="2800" dirty="0"/>
              <a:t> </a:t>
            </a:r>
            <a:r>
              <a:rPr lang="en-US" sz="2800" dirty="0" err="1"/>
              <a:t>bán</a:t>
            </a:r>
            <a:r>
              <a:rPr lang="en-US" sz="2800" dirty="0"/>
              <a:t> </a:t>
            </a:r>
            <a:r>
              <a:rPr lang="en-US" sz="2800" dirty="0" err="1"/>
              <a:t>hàng</a:t>
            </a:r>
            <a:r>
              <a:rPr lang="en-US" sz="2800" dirty="0"/>
              <a:t> </a:t>
            </a:r>
            <a:r>
              <a:rPr lang="en-US" sz="2800" dirty="0" err="1"/>
              <a:t>và</a:t>
            </a:r>
            <a:r>
              <a:rPr lang="en-US" sz="2800" dirty="0"/>
              <a:t> </a:t>
            </a:r>
            <a:r>
              <a:rPr lang="en-US" sz="2800" dirty="0" err="1"/>
              <a:t>phân</a:t>
            </a:r>
            <a:r>
              <a:rPr lang="en-US" sz="2800" dirty="0"/>
              <a:t> </a:t>
            </a:r>
            <a:r>
              <a:rPr lang="en-US" sz="2800" dirty="0" err="1"/>
              <a:t>phối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GB" dirty="0"/>
              <a:t>2015. Deloitte Consulting</a:t>
            </a: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>
            <a:off x="415925" y="3727580"/>
            <a:ext cx="3151981" cy="1985554"/>
          </a:xfrm>
          <a:custGeom>
            <a:avLst/>
            <a:gdLst>
              <a:gd name="T0" fmla="*/ 60 w 4075"/>
              <a:gd name="T1" fmla="*/ 33 h 2308"/>
              <a:gd name="T2" fmla="*/ 63 w 4075"/>
              <a:gd name="T3" fmla="*/ 28 h 2308"/>
              <a:gd name="T4" fmla="*/ 61 w 4075"/>
              <a:gd name="T5" fmla="*/ 28 h 2308"/>
              <a:gd name="T6" fmla="*/ 58 w 4075"/>
              <a:gd name="T7" fmla="*/ 28 h 2308"/>
              <a:gd name="T8" fmla="*/ 56 w 4075"/>
              <a:gd name="T9" fmla="*/ 28 h 2308"/>
              <a:gd name="T10" fmla="*/ 54 w 4075"/>
              <a:gd name="T11" fmla="*/ 27 h 2308"/>
              <a:gd name="T12" fmla="*/ 51 w 4075"/>
              <a:gd name="T13" fmla="*/ 27 h 2308"/>
              <a:gd name="T14" fmla="*/ 49 w 4075"/>
              <a:gd name="T15" fmla="*/ 26 h 2308"/>
              <a:gd name="T16" fmla="*/ 48 w 4075"/>
              <a:gd name="T17" fmla="*/ 26 h 2308"/>
              <a:gd name="T18" fmla="*/ 46 w 4075"/>
              <a:gd name="T19" fmla="*/ 25 h 2308"/>
              <a:gd name="T20" fmla="*/ 44 w 4075"/>
              <a:gd name="T21" fmla="*/ 25 h 2308"/>
              <a:gd name="T22" fmla="*/ 42 w 4075"/>
              <a:gd name="T23" fmla="*/ 25 h 2308"/>
              <a:gd name="T24" fmla="*/ 40 w 4075"/>
              <a:gd name="T25" fmla="*/ 24 h 2308"/>
              <a:gd name="T26" fmla="*/ 38 w 4075"/>
              <a:gd name="T27" fmla="*/ 23 h 2308"/>
              <a:gd name="T28" fmla="*/ 35 w 4075"/>
              <a:gd name="T29" fmla="*/ 22 h 2308"/>
              <a:gd name="T30" fmla="*/ 33 w 4075"/>
              <a:gd name="T31" fmla="*/ 21 h 2308"/>
              <a:gd name="T32" fmla="*/ 31 w 4075"/>
              <a:gd name="T33" fmla="*/ 20 h 2308"/>
              <a:gd name="T34" fmla="*/ 29 w 4075"/>
              <a:gd name="T35" fmla="*/ 19 h 2308"/>
              <a:gd name="T36" fmla="*/ 27 w 4075"/>
              <a:gd name="T37" fmla="*/ 18 h 2308"/>
              <a:gd name="T38" fmla="*/ 25 w 4075"/>
              <a:gd name="T39" fmla="*/ 17 h 2308"/>
              <a:gd name="T40" fmla="*/ 23 w 4075"/>
              <a:gd name="T41" fmla="*/ 16 h 2308"/>
              <a:gd name="T42" fmla="*/ 22 w 4075"/>
              <a:gd name="T43" fmla="*/ 15 h 2308"/>
              <a:gd name="T44" fmla="*/ 21 w 4075"/>
              <a:gd name="T45" fmla="*/ 13 h 2308"/>
              <a:gd name="T46" fmla="*/ 20 w 4075"/>
              <a:gd name="T47" fmla="*/ 12 h 2308"/>
              <a:gd name="T48" fmla="*/ 19 w 4075"/>
              <a:gd name="T49" fmla="*/ 11 h 2308"/>
              <a:gd name="T50" fmla="*/ 18 w 4075"/>
              <a:gd name="T51" fmla="*/ 10 h 2308"/>
              <a:gd name="T52" fmla="*/ 18 w 4075"/>
              <a:gd name="T53" fmla="*/ 8 h 2308"/>
              <a:gd name="T54" fmla="*/ 17 w 4075"/>
              <a:gd name="T55" fmla="*/ 7 h 2308"/>
              <a:gd name="T56" fmla="*/ 17 w 4075"/>
              <a:gd name="T57" fmla="*/ 6 h 2308"/>
              <a:gd name="T58" fmla="*/ 11 w 4075"/>
              <a:gd name="T59" fmla="*/ 0 h 2308"/>
              <a:gd name="T60" fmla="*/ 4 w 4075"/>
              <a:gd name="T61" fmla="*/ 6 h 2308"/>
              <a:gd name="T62" fmla="*/ 4 w 4075"/>
              <a:gd name="T63" fmla="*/ 7 h 2308"/>
              <a:gd name="T64" fmla="*/ 5 w 4075"/>
              <a:gd name="T65" fmla="*/ 9 h 2308"/>
              <a:gd name="T66" fmla="*/ 5 w 4075"/>
              <a:gd name="T67" fmla="*/ 10 h 2308"/>
              <a:gd name="T68" fmla="*/ 6 w 4075"/>
              <a:gd name="T69" fmla="*/ 11 h 2308"/>
              <a:gd name="T70" fmla="*/ 6 w 4075"/>
              <a:gd name="T71" fmla="*/ 12 h 2308"/>
              <a:gd name="T72" fmla="*/ 7 w 4075"/>
              <a:gd name="T73" fmla="*/ 14 h 2308"/>
              <a:gd name="T74" fmla="*/ 9 w 4075"/>
              <a:gd name="T75" fmla="*/ 15 h 2308"/>
              <a:gd name="T76" fmla="*/ 10 w 4075"/>
              <a:gd name="T77" fmla="*/ 17 h 2308"/>
              <a:gd name="T78" fmla="*/ 11 w 4075"/>
              <a:gd name="T79" fmla="*/ 18 h 2308"/>
              <a:gd name="T80" fmla="*/ 13 w 4075"/>
              <a:gd name="T81" fmla="*/ 19 h 2308"/>
              <a:gd name="T82" fmla="*/ 15 w 4075"/>
              <a:gd name="T83" fmla="*/ 20 h 2308"/>
              <a:gd name="T84" fmla="*/ 17 w 4075"/>
              <a:gd name="T85" fmla="*/ 21 h 2308"/>
              <a:gd name="T86" fmla="*/ 19 w 4075"/>
              <a:gd name="T87" fmla="*/ 22 h 2308"/>
              <a:gd name="T88" fmla="*/ 21 w 4075"/>
              <a:gd name="T89" fmla="*/ 24 h 2308"/>
              <a:gd name="T90" fmla="*/ 24 w 4075"/>
              <a:gd name="T91" fmla="*/ 25 h 2308"/>
              <a:gd name="T92" fmla="*/ 26 w 4075"/>
              <a:gd name="T93" fmla="*/ 25 h 2308"/>
              <a:gd name="T94" fmla="*/ 28 w 4075"/>
              <a:gd name="T95" fmla="*/ 26 h 2308"/>
              <a:gd name="T96" fmla="*/ 31 w 4075"/>
              <a:gd name="T97" fmla="*/ 27 h 2308"/>
              <a:gd name="T98" fmla="*/ 34 w 4075"/>
              <a:gd name="T99" fmla="*/ 28 h 2308"/>
              <a:gd name="T100" fmla="*/ 36 w 4075"/>
              <a:gd name="T101" fmla="*/ 29 h 2308"/>
              <a:gd name="T102" fmla="*/ 39 w 4075"/>
              <a:gd name="T103" fmla="*/ 29 h 2308"/>
              <a:gd name="T104" fmla="*/ 41 w 4075"/>
              <a:gd name="T105" fmla="*/ 30 h 2308"/>
              <a:gd name="T106" fmla="*/ 43 w 4075"/>
              <a:gd name="T107" fmla="*/ 30 h 2308"/>
              <a:gd name="T108" fmla="*/ 45 w 4075"/>
              <a:gd name="T109" fmla="*/ 31 h 2308"/>
              <a:gd name="T110" fmla="*/ 46 w 4075"/>
              <a:gd name="T111" fmla="*/ 31 h 2308"/>
              <a:gd name="T112" fmla="*/ 48 w 4075"/>
              <a:gd name="T113" fmla="*/ 31 h 2308"/>
              <a:gd name="T114" fmla="*/ 50 w 4075"/>
              <a:gd name="T115" fmla="*/ 32 h 2308"/>
              <a:gd name="T116" fmla="*/ 52 w 4075"/>
              <a:gd name="T117" fmla="*/ 32 h 2308"/>
              <a:gd name="T118" fmla="*/ 54 w 4075"/>
              <a:gd name="T119" fmla="*/ 32 h 2308"/>
              <a:gd name="T120" fmla="*/ 56 w 4075"/>
              <a:gd name="T121" fmla="*/ 33 h 2308"/>
              <a:gd name="T122" fmla="*/ 57 w 4075"/>
              <a:gd name="T123" fmla="*/ 33 h 230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w 4075"/>
              <a:gd name="T187" fmla="*/ 0 h 2308"/>
              <a:gd name="T188" fmla="*/ 4075 w 4075"/>
              <a:gd name="T189" fmla="*/ 2308 h 2308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T186" t="T187" r="T188" b="T189"/>
            <a:pathLst>
              <a:path w="4075" h="2308">
                <a:moveTo>
                  <a:pt x="3687" y="2298"/>
                </a:moveTo>
                <a:lnTo>
                  <a:pt x="3771" y="2308"/>
                </a:lnTo>
                <a:lnTo>
                  <a:pt x="4075" y="2000"/>
                </a:lnTo>
                <a:lnTo>
                  <a:pt x="3991" y="1985"/>
                </a:lnTo>
                <a:lnTo>
                  <a:pt x="3925" y="1978"/>
                </a:lnTo>
                <a:lnTo>
                  <a:pt x="3860" y="1968"/>
                </a:lnTo>
                <a:lnTo>
                  <a:pt x="3771" y="1958"/>
                </a:lnTo>
                <a:lnTo>
                  <a:pt x="3695" y="1944"/>
                </a:lnTo>
                <a:lnTo>
                  <a:pt x="3623" y="1933"/>
                </a:lnTo>
                <a:lnTo>
                  <a:pt x="3559" y="1919"/>
                </a:lnTo>
                <a:lnTo>
                  <a:pt x="3480" y="1906"/>
                </a:lnTo>
                <a:lnTo>
                  <a:pt x="3415" y="1895"/>
                </a:lnTo>
                <a:lnTo>
                  <a:pt x="3337" y="1877"/>
                </a:lnTo>
                <a:lnTo>
                  <a:pt x="3268" y="1864"/>
                </a:lnTo>
                <a:lnTo>
                  <a:pt x="3195" y="1846"/>
                </a:lnTo>
                <a:lnTo>
                  <a:pt x="3130" y="1830"/>
                </a:lnTo>
                <a:lnTo>
                  <a:pt x="3072" y="1815"/>
                </a:lnTo>
                <a:lnTo>
                  <a:pt x="3022" y="1801"/>
                </a:lnTo>
                <a:lnTo>
                  <a:pt x="2957" y="1787"/>
                </a:lnTo>
                <a:lnTo>
                  <a:pt x="2897" y="1766"/>
                </a:lnTo>
                <a:lnTo>
                  <a:pt x="2830" y="1750"/>
                </a:lnTo>
                <a:lnTo>
                  <a:pt x="2769" y="1732"/>
                </a:lnTo>
                <a:lnTo>
                  <a:pt x="2727" y="1722"/>
                </a:lnTo>
                <a:lnTo>
                  <a:pt x="2673" y="1704"/>
                </a:lnTo>
                <a:lnTo>
                  <a:pt x="2604" y="1684"/>
                </a:lnTo>
                <a:lnTo>
                  <a:pt x="2538" y="1658"/>
                </a:lnTo>
                <a:lnTo>
                  <a:pt x="2450" y="1631"/>
                </a:lnTo>
                <a:lnTo>
                  <a:pt x="2378" y="1604"/>
                </a:lnTo>
                <a:lnTo>
                  <a:pt x="2298" y="1572"/>
                </a:lnTo>
                <a:lnTo>
                  <a:pt x="2220" y="1542"/>
                </a:lnTo>
                <a:lnTo>
                  <a:pt x="2143" y="1506"/>
                </a:lnTo>
                <a:lnTo>
                  <a:pt x="2081" y="1478"/>
                </a:lnTo>
                <a:lnTo>
                  <a:pt x="2024" y="1448"/>
                </a:lnTo>
                <a:lnTo>
                  <a:pt x="1955" y="1412"/>
                </a:lnTo>
                <a:lnTo>
                  <a:pt x="1886" y="1375"/>
                </a:lnTo>
                <a:lnTo>
                  <a:pt x="1816" y="1337"/>
                </a:lnTo>
                <a:lnTo>
                  <a:pt x="1755" y="1298"/>
                </a:lnTo>
                <a:lnTo>
                  <a:pt x="1690" y="1256"/>
                </a:lnTo>
                <a:lnTo>
                  <a:pt x="1625" y="1215"/>
                </a:lnTo>
                <a:lnTo>
                  <a:pt x="1572" y="1170"/>
                </a:lnTo>
                <a:lnTo>
                  <a:pt x="1521" y="1131"/>
                </a:lnTo>
                <a:lnTo>
                  <a:pt x="1475" y="1094"/>
                </a:lnTo>
                <a:lnTo>
                  <a:pt x="1436" y="1059"/>
                </a:lnTo>
                <a:lnTo>
                  <a:pt x="1390" y="1014"/>
                </a:lnTo>
                <a:lnTo>
                  <a:pt x="1356" y="976"/>
                </a:lnTo>
                <a:lnTo>
                  <a:pt x="1318" y="934"/>
                </a:lnTo>
                <a:lnTo>
                  <a:pt x="1284" y="893"/>
                </a:lnTo>
                <a:lnTo>
                  <a:pt x="1252" y="855"/>
                </a:lnTo>
                <a:lnTo>
                  <a:pt x="1222" y="806"/>
                </a:lnTo>
                <a:lnTo>
                  <a:pt x="1194" y="761"/>
                </a:lnTo>
                <a:lnTo>
                  <a:pt x="1168" y="715"/>
                </a:lnTo>
                <a:lnTo>
                  <a:pt x="1148" y="667"/>
                </a:lnTo>
                <a:lnTo>
                  <a:pt x="1125" y="618"/>
                </a:lnTo>
                <a:lnTo>
                  <a:pt x="1118" y="574"/>
                </a:lnTo>
                <a:lnTo>
                  <a:pt x="1106" y="528"/>
                </a:lnTo>
                <a:lnTo>
                  <a:pt x="1104" y="473"/>
                </a:lnTo>
                <a:lnTo>
                  <a:pt x="1104" y="427"/>
                </a:lnTo>
                <a:lnTo>
                  <a:pt x="1104" y="375"/>
                </a:lnTo>
                <a:lnTo>
                  <a:pt x="1390" y="375"/>
                </a:lnTo>
                <a:lnTo>
                  <a:pt x="722" y="0"/>
                </a:lnTo>
                <a:lnTo>
                  <a:pt x="0" y="375"/>
                </a:lnTo>
                <a:lnTo>
                  <a:pt x="272" y="375"/>
                </a:lnTo>
                <a:lnTo>
                  <a:pt x="272" y="434"/>
                </a:lnTo>
                <a:lnTo>
                  <a:pt x="277" y="490"/>
                </a:lnTo>
                <a:lnTo>
                  <a:pt x="288" y="546"/>
                </a:lnTo>
                <a:lnTo>
                  <a:pt x="297" y="594"/>
                </a:lnTo>
                <a:lnTo>
                  <a:pt x="307" y="641"/>
                </a:lnTo>
                <a:lnTo>
                  <a:pt x="323" y="687"/>
                </a:lnTo>
                <a:lnTo>
                  <a:pt x="342" y="739"/>
                </a:lnTo>
                <a:lnTo>
                  <a:pt x="365" y="781"/>
                </a:lnTo>
                <a:lnTo>
                  <a:pt x="383" y="827"/>
                </a:lnTo>
                <a:lnTo>
                  <a:pt x="406" y="872"/>
                </a:lnTo>
                <a:lnTo>
                  <a:pt x="445" y="929"/>
                </a:lnTo>
                <a:lnTo>
                  <a:pt x="477" y="973"/>
                </a:lnTo>
                <a:lnTo>
                  <a:pt x="512" y="1017"/>
                </a:lnTo>
                <a:lnTo>
                  <a:pt x="546" y="1059"/>
                </a:lnTo>
                <a:lnTo>
                  <a:pt x="592" y="1111"/>
                </a:lnTo>
                <a:lnTo>
                  <a:pt x="637" y="1156"/>
                </a:lnTo>
                <a:lnTo>
                  <a:pt x="684" y="1197"/>
                </a:lnTo>
                <a:lnTo>
                  <a:pt x="726" y="1239"/>
                </a:lnTo>
                <a:lnTo>
                  <a:pt x="787" y="1288"/>
                </a:lnTo>
                <a:lnTo>
                  <a:pt x="844" y="1333"/>
                </a:lnTo>
                <a:lnTo>
                  <a:pt x="899" y="1375"/>
                </a:lnTo>
                <a:lnTo>
                  <a:pt x="957" y="1412"/>
                </a:lnTo>
                <a:lnTo>
                  <a:pt x="1010" y="1451"/>
                </a:lnTo>
                <a:lnTo>
                  <a:pt x="1072" y="1490"/>
                </a:lnTo>
                <a:lnTo>
                  <a:pt x="1132" y="1527"/>
                </a:lnTo>
                <a:lnTo>
                  <a:pt x="1203" y="1569"/>
                </a:lnTo>
                <a:lnTo>
                  <a:pt x="1275" y="1606"/>
                </a:lnTo>
                <a:lnTo>
                  <a:pt x="1348" y="1645"/>
                </a:lnTo>
                <a:lnTo>
                  <a:pt x="1425" y="1680"/>
                </a:lnTo>
                <a:lnTo>
                  <a:pt x="1498" y="1714"/>
                </a:lnTo>
                <a:lnTo>
                  <a:pt x="1567" y="1746"/>
                </a:lnTo>
                <a:lnTo>
                  <a:pt x="1632" y="1774"/>
                </a:lnTo>
                <a:lnTo>
                  <a:pt x="1721" y="1812"/>
                </a:lnTo>
                <a:lnTo>
                  <a:pt x="1809" y="1844"/>
                </a:lnTo>
                <a:lnTo>
                  <a:pt x="1881" y="1871"/>
                </a:lnTo>
                <a:lnTo>
                  <a:pt x="1966" y="1902"/>
                </a:lnTo>
                <a:lnTo>
                  <a:pt x="2051" y="1931"/>
                </a:lnTo>
                <a:lnTo>
                  <a:pt x="2143" y="1958"/>
                </a:lnTo>
                <a:lnTo>
                  <a:pt x="2234" y="1985"/>
                </a:lnTo>
                <a:lnTo>
                  <a:pt x="2321" y="2013"/>
                </a:lnTo>
                <a:lnTo>
                  <a:pt x="2416" y="2044"/>
                </a:lnTo>
                <a:lnTo>
                  <a:pt x="2496" y="2066"/>
                </a:lnTo>
                <a:lnTo>
                  <a:pt x="2577" y="2086"/>
                </a:lnTo>
                <a:lnTo>
                  <a:pt x="2637" y="2099"/>
                </a:lnTo>
                <a:lnTo>
                  <a:pt x="2688" y="2118"/>
                </a:lnTo>
                <a:lnTo>
                  <a:pt x="2734" y="2128"/>
                </a:lnTo>
                <a:lnTo>
                  <a:pt x="2781" y="2138"/>
                </a:lnTo>
                <a:lnTo>
                  <a:pt x="2830" y="2148"/>
                </a:lnTo>
                <a:lnTo>
                  <a:pt x="2892" y="2160"/>
                </a:lnTo>
                <a:lnTo>
                  <a:pt x="2954" y="2168"/>
                </a:lnTo>
                <a:lnTo>
                  <a:pt x="3008" y="2183"/>
                </a:lnTo>
                <a:lnTo>
                  <a:pt x="3054" y="2194"/>
                </a:lnTo>
                <a:lnTo>
                  <a:pt x="3111" y="2204"/>
                </a:lnTo>
                <a:lnTo>
                  <a:pt x="3172" y="2219"/>
                </a:lnTo>
                <a:lnTo>
                  <a:pt x="3229" y="2227"/>
                </a:lnTo>
                <a:lnTo>
                  <a:pt x="3296" y="2242"/>
                </a:lnTo>
                <a:lnTo>
                  <a:pt x="3353" y="2249"/>
                </a:lnTo>
                <a:lnTo>
                  <a:pt x="3402" y="2259"/>
                </a:lnTo>
                <a:lnTo>
                  <a:pt x="3464" y="2266"/>
                </a:lnTo>
                <a:lnTo>
                  <a:pt x="3526" y="2276"/>
                </a:lnTo>
                <a:lnTo>
                  <a:pt x="3588" y="2283"/>
                </a:lnTo>
                <a:lnTo>
                  <a:pt x="3630" y="2291"/>
                </a:lnTo>
                <a:lnTo>
                  <a:pt x="3687" y="2298"/>
                </a:lnTo>
                <a:close/>
              </a:path>
            </a:pathLst>
          </a:custGeom>
          <a:solidFill>
            <a:srgbClr val="CECE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381000" y="3733800"/>
            <a:ext cx="3151981" cy="2001727"/>
            <a:chOff x="381000" y="3733800"/>
            <a:chExt cx="3151981" cy="2001727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>
              <a:off x="381000" y="3733800"/>
              <a:ext cx="3151981" cy="1985554"/>
            </a:xfrm>
            <a:custGeom>
              <a:avLst/>
              <a:gdLst>
                <a:gd name="T0" fmla="*/ 60 w 4075"/>
                <a:gd name="T1" fmla="*/ 33 h 2307"/>
                <a:gd name="T2" fmla="*/ 63 w 4075"/>
                <a:gd name="T3" fmla="*/ 28 h 2307"/>
                <a:gd name="T4" fmla="*/ 61 w 4075"/>
                <a:gd name="T5" fmla="*/ 28 h 2307"/>
                <a:gd name="T6" fmla="*/ 58 w 4075"/>
                <a:gd name="T7" fmla="*/ 28 h 2307"/>
                <a:gd name="T8" fmla="*/ 56 w 4075"/>
                <a:gd name="T9" fmla="*/ 27 h 2307"/>
                <a:gd name="T10" fmla="*/ 54 w 4075"/>
                <a:gd name="T11" fmla="*/ 27 h 2307"/>
                <a:gd name="T12" fmla="*/ 51 w 4075"/>
                <a:gd name="T13" fmla="*/ 27 h 2307"/>
                <a:gd name="T14" fmla="*/ 49 w 4075"/>
                <a:gd name="T15" fmla="*/ 26 h 2307"/>
                <a:gd name="T16" fmla="*/ 48 w 4075"/>
                <a:gd name="T17" fmla="*/ 26 h 2307"/>
                <a:gd name="T18" fmla="*/ 46 w 4075"/>
                <a:gd name="T19" fmla="*/ 25 h 2307"/>
                <a:gd name="T20" fmla="*/ 44 w 4075"/>
                <a:gd name="T21" fmla="*/ 25 h 2307"/>
                <a:gd name="T22" fmla="*/ 42 w 4075"/>
                <a:gd name="T23" fmla="*/ 25 h 2307"/>
                <a:gd name="T24" fmla="*/ 40 w 4075"/>
                <a:gd name="T25" fmla="*/ 24 h 2307"/>
                <a:gd name="T26" fmla="*/ 38 w 4075"/>
                <a:gd name="T27" fmla="*/ 23 h 2307"/>
                <a:gd name="T28" fmla="*/ 35 w 4075"/>
                <a:gd name="T29" fmla="*/ 22 h 2307"/>
                <a:gd name="T30" fmla="*/ 33 w 4075"/>
                <a:gd name="T31" fmla="*/ 21 h 2307"/>
                <a:gd name="T32" fmla="*/ 31 w 4075"/>
                <a:gd name="T33" fmla="*/ 20 h 2307"/>
                <a:gd name="T34" fmla="*/ 29 w 4075"/>
                <a:gd name="T35" fmla="*/ 19 h 2307"/>
                <a:gd name="T36" fmla="*/ 27 w 4075"/>
                <a:gd name="T37" fmla="*/ 18 h 2307"/>
                <a:gd name="T38" fmla="*/ 25 w 4075"/>
                <a:gd name="T39" fmla="*/ 17 h 2307"/>
                <a:gd name="T40" fmla="*/ 23 w 4075"/>
                <a:gd name="T41" fmla="*/ 16 h 2307"/>
                <a:gd name="T42" fmla="*/ 22 w 4075"/>
                <a:gd name="T43" fmla="*/ 15 h 2307"/>
                <a:gd name="T44" fmla="*/ 21 w 4075"/>
                <a:gd name="T45" fmla="*/ 13 h 2307"/>
                <a:gd name="T46" fmla="*/ 20 w 4075"/>
                <a:gd name="T47" fmla="*/ 12 h 2307"/>
                <a:gd name="T48" fmla="*/ 19 w 4075"/>
                <a:gd name="T49" fmla="*/ 11 h 2307"/>
                <a:gd name="T50" fmla="*/ 18 w 4075"/>
                <a:gd name="T51" fmla="*/ 10 h 2307"/>
                <a:gd name="T52" fmla="*/ 18 w 4075"/>
                <a:gd name="T53" fmla="*/ 8 h 2307"/>
                <a:gd name="T54" fmla="*/ 17 w 4075"/>
                <a:gd name="T55" fmla="*/ 7 h 2307"/>
                <a:gd name="T56" fmla="*/ 17 w 4075"/>
                <a:gd name="T57" fmla="*/ 6 h 2307"/>
                <a:gd name="T58" fmla="*/ 11 w 4075"/>
                <a:gd name="T59" fmla="*/ 0 h 2307"/>
                <a:gd name="T60" fmla="*/ 4 w 4075"/>
                <a:gd name="T61" fmla="*/ 6 h 2307"/>
                <a:gd name="T62" fmla="*/ 4 w 4075"/>
                <a:gd name="T63" fmla="*/ 7 h 2307"/>
                <a:gd name="T64" fmla="*/ 5 w 4075"/>
                <a:gd name="T65" fmla="*/ 9 h 2307"/>
                <a:gd name="T66" fmla="*/ 5 w 4075"/>
                <a:gd name="T67" fmla="*/ 10 h 2307"/>
                <a:gd name="T68" fmla="*/ 6 w 4075"/>
                <a:gd name="T69" fmla="*/ 11 h 2307"/>
                <a:gd name="T70" fmla="*/ 6 w 4075"/>
                <a:gd name="T71" fmla="*/ 12 h 2307"/>
                <a:gd name="T72" fmla="*/ 7 w 4075"/>
                <a:gd name="T73" fmla="*/ 14 h 2307"/>
                <a:gd name="T74" fmla="*/ 9 w 4075"/>
                <a:gd name="T75" fmla="*/ 15 h 2307"/>
                <a:gd name="T76" fmla="*/ 10 w 4075"/>
                <a:gd name="T77" fmla="*/ 17 h 2307"/>
                <a:gd name="T78" fmla="*/ 11 w 4075"/>
                <a:gd name="T79" fmla="*/ 18 h 2307"/>
                <a:gd name="T80" fmla="*/ 13 w 4075"/>
                <a:gd name="T81" fmla="*/ 19 h 2307"/>
                <a:gd name="T82" fmla="*/ 15 w 4075"/>
                <a:gd name="T83" fmla="*/ 20 h 2307"/>
                <a:gd name="T84" fmla="*/ 17 w 4075"/>
                <a:gd name="T85" fmla="*/ 21 h 2307"/>
                <a:gd name="T86" fmla="*/ 19 w 4075"/>
                <a:gd name="T87" fmla="*/ 22 h 2307"/>
                <a:gd name="T88" fmla="*/ 21 w 4075"/>
                <a:gd name="T89" fmla="*/ 24 h 2307"/>
                <a:gd name="T90" fmla="*/ 24 w 4075"/>
                <a:gd name="T91" fmla="*/ 25 h 2307"/>
                <a:gd name="T92" fmla="*/ 26 w 4075"/>
                <a:gd name="T93" fmla="*/ 25 h 2307"/>
                <a:gd name="T94" fmla="*/ 28 w 4075"/>
                <a:gd name="T95" fmla="*/ 26 h 2307"/>
                <a:gd name="T96" fmla="*/ 31 w 4075"/>
                <a:gd name="T97" fmla="*/ 27 h 2307"/>
                <a:gd name="T98" fmla="*/ 34 w 4075"/>
                <a:gd name="T99" fmla="*/ 28 h 2307"/>
                <a:gd name="T100" fmla="*/ 36 w 4075"/>
                <a:gd name="T101" fmla="*/ 29 h 2307"/>
                <a:gd name="T102" fmla="*/ 39 w 4075"/>
                <a:gd name="T103" fmla="*/ 29 h 2307"/>
                <a:gd name="T104" fmla="*/ 41 w 4075"/>
                <a:gd name="T105" fmla="*/ 30 h 2307"/>
                <a:gd name="T106" fmla="*/ 43 w 4075"/>
                <a:gd name="T107" fmla="*/ 30 h 2307"/>
                <a:gd name="T108" fmla="*/ 45 w 4075"/>
                <a:gd name="T109" fmla="*/ 31 h 2307"/>
                <a:gd name="T110" fmla="*/ 46 w 4075"/>
                <a:gd name="T111" fmla="*/ 31 h 2307"/>
                <a:gd name="T112" fmla="*/ 48 w 4075"/>
                <a:gd name="T113" fmla="*/ 31 h 2307"/>
                <a:gd name="T114" fmla="*/ 50 w 4075"/>
                <a:gd name="T115" fmla="*/ 32 h 2307"/>
                <a:gd name="T116" fmla="*/ 52 w 4075"/>
                <a:gd name="T117" fmla="*/ 32 h 2307"/>
                <a:gd name="T118" fmla="*/ 54 w 4075"/>
                <a:gd name="T119" fmla="*/ 32 h 2307"/>
                <a:gd name="T120" fmla="*/ 56 w 4075"/>
                <a:gd name="T121" fmla="*/ 33 h 2307"/>
                <a:gd name="T122" fmla="*/ 57 w 4075"/>
                <a:gd name="T123" fmla="*/ 33 h 23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75"/>
                <a:gd name="T187" fmla="*/ 0 h 2307"/>
                <a:gd name="T188" fmla="*/ 4075 w 4075"/>
                <a:gd name="T189" fmla="*/ 2307 h 23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75" h="2307">
                  <a:moveTo>
                    <a:pt x="3687" y="2297"/>
                  </a:moveTo>
                  <a:lnTo>
                    <a:pt x="3771" y="2307"/>
                  </a:lnTo>
                  <a:lnTo>
                    <a:pt x="4075" y="1999"/>
                  </a:lnTo>
                  <a:lnTo>
                    <a:pt x="3990" y="1985"/>
                  </a:lnTo>
                  <a:lnTo>
                    <a:pt x="3925" y="1979"/>
                  </a:lnTo>
                  <a:lnTo>
                    <a:pt x="3860" y="1967"/>
                  </a:lnTo>
                  <a:lnTo>
                    <a:pt x="3771" y="1957"/>
                  </a:lnTo>
                  <a:lnTo>
                    <a:pt x="3695" y="1943"/>
                  </a:lnTo>
                  <a:lnTo>
                    <a:pt x="3621" y="1933"/>
                  </a:lnTo>
                  <a:lnTo>
                    <a:pt x="3561" y="1918"/>
                  </a:lnTo>
                  <a:lnTo>
                    <a:pt x="3480" y="1905"/>
                  </a:lnTo>
                  <a:lnTo>
                    <a:pt x="3414" y="1894"/>
                  </a:lnTo>
                  <a:lnTo>
                    <a:pt x="3337" y="1878"/>
                  </a:lnTo>
                  <a:lnTo>
                    <a:pt x="3268" y="1864"/>
                  </a:lnTo>
                  <a:lnTo>
                    <a:pt x="3195" y="1846"/>
                  </a:lnTo>
                  <a:lnTo>
                    <a:pt x="3130" y="1828"/>
                  </a:lnTo>
                  <a:lnTo>
                    <a:pt x="3072" y="1815"/>
                  </a:lnTo>
                  <a:lnTo>
                    <a:pt x="3022" y="1800"/>
                  </a:lnTo>
                  <a:lnTo>
                    <a:pt x="2957" y="1787"/>
                  </a:lnTo>
                  <a:lnTo>
                    <a:pt x="2895" y="1766"/>
                  </a:lnTo>
                  <a:lnTo>
                    <a:pt x="2830" y="1748"/>
                  </a:lnTo>
                  <a:lnTo>
                    <a:pt x="2770" y="1731"/>
                  </a:lnTo>
                  <a:lnTo>
                    <a:pt x="2727" y="1721"/>
                  </a:lnTo>
                  <a:lnTo>
                    <a:pt x="2673" y="1704"/>
                  </a:lnTo>
                  <a:lnTo>
                    <a:pt x="2604" y="1683"/>
                  </a:lnTo>
                  <a:lnTo>
                    <a:pt x="2539" y="1659"/>
                  </a:lnTo>
                  <a:lnTo>
                    <a:pt x="2450" y="1632"/>
                  </a:lnTo>
                  <a:lnTo>
                    <a:pt x="2377" y="1603"/>
                  </a:lnTo>
                  <a:lnTo>
                    <a:pt x="2296" y="1571"/>
                  </a:lnTo>
                  <a:lnTo>
                    <a:pt x="2220" y="1539"/>
                  </a:lnTo>
                  <a:lnTo>
                    <a:pt x="2143" y="1506"/>
                  </a:lnTo>
                  <a:lnTo>
                    <a:pt x="2081" y="1477"/>
                  </a:lnTo>
                  <a:lnTo>
                    <a:pt x="2024" y="1446"/>
                  </a:lnTo>
                  <a:lnTo>
                    <a:pt x="1955" y="1411"/>
                  </a:lnTo>
                  <a:lnTo>
                    <a:pt x="1886" y="1374"/>
                  </a:lnTo>
                  <a:lnTo>
                    <a:pt x="1816" y="1336"/>
                  </a:lnTo>
                  <a:lnTo>
                    <a:pt x="1754" y="1297"/>
                  </a:lnTo>
                  <a:lnTo>
                    <a:pt x="1690" y="1256"/>
                  </a:lnTo>
                  <a:lnTo>
                    <a:pt x="1625" y="1215"/>
                  </a:lnTo>
                  <a:lnTo>
                    <a:pt x="1570" y="1169"/>
                  </a:lnTo>
                  <a:lnTo>
                    <a:pt x="1521" y="1130"/>
                  </a:lnTo>
                  <a:lnTo>
                    <a:pt x="1474" y="1093"/>
                  </a:lnTo>
                  <a:lnTo>
                    <a:pt x="1436" y="1058"/>
                  </a:lnTo>
                  <a:lnTo>
                    <a:pt x="1390" y="1014"/>
                  </a:lnTo>
                  <a:lnTo>
                    <a:pt x="1355" y="975"/>
                  </a:lnTo>
                  <a:lnTo>
                    <a:pt x="1317" y="934"/>
                  </a:lnTo>
                  <a:lnTo>
                    <a:pt x="1283" y="891"/>
                  </a:lnTo>
                  <a:lnTo>
                    <a:pt x="1252" y="854"/>
                  </a:lnTo>
                  <a:lnTo>
                    <a:pt x="1222" y="805"/>
                  </a:lnTo>
                  <a:lnTo>
                    <a:pt x="1194" y="760"/>
                  </a:lnTo>
                  <a:lnTo>
                    <a:pt x="1168" y="715"/>
                  </a:lnTo>
                  <a:lnTo>
                    <a:pt x="1150" y="667"/>
                  </a:lnTo>
                  <a:lnTo>
                    <a:pt x="1125" y="618"/>
                  </a:lnTo>
                  <a:lnTo>
                    <a:pt x="1118" y="573"/>
                  </a:lnTo>
                  <a:lnTo>
                    <a:pt x="1106" y="527"/>
                  </a:lnTo>
                  <a:lnTo>
                    <a:pt x="1102" y="472"/>
                  </a:lnTo>
                  <a:lnTo>
                    <a:pt x="1102" y="427"/>
                  </a:lnTo>
                  <a:lnTo>
                    <a:pt x="1102" y="374"/>
                  </a:lnTo>
                  <a:lnTo>
                    <a:pt x="1390" y="374"/>
                  </a:lnTo>
                  <a:lnTo>
                    <a:pt x="722" y="0"/>
                  </a:lnTo>
                  <a:lnTo>
                    <a:pt x="0" y="374"/>
                  </a:lnTo>
                  <a:lnTo>
                    <a:pt x="272" y="374"/>
                  </a:lnTo>
                  <a:lnTo>
                    <a:pt x="272" y="433"/>
                  </a:lnTo>
                  <a:lnTo>
                    <a:pt x="277" y="489"/>
                  </a:lnTo>
                  <a:lnTo>
                    <a:pt x="288" y="546"/>
                  </a:lnTo>
                  <a:lnTo>
                    <a:pt x="295" y="593"/>
                  </a:lnTo>
                  <a:lnTo>
                    <a:pt x="307" y="642"/>
                  </a:lnTo>
                  <a:lnTo>
                    <a:pt x="323" y="687"/>
                  </a:lnTo>
                  <a:lnTo>
                    <a:pt x="343" y="740"/>
                  </a:lnTo>
                  <a:lnTo>
                    <a:pt x="365" y="780"/>
                  </a:lnTo>
                  <a:lnTo>
                    <a:pt x="385" y="826"/>
                  </a:lnTo>
                  <a:lnTo>
                    <a:pt x="408" y="871"/>
                  </a:lnTo>
                  <a:lnTo>
                    <a:pt x="445" y="930"/>
                  </a:lnTo>
                  <a:lnTo>
                    <a:pt x="477" y="970"/>
                  </a:lnTo>
                  <a:lnTo>
                    <a:pt x="510" y="1017"/>
                  </a:lnTo>
                  <a:lnTo>
                    <a:pt x="545" y="1058"/>
                  </a:lnTo>
                  <a:lnTo>
                    <a:pt x="592" y="1110"/>
                  </a:lnTo>
                  <a:lnTo>
                    <a:pt x="638" y="1156"/>
                  </a:lnTo>
                  <a:lnTo>
                    <a:pt x="683" y="1197"/>
                  </a:lnTo>
                  <a:lnTo>
                    <a:pt x="726" y="1238"/>
                  </a:lnTo>
                  <a:lnTo>
                    <a:pt x="788" y="1287"/>
                  </a:lnTo>
                  <a:lnTo>
                    <a:pt x="846" y="1332"/>
                  </a:lnTo>
                  <a:lnTo>
                    <a:pt x="899" y="1374"/>
                  </a:lnTo>
                  <a:lnTo>
                    <a:pt x="957" y="1411"/>
                  </a:lnTo>
                  <a:lnTo>
                    <a:pt x="1010" y="1450"/>
                  </a:lnTo>
                  <a:lnTo>
                    <a:pt x="1072" y="1489"/>
                  </a:lnTo>
                  <a:lnTo>
                    <a:pt x="1134" y="1526"/>
                  </a:lnTo>
                  <a:lnTo>
                    <a:pt x="1201" y="1568"/>
                  </a:lnTo>
                  <a:lnTo>
                    <a:pt x="1275" y="1606"/>
                  </a:lnTo>
                  <a:lnTo>
                    <a:pt x="1348" y="1645"/>
                  </a:lnTo>
                  <a:lnTo>
                    <a:pt x="1425" y="1679"/>
                  </a:lnTo>
                  <a:lnTo>
                    <a:pt x="1498" y="1714"/>
                  </a:lnTo>
                  <a:lnTo>
                    <a:pt x="1567" y="1745"/>
                  </a:lnTo>
                  <a:lnTo>
                    <a:pt x="1632" y="1773"/>
                  </a:lnTo>
                  <a:lnTo>
                    <a:pt x="1720" y="1812"/>
                  </a:lnTo>
                  <a:lnTo>
                    <a:pt x="1809" y="1842"/>
                  </a:lnTo>
                  <a:lnTo>
                    <a:pt x="1883" y="1871"/>
                  </a:lnTo>
                  <a:lnTo>
                    <a:pt x="1966" y="1901"/>
                  </a:lnTo>
                  <a:lnTo>
                    <a:pt x="2050" y="1928"/>
                  </a:lnTo>
                  <a:lnTo>
                    <a:pt x="2143" y="1957"/>
                  </a:lnTo>
                  <a:lnTo>
                    <a:pt x="2236" y="1985"/>
                  </a:lnTo>
                  <a:lnTo>
                    <a:pt x="2319" y="2013"/>
                  </a:lnTo>
                  <a:lnTo>
                    <a:pt x="2416" y="2044"/>
                  </a:lnTo>
                  <a:lnTo>
                    <a:pt x="2496" y="2065"/>
                  </a:lnTo>
                  <a:lnTo>
                    <a:pt x="2577" y="2085"/>
                  </a:lnTo>
                  <a:lnTo>
                    <a:pt x="2639" y="2100"/>
                  </a:lnTo>
                  <a:lnTo>
                    <a:pt x="2689" y="2116"/>
                  </a:lnTo>
                  <a:lnTo>
                    <a:pt x="2734" y="2127"/>
                  </a:lnTo>
                  <a:lnTo>
                    <a:pt x="2780" y="2137"/>
                  </a:lnTo>
                  <a:lnTo>
                    <a:pt x="2830" y="2147"/>
                  </a:lnTo>
                  <a:lnTo>
                    <a:pt x="2892" y="2159"/>
                  </a:lnTo>
                  <a:lnTo>
                    <a:pt x="2953" y="2169"/>
                  </a:lnTo>
                  <a:lnTo>
                    <a:pt x="3008" y="2182"/>
                  </a:lnTo>
                  <a:lnTo>
                    <a:pt x="3054" y="2193"/>
                  </a:lnTo>
                  <a:lnTo>
                    <a:pt x="3111" y="2202"/>
                  </a:lnTo>
                  <a:lnTo>
                    <a:pt x="3173" y="2216"/>
                  </a:lnTo>
                  <a:lnTo>
                    <a:pt x="3231" y="2228"/>
                  </a:lnTo>
                  <a:lnTo>
                    <a:pt x="3296" y="2241"/>
                  </a:lnTo>
                  <a:lnTo>
                    <a:pt x="3353" y="2248"/>
                  </a:lnTo>
                  <a:lnTo>
                    <a:pt x="3404" y="2260"/>
                  </a:lnTo>
                  <a:lnTo>
                    <a:pt x="3464" y="2267"/>
                  </a:lnTo>
                  <a:lnTo>
                    <a:pt x="3526" y="2275"/>
                  </a:lnTo>
                  <a:lnTo>
                    <a:pt x="3587" y="2283"/>
                  </a:lnTo>
                  <a:lnTo>
                    <a:pt x="3630" y="2290"/>
                  </a:lnTo>
                  <a:lnTo>
                    <a:pt x="3687" y="2297"/>
                  </a:lnTo>
                  <a:close/>
                </a:path>
              </a:pathLst>
            </a:custGeom>
            <a:solidFill>
              <a:srgbClr val="001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>
              <a:off x="381000" y="3749973"/>
              <a:ext cx="3151981" cy="1985554"/>
            </a:xfrm>
            <a:custGeom>
              <a:avLst/>
              <a:gdLst>
                <a:gd name="T0" fmla="*/ 60 w 4075"/>
                <a:gd name="T1" fmla="*/ 33 h 2307"/>
                <a:gd name="T2" fmla="*/ 63 w 4075"/>
                <a:gd name="T3" fmla="*/ 28 h 2307"/>
                <a:gd name="T4" fmla="*/ 61 w 4075"/>
                <a:gd name="T5" fmla="*/ 28 h 2307"/>
                <a:gd name="T6" fmla="*/ 58 w 4075"/>
                <a:gd name="T7" fmla="*/ 28 h 2307"/>
                <a:gd name="T8" fmla="*/ 56 w 4075"/>
                <a:gd name="T9" fmla="*/ 27 h 2307"/>
                <a:gd name="T10" fmla="*/ 54 w 4075"/>
                <a:gd name="T11" fmla="*/ 27 h 2307"/>
                <a:gd name="T12" fmla="*/ 51 w 4075"/>
                <a:gd name="T13" fmla="*/ 27 h 2307"/>
                <a:gd name="T14" fmla="*/ 49 w 4075"/>
                <a:gd name="T15" fmla="*/ 26 h 2307"/>
                <a:gd name="T16" fmla="*/ 48 w 4075"/>
                <a:gd name="T17" fmla="*/ 26 h 2307"/>
                <a:gd name="T18" fmla="*/ 46 w 4075"/>
                <a:gd name="T19" fmla="*/ 25 h 2307"/>
                <a:gd name="T20" fmla="*/ 44 w 4075"/>
                <a:gd name="T21" fmla="*/ 25 h 2307"/>
                <a:gd name="T22" fmla="*/ 42 w 4075"/>
                <a:gd name="T23" fmla="*/ 25 h 2307"/>
                <a:gd name="T24" fmla="*/ 40 w 4075"/>
                <a:gd name="T25" fmla="*/ 24 h 2307"/>
                <a:gd name="T26" fmla="*/ 38 w 4075"/>
                <a:gd name="T27" fmla="*/ 23 h 2307"/>
                <a:gd name="T28" fmla="*/ 35 w 4075"/>
                <a:gd name="T29" fmla="*/ 22 h 2307"/>
                <a:gd name="T30" fmla="*/ 33 w 4075"/>
                <a:gd name="T31" fmla="*/ 21 h 2307"/>
                <a:gd name="T32" fmla="*/ 31 w 4075"/>
                <a:gd name="T33" fmla="*/ 20 h 2307"/>
                <a:gd name="T34" fmla="*/ 29 w 4075"/>
                <a:gd name="T35" fmla="*/ 19 h 2307"/>
                <a:gd name="T36" fmla="*/ 27 w 4075"/>
                <a:gd name="T37" fmla="*/ 18 h 2307"/>
                <a:gd name="T38" fmla="*/ 25 w 4075"/>
                <a:gd name="T39" fmla="*/ 17 h 2307"/>
                <a:gd name="T40" fmla="*/ 23 w 4075"/>
                <a:gd name="T41" fmla="*/ 16 h 2307"/>
                <a:gd name="T42" fmla="*/ 22 w 4075"/>
                <a:gd name="T43" fmla="*/ 15 h 2307"/>
                <a:gd name="T44" fmla="*/ 21 w 4075"/>
                <a:gd name="T45" fmla="*/ 13 h 2307"/>
                <a:gd name="T46" fmla="*/ 20 w 4075"/>
                <a:gd name="T47" fmla="*/ 12 h 2307"/>
                <a:gd name="T48" fmla="*/ 19 w 4075"/>
                <a:gd name="T49" fmla="*/ 11 h 2307"/>
                <a:gd name="T50" fmla="*/ 18 w 4075"/>
                <a:gd name="T51" fmla="*/ 10 h 2307"/>
                <a:gd name="T52" fmla="*/ 18 w 4075"/>
                <a:gd name="T53" fmla="*/ 8 h 2307"/>
                <a:gd name="T54" fmla="*/ 17 w 4075"/>
                <a:gd name="T55" fmla="*/ 7 h 2307"/>
                <a:gd name="T56" fmla="*/ 17 w 4075"/>
                <a:gd name="T57" fmla="*/ 6 h 2307"/>
                <a:gd name="T58" fmla="*/ 11 w 4075"/>
                <a:gd name="T59" fmla="*/ 0 h 2307"/>
                <a:gd name="T60" fmla="*/ 4 w 4075"/>
                <a:gd name="T61" fmla="*/ 6 h 2307"/>
                <a:gd name="T62" fmla="*/ 4 w 4075"/>
                <a:gd name="T63" fmla="*/ 7 h 2307"/>
                <a:gd name="T64" fmla="*/ 5 w 4075"/>
                <a:gd name="T65" fmla="*/ 9 h 2307"/>
                <a:gd name="T66" fmla="*/ 5 w 4075"/>
                <a:gd name="T67" fmla="*/ 10 h 2307"/>
                <a:gd name="T68" fmla="*/ 6 w 4075"/>
                <a:gd name="T69" fmla="*/ 11 h 2307"/>
                <a:gd name="T70" fmla="*/ 6 w 4075"/>
                <a:gd name="T71" fmla="*/ 12 h 2307"/>
                <a:gd name="T72" fmla="*/ 7 w 4075"/>
                <a:gd name="T73" fmla="*/ 14 h 2307"/>
                <a:gd name="T74" fmla="*/ 9 w 4075"/>
                <a:gd name="T75" fmla="*/ 15 h 2307"/>
                <a:gd name="T76" fmla="*/ 10 w 4075"/>
                <a:gd name="T77" fmla="*/ 17 h 2307"/>
                <a:gd name="T78" fmla="*/ 11 w 4075"/>
                <a:gd name="T79" fmla="*/ 18 h 2307"/>
                <a:gd name="T80" fmla="*/ 13 w 4075"/>
                <a:gd name="T81" fmla="*/ 19 h 2307"/>
                <a:gd name="T82" fmla="*/ 15 w 4075"/>
                <a:gd name="T83" fmla="*/ 20 h 2307"/>
                <a:gd name="T84" fmla="*/ 17 w 4075"/>
                <a:gd name="T85" fmla="*/ 21 h 2307"/>
                <a:gd name="T86" fmla="*/ 19 w 4075"/>
                <a:gd name="T87" fmla="*/ 22 h 2307"/>
                <a:gd name="T88" fmla="*/ 21 w 4075"/>
                <a:gd name="T89" fmla="*/ 24 h 2307"/>
                <a:gd name="T90" fmla="*/ 24 w 4075"/>
                <a:gd name="T91" fmla="*/ 25 h 2307"/>
                <a:gd name="T92" fmla="*/ 26 w 4075"/>
                <a:gd name="T93" fmla="*/ 25 h 2307"/>
                <a:gd name="T94" fmla="*/ 28 w 4075"/>
                <a:gd name="T95" fmla="*/ 26 h 2307"/>
                <a:gd name="T96" fmla="*/ 31 w 4075"/>
                <a:gd name="T97" fmla="*/ 27 h 2307"/>
                <a:gd name="T98" fmla="*/ 34 w 4075"/>
                <a:gd name="T99" fmla="*/ 28 h 2307"/>
                <a:gd name="T100" fmla="*/ 36 w 4075"/>
                <a:gd name="T101" fmla="*/ 29 h 2307"/>
                <a:gd name="T102" fmla="*/ 39 w 4075"/>
                <a:gd name="T103" fmla="*/ 29 h 2307"/>
                <a:gd name="T104" fmla="*/ 41 w 4075"/>
                <a:gd name="T105" fmla="*/ 30 h 2307"/>
                <a:gd name="T106" fmla="*/ 43 w 4075"/>
                <a:gd name="T107" fmla="*/ 30 h 2307"/>
                <a:gd name="T108" fmla="*/ 45 w 4075"/>
                <a:gd name="T109" fmla="*/ 31 h 2307"/>
                <a:gd name="T110" fmla="*/ 46 w 4075"/>
                <a:gd name="T111" fmla="*/ 31 h 2307"/>
                <a:gd name="T112" fmla="*/ 48 w 4075"/>
                <a:gd name="T113" fmla="*/ 31 h 2307"/>
                <a:gd name="T114" fmla="*/ 50 w 4075"/>
                <a:gd name="T115" fmla="*/ 32 h 2307"/>
                <a:gd name="T116" fmla="*/ 52 w 4075"/>
                <a:gd name="T117" fmla="*/ 32 h 2307"/>
                <a:gd name="T118" fmla="*/ 54 w 4075"/>
                <a:gd name="T119" fmla="*/ 32 h 2307"/>
                <a:gd name="T120" fmla="*/ 56 w 4075"/>
                <a:gd name="T121" fmla="*/ 33 h 2307"/>
                <a:gd name="T122" fmla="*/ 57 w 4075"/>
                <a:gd name="T123" fmla="*/ 33 h 23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75"/>
                <a:gd name="T187" fmla="*/ 0 h 2307"/>
                <a:gd name="T188" fmla="*/ 4075 w 4075"/>
                <a:gd name="T189" fmla="*/ 2307 h 23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75" h="2307">
                  <a:moveTo>
                    <a:pt x="3687" y="2297"/>
                  </a:moveTo>
                  <a:lnTo>
                    <a:pt x="3771" y="2307"/>
                  </a:lnTo>
                  <a:lnTo>
                    <a:pt x="4075" y="1999"/>
                  </a:lnTo>
                  <a:lnTo>
                    <a:pt x="3990" y="1985"/>
                  </a:lnTo>
                  <a:lnTo>
                    <a:pt x="3925" y="1979"/>
                  </a:lnTo>
                  <a:lnTo>
                    <a:pt x="3860" y="1967"/>
                  </a:lnTo>
                  <a:lnTo>
                    <a:pt x="3771" y="1957"/>
                  </a:lnTo>
                  <a:lnTo>
                    <a:pt x="3695" y="1943"/>
                  </a:lnTo>
                  <a:lnTo>
                    <a:pt x="3621" y="1933"/>
                  </a:lnTo>
                  <a:lnTo>
                    <a:pt x="3561" y="1918"/>
                  </a:lnTo>
                  <a:lnTo>
                    <a:pt x="3480" y="1905"/>
                  </a:lnTo>
                  <a:lnTo>
                    <a:pt x="3414" y="1894"/>
                  </a:lnTo>
                  <a:lnTo>
                    <a:pt x="3337" y="1878"/>
                  </a:lnTo>
                  <a:lnTo>
                    <a:pt x="3268" y="1864"/>
                  </a:lnTo>
                  <a:lnTo>
                    <a:pt x="3195" y="1846"/>
                  </a:lnTo>
                  <a:lnTo>
                    <a:pt x="3130" y="1828"/>
                  </a:lnTo>
                  <a:lnTo>
                    <a:pt x="3072" y="1815"/>
                  </a:lnTo>
                  <a:lnTo>
                    <a:pt x="3022" y="1800"/>
                  </a:lnTo>
                  <a:lnTo>
                    <a:pt x="2957" y="1787"/>
                  </a:lnTo>
                  <a:lnTo>
                    <a:pt x="2895" y="1766"/>
                  </a:lnTo>
                  <a:lnTo>
                    <a:pt x="2830" y="1748"/>
                  </a:lnTo>
                  <a:lnTo>
                    <a:pt x="2770" y="1731"/>
                  </a:lnTo>
                  <a:lnTo>
                    <a:pt x="2727" y="1721"/>
                  </a:lnTo>
                  <a:lnTo>
                    <a:pt x="2673" y="1704"/>
                  </a:lnTo>
                  <a:lnTo>
                    <a:pt x="2604" y="1683"/>
                  </a:lnTo>
                  <a:lnTo>
                    <a:pt x="2539" y="1659"/>
                  </a:lnTo>
                  <a:lnTo>
                    <a:pt x="2450" y="1632"/>
                  </a:lnTo>
                  <a:lnTo>
                    <a:pt x="2377" y="1603"/>
                  </a:lnTo>
                  <a:lnTo>
                    <a:pt x="2296" y="1571"/>
                  </a:lnTo>
                  <a:lnTo>
                    <a:pt x="2220" y="1539"/>
                  </a:lnTo>
                  <a:lnTo>
                    <a:pt x="2143" y="1506"/>
                  </a:lnTo>
                  <a:lnTo>
                    <a:pt x="2081" y="1477"/>
                  </a:lnTo>
                  <a:lnTo>
                    <a:pt x="2024" y="1446"/>
                  </a:lnTo>
                  <a:lnTo>
                    <a:pt x="1955" y="1411"/>
                  </a:lnTo>
                  <a:lnTo>
                    <a:pt x="1886" y="1374"/>
                  </a:lnTo>
                  <a:lnTo>
                    <a:pt x="1816" y="1336"/>
                  </a:lnTo>
                  <a:lnTo>
                    <a:pt x="1754" y="1297"/>
                  </a:lnTo>
                  <a:lnTo>
                    <a:pt x="1690" y="1256"/>
                  </a:lnTo>
                  <a:lnTo>
                    <a:pt x="1625" y="1215"/>
                  </a:lnTo>
                  <a:lnTo>
                    <a:pt x="1570" y="1169"/>
                  </a:lnTo>
                  <a:lnTo>
                    <a:pt x="1521" y="1130"/>
                  </a:lnTo>
                  <a:lnTo>
                    <a:pt x="1474" y="1093"/>
                  </a:lnTo>
                  <a:lnTo>
                    <a:pt x="1436" y="1058"/>
                  </a:lnTo>
                  <a:lnTo>
                    <a:pt x="1390" y="1014"/>
                  </a:lnTo>
                  <a:lnTo>
                    <a:pt x="1355" y="975"/>
                  </a:lnTo>
                  <a:lnTo>
                    <a:pt x="1317" y="934"/>
                  </a:lnTo>
                  <a:lnTo>
                    <a:pt x="1283" y="891"/>
                  </a:lnTo>
                  <a:lnTo>
                    <a:pt x="1252" y="854"/>
                  </a:lnTo>
                  <a:lnTo>
                    <a:pt x="1222" y="805"/>
                  </a:lnTo>
                  <a:lnTo>
                    <a:pt x="1194" y="760"/>
                  </a:lnTo>
                  <a:lnTo>
                    <a:pt x="1168" y="715"/>
                  </a:lnTo>
                  <a:lnTo>
                    <a:pt x="1150" y="667"/>
                  </a:lnTo>
                  <a:lnTo>
                    <a:pt x="1125" y="618"/>
                  </a:lnTo>
                  <a:lnTo>
                    <a:pt x="1118" y="573"/>
                  </a:lnTo>
                  <a:lnTo>
                    <a:pt x="1106" y="527"/>
                  </a:lnTo>
                  <a:lnTo>
                    <a:pt x="1102" y="472"/>
                  </a:lnTo>
                  <a:lnTo>
                    <a:pt x="1102" y="427"/>
                  </a:lnTo>
                  <a:lnTo>
                    <a:pt x="1102" y="374"/>
                  </a:lnTo>
                  <a:lnTo>
                    <a:pt x="1390" y="374"/>
                  </a:lnTo>
                  <a:lnTo>
                    <a:pt x="722" y="0"/>
                  </a:lnTo>
                  <a:lnTo>
                    <a:pt x="0" y="374"/>
                  </a:lnTo>
                  <a:lnTo>
                    <a:pt x="272" y="374"/>
                  </a:lnTo>
                  <a:lnTo>
                    <a:pt x="272" y="433"/>
                  </a:lnTo>
                  <a:lnTo>
                    <a:pt x="277" y="489"/>
                  </a:lnTo>
                  <a:lnTo>
                    <a:pt x="288" y="546"/>
                  </a:lnTo>
                  <a:lnTo>
                    <a:pt x="295" y="593"/>
                  </a:lnTo>
                  <a:lnTo>
                    <a:pt x="307" y="642"/>
                  </a:lnTo>
                  <a:lnTo>
                    <a:pt x="323" y="687"/>
                  </a:lnTo>
                  <a:lnTo>
                    <a:pt x="343" y="740"/>
                  </a:lnTo>
                  <a:lnTo>
                    <a:pt x="365" y="780"/>
                  </a:lnTo>
                  <a:lnTo>
                    <a:pt x="385" y="826"/>
                  </a:lnTo>
                  <a:lnTo>
                    <a:pt x="408" y="871"/>
                  </a:lnTo>
                  <a:lnTo>
                    <a:pt x="445" y="930"/>
                  </a:lnTo>
                  <a:lnTo>
                    <a:pt x="477" y="970"/>
                  </a:lnTo>
                  <a:lnTo>
                    <a:pt x="510" y="1017"/>
                  </a:lnTo>
                  <a:lnTo>
                    <a:pt x="545" y="1058"/>
                  </a:lnTo>
                  <a:lnTo>
                    <a:pt x="592" y="1110"/>
                  </a:lnTo>
                  <a:lnTo>
                    <a:pt x="638" y="1156"/>
                  </a:lnTo>
                  <a:lnTo>
                    <a:pt x="683" y="1197"/>
                  </a:lnTo>
                  <a:lnTo>
                    <a:pt x="726" y="1238"/>
                  </a:lnTo>
                  <a:lnTo>
                    <a:pt x="788" y="1287"/>
                  </a:lnTo>
                  <a:lnTo>
                    <a:pt x="846" y="1332"/>
                  </a:lnTo>
                  <a:lnTo>
                    <a:pt x="899" y="1374"/>
                  </a:lnTo>
                  <a:lnTo>
                    <a:pt x="957" y="1411"/>
                  </a:lnTo>
                  <a:lnTo>
                    <a:pt x="1010" y="1450"/>
                  </a:lnTo>
                  <a:lnTo>
                    <a:pt x="1072" y="1489"/>
                  </a:lnTo>
                  <a:lnTo>
                    <a:pt x="1134" y="1526"/>
                  </a:lnTo>
                  <a:lnTo>
                    <a:pt x="1201" y="1568"/>
                  </a:lnTo>
                  <a:lnTo>
                    <a:pt x="1275" y="1606"/>
                  </a:lnTo>
                  <a:lnTo>
                    <a:pt x="1348" y="1645"/>
                  </a:lnTo>
                  <a:lnTo>
                    <a:pt x="1425" y="1679"/>
                  </a:lnTo>
                  <a:lnTo>
                    <a:pt x="1498" y="1714"/>
                  </a:lnTo>
                  <a:lnTo>
                    <a:pt x="1567" y="1745"/>
                  </a:lnTo>
                  <a:lnTo>
                    <a:pt x="1632" y="1773"/>
                  </a:lnTo>
                  <a:lnTo>
                    <a:pt x="1720" y="1812"/>
                  </a:lnTo>
                  <a:lnTo>
                    <a:pt x="1809" y="1842"/>
                  </a:lnTo>
                  <a:lnTo>
                    <a:pt x="1883" y="1871"/>
                  </a:lnTo>
                  <a:lnTo>
                    <a:pt x="1966" y="1901"/>
                  </a:lnTo>
                  <a:lnTo>
                    <a:pt x="2050" y="1928"/>
                  </a:lnTo>
                  <a:lnTo>
                    <a:pt x="2143" y="1957"/>
                  </a:lnTo>
                  <a:lnTo>
                    <a:pt x="2236" y="1985"/>
                  </a:lnTo>
                  <a:lnTo>
                    <a:pt x="2319" y="2013"/>
                  </a:lnTo>
                  <a:lnTo>
                    <a:pt x="2416" y="2044"/>
                  </a:lnTo>
                  <a:lnTo>
                    <a:pt x="2496" y="2065"/>
                  </a:lnTo>
                  <a:lnTo>
                    <a:pt x="2577" y="2085"/>
                  </a:lnTo>
                  <a:lnTo>
                    <a:pt x="2639" y="2100"/>
                  </a:lnTo>
                  <a:lnTo>
                    <a:pt x="2689" y="2116"/>
                  </a:lnTo>
                  <a:lnTo>
                    <a:pt x="2734" y="2127"/>
                  </a:lnTo>
                  <a:lnTo>
                    <a:pt x="2780" y="2137"/>
                  </a:lnTo>
                  <a:lnTo>
                    <a:pt x="2830" y="2147"/>
                  </a:lnTo>
                  <a:lnTo>
                    <a:pt x="2892" y="2159"/>
                  </a:lnTo>
                  <a:lnTo>
                    <a:pt x="2953" y="2169"/>
                  </a:lnTo>
                  <a:lnTo>
                    <a:pt x="3008" y="2182"/>
                  </a:lnTo>
                  <a:lnTo>
                    <a:pt x="3054" y="2193"/>
                  </a:lnTo>
                  <a:lnTo>
                    <a:pt x="3111" y="2202"/>
                  </a:lnTo>
                  <a:lnTo>
                    <a:pt x="3173" y="2216"/>
                  </a:lnTo>
                  <a:lnTo>
                    <a:pt x="3231" y="2228"/>
                  </a:lnTo>
                  <a:lnTo>
                    <a:pt x="3296" y="2241"/>
                  </a:lnTo>
                  <a:lnTo>
                    <a:pt x="3353" y="2248"/>
                  </a:lnTo>
                  <a:lnTo>
                    <a:pt x="3404" y="2260"/>
                  </a:lnTo>
                  <a:lnTo>
                    <a:pt x="3464" y="2267"/>
                  </a:lnTo>
                  <a:lnTo>
                    <a:pt x="3526" y="2275"/>
                  </a:lnTo>
                  <a:lnTo>
                    <a:pt x="3587" y="2283"/>
                  </a:lnTo>
                  <a:lnTo>
                    <a:pt x="3630" y="2290"/>
                  </a:lnTo>
                  <a:lnTo>
                    <a:pt x="3687" y="2297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571728" y="2443687"/>
            <a:ext cx="3191272" cy="2020389"/>
            <a:chOff x="5571728" y="2443687"/>
            <a:chExt cx="3191272" cy="2020389"/>
          </a:xfrm>
        </p:grpSpPr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5606653" y="2478522"/>
              <a:ext cx="3156347" cy="1985554"/>
            </a:xfrm>
            <a:custGeom>
              <a:avLst/>
              <a:gdLst>
                <a:gd name="T0" fmla="*/ 5 w 4082"/>
                <a:gd name="T1" fmla="*/ 0 h 2306"/>
                <a:gd name="T2" fmla="*/ 1 w 4082"/>
                <a:gd name="T3" fmla="*/ 4 h 2306"/>
                <a:gd name="T4" fmla="*/ 4 w 4082"/>
                <a:gd name="T5" fmla="*/ 5 h 2306"/>
                <a:gd name="T6" fmla="*/ 6 w 4082"/>
                <a:gd name="T7" fmla="*/ 5 h 2306"/>
                <a:gd name="T8" fmla="*/ 8 w 4082"/>
                <a:gd name="T9" fmla="*/ 6 h 2306"/>
                <a:gd name="T10" fmla="*/ 10 w 4082"/>
                <a:gd name="T11" fmla="*/ 6 h 2306"/>
                <a:gd name="T12" fmla="*/ 13 w 4082"/>
                <a:gd name="T13" fmla="*/ 6 h 2306"/>
                <a:gd name="T14" fmla="*/ 15 w 4082"/>
                <a:gd name="T15" fmla="*/ 7 h 2306"/>
                <a:gd name="T16" fmla="*/ 17 w 4082"/>
                <a:gd name="T17" fmla="*/ 7 h 2306"/>
                <a:gd name="T18" fmla="*/ 18 w 4082"/>
                <a:gd name="T19" fmla="*/ 8 h 2306"/>
                <a:gd name="T20" fmla="*/ 21 w 4082"/>
                <a:gd name="T21" fmla="*/ 8 h 2306"/>
                <a:gd name="T22" fmla="*/ 22 w 4082"/>
                <a:gd name="T23" fmla="*/ 9 h 2306"/>
                <a:gd name="T24" fmla="*/ 24 w 4082"/>
                <a:gd name="T25" fmla="*/ 9 h 2306"/>
                <a:gd name="T26" fmla="*/ 27 w 4082"/>
                <a:gd name="T27" fmla="*/ 10 h 2306"/>
                <a:gd name="T28" fmla="*/ 29 w 4082"/>
                <a:gd name="T29" fmla="*/ 11 h 2306"/>
                <a:gd name="T30" fmla="*/ 32 w 4082"/>
                <a:gd name="T31" fmla="*/ 12 h 2306"/>
                <a:gd name="T32" fmla="*/ 33 w 4082"/>
                <a:gd name="T33" fmla="*/ 13 h 2306"/>
                <a:gd name="T34" fmla="*/ 36 w 4082"/>
                <a:gd name="T35" fmla="*/ 14 h 2306"/>
                <a:gd name="T36" fmla="*/ 38 w 4082"/>
                <a:gd name="T37" fmla="*/ 15 h 2306"/>
                <a:gd name="T38" fmla="*/ 39 w 4082"/>
                <a:gd name="T39" fmla="*/ 16 h 2306"/>
                <a:gd name="T40" fmla="*/ 41 w 4082"/>
                <a:gd name="T41" fmla="*/ 17 h 2306"/>
                <a:gd name="T42" fmla="*/ 42 w 4082"/>
                <a:gd name="T43" fmla="*/ 19 h 2306"/>
                <a:gd name="T44" fmla="*/ 44 w 4082"/>
                <a:gd name="T45" fmla="*/ 20 h 2306"/>
                <a:gd name="T46" fmla="*/ 44 w 4082"/>
                <a:gd name="T47" fmla="*/ 21 h 2306"/>
                <a:gd name="T48" fmla="*/ 45 w 4082"/>
                <a:gd name="T49" fmla="*/ 22 h 2306"/>
                <a:gd name="T50" fmla="*/ 46 w 4082"/>
                <a:gd name="T51" fmla="*/ 24 h 2306"/>
                <a:gd name="T52" fmla="*/ 46 w 4082"/>
                <a:gd name="T53" fmla="*/ 25 h 2306"/>
                <a:gd name="T54" fmla="*/ 47 w 4082"/>
                <a:gd name="T55" fmla="*/ 26 h 2306"/>
                <a:gd name="T56" fmla="*/ 47 w 4082"/>
                <a:gd name="T57" fmla="*/ 28 h 2306"/>
                <a:gd name="T58" fmla="*/ 53 w 4082"/>
                <a:gd name="T59" fmla="*/ 33 h 2306"/>
                <a:gd name="T60" fmla="*/ 60 w 4082"/>
                <a:gd name="T61" fmla="*/ 28 h 2306"/>
                <a:gd name="T62" fmla="*/ 60 w 4082"/>
                <a:gd name="T63" fmla="*/ 26 h 2306"/>
                <a:gd name="T64" fmla="*/ 60 w 4082"/>
                <a:gd name="T65" fmla="*/ 25 h 2306"/>
                <a:gd name="T66" fmla="*/ 59 w 4082"/>
                <a:gd name="T67" fmla="*/ 23 h 2306"/>
                <a:gd name="T68" fmla="*/ 58 w 4082"/>
                <a:gd name="T69" fmla="*/ 22 h 2306"/>
                <a:gd name="T70" fmla="*/ 58 w 4082"/>
                <a:gd name="T71" fmla="*/ 21 h 2306"/>
                <a:gd name="T72" fmla="*/ 57 w 4082"/>
                <a:gd name="T73" fmla="*/ 19 h 2306"/>
                <a:gd name="T74" fmla="*/ 56 w 4082"/>
                <a:gd name="T75" fmla="*/ 18 h 2306"/>
                <a:gd name="T76" fmla="*/ 54 w 4082"/>
                <a:gd name="T77" fmla="*/ 16 h 2306"/>
                <a:gd name="T78" fmla="*/ 53 w 4082"/>
                <a:gd name="T79" fmla="*/ 15 h 2306"/>
                <a:gd name="T80" fmla="*/ 51 w 4082"/>
                <a:gd name="T81" fmla="*/ 14 h 2306"/>
                <a:gd name="T82" fmla="*/ 49 w 4082"/>
                <a:gd name="T83" fmla="*/ 13 h 2306"/>
                <a:gd name="T84" fmla="*/ 47 w 4082"/>
                <a:gd name="T85" fmla="*/ 12 h 2306"/>
                <a:gd name="T86" fmla="*/ 45 w 4082"/>
                <a:gd name="T87" fmla="*/ 10 h 2306"/>
                <a:gd name="T88" fmla="*/ 43 w 4082"/>
                <a:gd name="T89" fmla="*/ 9 h 2306"/>
                <a:gd name="T90" fmla="*/ 41 w 4082"/>
                <a:gd name="T91" fmla="*/ 9 h 2306"/>
                <a:gd name="T92" fmla="*/ 38 w 4082"/>
                <a:gd name="T93" fmla="*/ 8 h 2306"/>
                <a:gd name="T94" fmla="*/ 36 w 4082"/>
                <a:gd name="T95" fmla="*/ 7 h 2306"/>
                <a:gd name="T96" fmla="*/ 33 w 4082"/>
                <a:gd name="T97" fmla="*/ 6 h 2306"/>
                <a:gd name="T98" fmla="*/ 30 w 4082"/>
                <a:gd name="T99" fmla="*/ 5 h 2306"/>
                <a:gd name="T100" fmla="*/ 28 w 4082"/>
                <a:gd name="T101" fmla="*/ 4 h 2306"/>
                <a:gd name="T102" fmla="*/ 25 w 4082"/>
                <a:gd name="T103" fmla="*/ 3 h 2306"/>
                <a:gd name="T104" fmla="*/ 23 w 4082"/>
                <a:gd name="T105" fmla="*/ 3 h 2306"/>
                <a:gd name="T106" fmla="*/ 21 w 4082"/>
                <a:gd name="T107" fmla="*/ 2 h 2306"/>
                <a:gd name="T108" fmla="*/ 19 w 4082"/>
                <a:gd name="T109" fmla="*/ 2 h 2306"/>
                <a:gd name="T110" fmla="*/ 18 w 4082"/>
                <a:gd name="T111" fmla="*/ 2 h 2306"/>
                <a:gd name="T112" fmla="*/ 16 w 4082"/>
                <a:gd name="T113" fmla="*/ 1 h 2306"/>
                <a:gd name="T114" fmla="*/ 14 w 4082"/>
                <a:gd name="T115" fmla="*/ 1 h 2306"/>
                <a:gd name="T116" fmla="*/ 12 w 4082"/>
                <a:gd name="T117" fmla="*/ 1 h 2306"/>
                <a:gd name="T118" fmla="*/ 11 w 4082"/>
                <a:gd name="T119" fmla="*/ 1 h 2306"/>
                <a:gd name="T120" fmla="*/ 9 w 4082"/>
                <a:gd name="T121" fmla="*/ 0 h 2306"/>
                <a:gd name="T122" fmla="*/ 7 w 4082"/>
                <a:gd name="T123" fmla="*/ 0 h 230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82"/>
                <a:gd name="T187" fmla="*/ 0 h 2306"/>
                <a:gd name="T188" fmla="*/ 4082 w 4082"/>
                <a:gd name="T189" fmla="*/ 2306 h 230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82" h="2306">
                  <a:moveTo>
                    <a:pt x="388" y="7"/>
                  </a:moveTo>
                  <a:lnTo>
                    <a:pt x="304" y="0"/>
                  </a:lnTo>
                  <a:lnTo>
                    <a:pt x="0" y="305"/>
                  </a:lnTo>
                  <a:lnTo>
                    <a:pt x="85" y="318"/>
                  </a:lnTo>
                  <a:lnTo>
                    <a:pt x="150" y="326"/>
                  </a:lnTo>
                  <a:lnTo>
                    <a:pt x="215" y="337"/>
                  </a:lnTo>
                  <a:lnTo>
                    <a:pt x="304" y="346"/>
                  </a:lnTo>
                  <a:lnTo>
                    <a:pt x="380" y="360"/>
                  </a:lnTo>
                  <a:lnTo>
                    <a:pt x="452" y="372"/>
                  </a:lnTo>
                  <a:lnTo>
                    <a:pt x="516" y="385"/>
                  </a:lnTo>
                  <a:lnTo>
                    <a:pt x="596" y="399"/>
                  </a:lnTo>
                  <a:lnTo>
                    <a:pt x="661" y="409"/>
                  </a:lnTo>
                  <a:lnTo>
                    <a:pt x="738" y="426"/>
                  </a:lnTo>
                  <a:lnTo>
                    <a:pt x="811" y="439"/>
                  </a:lnTo>
                  <a:lnTo>
                    <a:pt x="880" y="458"/>
                  </a:lnTo>
                  <a:lnTo>
                    <a:pt x="945" y="475"/>
                  </a:lnTo>
                  <a:lnTo>
                    <a:pt x="1003" y="490"/>
                  </a:lnTo>
                  <a:lnTo>
                    <a:pt x="1053" y="503"/>
                  </a:lnTo>
                  <a:lnTo>
                    <a:pt x="1118" y="517"/>
                  </a:lnTo>
                  <a:lnTo>
                    <a:pt x="1180" y="537"/>
                  </a:lnTo>
                  <a:lnTo>
                    <a:pt x="1245" y="555"/>
                  </a:lnTo>
                  <a:lnTo>
                    <a:pt x="1306" y="572"/>
                  </a:lnTo>
                  <a:lnTo>
                    <a:pt x="1348" y="586"/>
                  </a:lnTo>
                  <a:lnTo>
                    <a:pt x="1406" y="599"/>
                  </a:lnTo>
                  <a:lnTo>
                    <a:pt x="1471" y="621"/>
                  </a:lnTo>
                  <a:lnTo>
                    <a:pt x="1537" y="645"/>
                  </a:lnTo>
                  <a:lnTo>
                    <a:pt x="1625" y="677"/>
                  </a:lnTo>
                  <a:lnTo>
                    <a:pt x="1698" y="704"/>
                  </a:lnTo>
                  <a:lnTo>
                    <a:pt x="1777" y="732"/>
                  </a:lnTo>
                  <a:lnTo>
                    <a:pt x="1855" y="764"/>
                  </a:lnTo>
                  <a:lnTo>
                    <a:pt x="1932" y="798"/>
                  </a:lnTo>
                  <a:lnTo>
                    <a:pt x="1994" y="825"/>
                  </a:lnTo>
                  <a:lnTo>
                    <a:pt x="2055" y="860"/>
                  </a:lnTo>
                  <a:lnTo>
                    <a:pt x="2120" y="892"/>
                  </a:lnTo>
                  <a:lnTo>
                    <a:pt x="2189" y="929"/>
                  </a:lnTo>
                  <a:lnTo>
                    <a:pt x="2263" y="968"/>
                  </a:lnTo>
                  <a:lnTo>
                    <a:pt x="2320" y="1007"/>
                  </a:lnTo>
                  <a:lnTo>
                    <a:pt x="2385" y="1047"/>
                  </a:lnTo>
                  <a:lnTo>
                    <a:pt x="2454" y="1093"/>
                  </a:lnTo>
                  <a:lnTo>
                    <a:pt x="2505" y="1134"/>
                  </a:lnTo>
                  <a:lnTo>
                    <a:pt x="2555" y="1173"/>
                  </a:lnTo>
                  <a:lnTo>
                    <a:pt x="2600" y="1210"/>
                  </a:lnTo>
                  <a:lnTo>
                    <a:pt x="2639" y="1249"/>
                  </a:lnTo>
                  <a:lnTo>
                    <a:pt x="2685" y="1291"/>
                  </a:lnTo>
                  <a:lnTo>
                    <a:pt x="2719" y="1328"/>
                  </a:lnTo>
                  <a:lnTo>
                    <a:pt x="2757" y="1370"/>
                  </a:lnTo>
                  <a:lnTo>
                    <a:pt x="2793" y="1416"/>
                  </a:lnTo>
                  <a:lnTo>
                    <a:pt x="2823" y="1454"/>
                  </a:lnTo>
                  <a:lnTo>
                    <a:pt x="2853" y="1498"/>
                  </a:lnTo>
                  <a:lnTo>
                    <a:pt x="2885" y="1544"/>
                  </a:lnTo>
                  <a:lnTo>
                    <a:pt x="2908" y="1592"/>
                  </a:lnTo>
                  <a:lnTo>
                    <a:pt x="2927" y="1638"/>
                  </a:lnTo>
                  <a:lnTo>
                    <a:pt x="2950" y="1690"/>
                  </a:lnTo>
                  <a:lnTo>
                    <a:pt x="2959" y="1736"/>
                  </a:lnTo>
                  <a:lnTo>
                    <a:pt x="2969" y="1779"/>
                  </a:lnTo>
                  <a:lnTo>
                    <a:pt x="2973" y="1831"/>
                  </a:lnTo>
                  <a:lnTo>
                    <a:pt x="2973" y="1877"/>
                  </a:lnTo>
                  <a:lnTo>
                    <a:pt x="2973" y="1929"/>
                  </a:lnTo>
                  <a:lnTo>
                    <a:pt x="2685" y="1929"/>
                  </a:lnTo>
                  <a:lnTo>
                    <a:pt x="3353" y="2306"/>
                  </a:lnTo>
                  <a:lnTo>
                    <a:pt x="4082" y="1929"/>
                  </a:lnTo>
                  <a:lnTo>
                    <a:pt x="3803" y="1929"/>
                  </a:lnTo>
                  <a:lnTo>
                    <a:pt x="3803" y="1870"/>
                  </a:lnTo>
                  <a:lnTo>
                    <a:pt x="3798" y="1818"/>
                  </a:lnTo>
                  <a:lnTo>
                    <a:pt x="3787" y="1763"/>
                  </a:lnTo>
                  <a:lnTo>
                    <a:pt x="3779" y="1710"/>
                  </a:lnTo>
                  <a:lnTo>
                    <a:pt x="3768" y="1662"/>
                  </a:lnTo>
                  <a:lnTo>
                    <a:pt x="3752" y="1616"/>
                  </a:lnTo>
                  <a:lnTo>
                    <a:pt x="3733" y="1569"/>
                  </a:lnTo>
                  <a:lnTo>
                    <a:pt x="3715" y="1523"/>
                  </a:lnTo>
                  <a:lnTo>
                    <a:pt x="3692" y="1482"/>
                  </a:lnTo>
                  <a:lnTo>
                    <a:pt x="3669" y="1433"/>
                  </a:lnTo>
                  <a:lnTo>
                    <a:pt x="3634" y="1377"/>
                  </a:lnTo>
                  <a:lnTo>
                    <a:pt x="3602" y="1333"/>
                  </a:lnTo>
                  <a:lnTo>
                    <a:pt x="3563" y="1288"/>
                  </a:lnTo>
                  <a:lnTo>
                    <a:pt x="3529" y="1246"/>
                  </a:lnTo>
                  <a:lnTo>
                    <a:pt x="3484" y="1197"/>
                  </a:lnTo>
                  <a:lnTo>
                    <a:pt x="3438" y="1148"/>
                  </a:lnTo>
                  <a:lnTo>
                    <a:pt x="3395" y="1106"/>
                  </a:lnTo>
                  <a:lnTo>
                    <a:pt x="3349" y="1066"/>
                  </a:lnTo>
                  <a:lnTo>
                    <a:pt x="3288" y="1016"/>
                  </a:lnTo>
                  <a:lnTo>
                    <a:pt x="3231" y="975"/>
                  </a:lnTo>
                  <a:lnTo>
                    <a:pt x="3180" y="929"/>
                  </a:lnTo>
                  <a:lnTo>
                    <a:pt x="3118" y="892"/>
                  </a:lnTo>
                  <a:lnTo>
                    <a:pt x="3065" y="857"/>
                  </a:lnTo>
                  <a:lnTo>
                    <a:pt x="3003" y="815"/>
                  </a:lnTo>
                  <a:lnTo>
                    <a:pt x="2943" y="781"/>
                  </a:lnTo>
                  <a:lnTo>
                    <a:pt x="2872" y="735"/>
                  </a:lnTo>
                  <a:lnTo>
                    <a:pt x="2800" y="697"/>
                  </a:lnTo>
                  <a:lnTo>
                    <a:pt x="2728" y="658"/>
                  </a:lnTo>
                  <a:lnTo>
                    <a:pt x="2650" y="625"/>
                  </a:lnTo>
                  <a:lnTo>
                    <a:pt x="2581" y="591"/>
                  </a:lnTo>
                  <a:lnTo>
                    <a:pt x="2508" y="559"/>
                  </a:lnTo>
                  <a:lnTo>
                    <a:pt x="2443" y="532"/>
                  </a:lnTo>
                  <a:lnTo>
                    <a:pt x="2359" y="497"/>
                  </a:lnTo>
                  <a:lnTo>
                    <a:pt x="2267" y="461"/>
                  </a:lnTo>
                  <a:lnTo>
                    <a:pt x="2194" y="434"/>
                  </a:lnTo>
                  <a:lnTo>
                    <a:pt x="2109" y="405"/>
                  </a:lnTo>
                  <a:lnTo>
                    <a:pt x="2024" y="375"/>
                  </a:lnTo>
                  <a:lnTo>
                    <a:pt x="1932" y="346"/>
                  </a:lnTo>
                  <a:lnTo>
                    <a:pt x="1841" y="318"/>
                  </a:lnTo>
                  <a:lnTo>
                    <a:pt x="1756" y="291"/>
                  </a:lnTo>
                  <a:lnTo>
                    <a:pt x="1659" y="264"/>
                  </a:lnTo>
                  <a:lnTo>
                    <a:pt x="1579" y="239"/>
                  </a:lnTo>
                  <a:lnTo>
                    <a:pt x="1498" y="218"/>
                  </a:lnTo>
                  <a:lnTo>
                    <a:pt x="1438" y="205"/>
                  </a:lnTo>
                  <a:lnTo>
                    <a:pt x="1387" y="187"/>
                  </a:lnTo>
                  <a:lnTo>
                    <a:pt x="1341" y="177"/>
                  </a:lnTo>
                  <a:lnTo>
                    <a:pt x="1295" y="166"/>
                  </a:lnTo>
                  <a:lnTo>
                    <a:pt x="1245" y="156"/>
                  </a:lnTo>
                  <a:lnTo>
                    <a:pt x="1183" y="146"/>
                  </a:lnTo>
                  <a:lnTo>
                    <a:pt x="1122" y="135"/>
                  </a:lnTo>
                  <a:lnTo>
                    <a:pt x="1067" y="121"/>
                  </a:lnTo>
                  <a:lnTo>
                    <a:pt x="1021" y="111"/>
                  </a:lnTo>
                  <a:lnTo>
                    <a:pt x="964" y="101"/>
                  </a:lnTo>
                  <a:lnTo>
                    <a:pt x="906" y="87"/>
                  </a:lnTo>
                  <a:lnTo>
                    <a:pt x="846" y="76"/>
                  </a:lnTo>
                  <a:lnTo>
                    <a:pt x="779" y="62"/>
                  </a:lnTo>
                  <a:lnTo>
                    <a:pt x="722" y="56"/>
                  </a:lnTo>
                  <a:lnTo>
                    <a:pt x="673" y="45"/>
                  </a:lnTo>
                  <a:lnTo>
                    <a:pt x="611" y="38"/>
                  </a:lnTo>
                  <a:lnTo>
                    <a:pt x="549" y="27"/>
                  </a:lnTo>
                  <a:lnTo>
                    <a:pt x="491" y="22"/>
                  </a:lnTo>
                  <a:lnTo>
                    <a:pt x="445" y="15"/>
                  </a:lnTo>
                  <a:lnTo>
                    <a:pt x="388" y="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14"/>
            <p:cNvSpPr>
              <a:spLocks/>
            </p:cNvSpPr>
            <p:nvPr/>
          </p:nvSpPr>
          <p:spPr bwMode="auto">
            <a:xfrm>
              <a:off x="5571728" y="2443687"/>
              <a:ext cx="3156347" cy="1985554"/>
            </a:xfrm>
            <a:custGeom>
              <a:avLst/>
              <a:gdLst>
                <a:gd name="T0" fmla="*/ 5 w 4082"/>
                <a:gd name="T1" fmla="*/ 0 h 2308"/>
                <a:gd name="T2" fmla="*/ 1 w 4082"/>
                <a:gd name="T3" fmla="*/ 4 h 2308"/>
                <a:gd name="T4" fmla="*/ 4 w 4082"/>
                <a:gd name="T5" fmla="*/ 5 h 2308"/>
                <a:gd name="T6" fmla="*/ 6 w 4082"/>
                <a:gd name="T7" fmla="*/ 5 h 2308"/>
                <a:gd name="T8" fmla="*/ 8 w 4082"/>
                <a:gd name="T9" fmla="*/ 6 h 2308"/>
                <a:gd name="T10" fmla="*/ 10 w 4082"/>
                <a:gd name="T11" fmla="*/ 6 h 2308"/>
                <a:gd name="T12" fmla="*/ 13 w 4082"/>
                <a:gd name="T13" fmla="*/ 6 h 2308"/>
                <a:gd name="T14" fmla="*/ 15 w 4082"/>
                <a:gd name="T15" fmla="*/ 7 h 2308"/>
                <a:gd name="T16" fmla="*/ 17 w 4082"/>
                <a:gd name="T17" fmla="*/ 7 h 2308"/>
                <a:gd name="T18" fmla="*/ 18 w 4082"/>
                <a:gd name="T19" fmla="*/ 8 h 2308"/>
                <a:gd name="T20" fmla="*/ 21 w 4082"/>
                <a:gd name="T21" fmla="*/ 8 h 2308"/>
                <a:gd name="T22" fmla="*/ 22 w 4082"/>
                <a:gd name="T23" fmla="*/ 9 h 2308"/>
                <a:gd name="T24" fmla="*/ 24 w 4082"/>
                <a:gd name="T25" fmla="*/ 9 h 2308"/>
                <a:gd name="T26" fmla="*/ 27 w 4082"/>
                <a:gd name="T27" fmla="*/ 10 h 2308"/>
                <a:gd name="T28" fmla="*/ 29 w 4082"/>
                <a:gd name="T29" fmla="*/ 11 h 2308"/>
                <a:gd name="T30" fmla="*/ 32 w 4082"/>
                <a:gd name="T31" fmla="*/ 12 h 2308"/>
                <a:gd name="T32" fmla="*/ 33 w 4082"/>
                <a:gd name="T33" fmla="*/ 13 h 2308"/>
                <a:gd name="T34" fmla="*/ 36 w 4082"/>
                <a:gd name="T35" fmla="*/ 14 h 2308"/>
                <a:gd name="T36" fmla="*/ 38 w 4082"/>
                <a:gd name="T37" fmla="*/ 15 h 2308"/>
                <a:gd name="T38" fmla="*/ 39 w 4082"/>
                <a:gd name="T39" fmla="*/ 16 h 2308"/>
                <a:gd name="T40" fmla="*/ 41 w 4082"/>
                <a:gd name="T41" fmla="*/ 17 h 2308"/>
                <a:gd name="T42" fmla="*/ 42 w 4082"/>
                <a:gd name="T43" fmla="*/ 18 h 2308"/>
                <a:gd name="T44" fmla="*/ 44 w 4082"/>
                <a:gd name="T45" fmla="*/ 20 h 2308"/>
                <a:gd name="T46" fmla="*/ 44 w 4082"/>
                <a:gd name="T47" fmla="*/ 21 h 2308"/>
                <a:gd name="T48" fmla="*/ 45 w 4082"/>
                <a:gd name="T49" fmla="*/ 22 h 2308"/>
                <a:gd name="T50" fmla="*/ 46 w 4082"/>
                <a:gd name="T51" fmla="*/ 24 h 2308"/>
                <a:gd name="T52" fmla="*/ 46 w 4082"/>
                <a:gd name="T53" fmla="*/ 25 h 2308"/>
                <a:gd name="T54" fmla="*/ 47 w 4082"/>
                <a:gd name="T55" fmla="*/ 26 h 2308"/>
                <a:gd name="T56" fmla="*/ 47 w 4082"/>
                <a:gd name="T57" fmla="*/ 28 h 2308"/>
                <a:gd name="T58" fmla="*/ 53 w 4082"/>
                <a:gd name="T59" fmla="*/ 33 h 2308"/>
                <a:gd name="T60" fmla="*/ 60 w 4082"/>
                <a:gd name="T61" fmla="*/ 28 h 2308"/>
                <a:gd name="T62" fmla="*/ 60 w 4082"/>
                <a:gd name="T63" fmla="*/ 26 h 2308"/>
                <a:gd name="T64" fmla="*/ 60 w 4082"/>
                <a:gd name="T65" fmla="*/ 25 h 2308"/>
                <a:gd name="T66" fmla="*/ 59 w 4082"/>
                <a:gd name="T67" fmla="*/ 23 h 2308"/>
                <a:gd name="T68" fmla="*/ 58 w 4082"/>
                <a:gd name="T69" fmla="*/ 22 h 2308"/>
                <a:gd name="T70" fmla="*/ 58 w 4082"/>
                <a:gd name="T71" fmla="*/ 20 h 2308"/>
                <a:gd name="T72" fmla="*/ 57 w 4082"/>
                <a:gd name="T73" fmla="*/ 19 h 2308"/>
                <a:gd name="T74" fmla="*/ 56 w 4082"/>
                <a:gd name="T75" fmla="*/ 18 h 2308"/>
                <a:gd name="T76" fmla="*/ 54 w 4082"/>
                <a:gd name="T77" fmla="*/ 16 h 2308"/>
                <a:gd name="T78" fmla="*/ 53 w 4082"/>
                <a:gd name="T79" fmla="*/ 15 h 2308"/>
                <a:gd name="T80" fmla="*/ 51 w 4082"/>
                <a:gd name="T81" fmla="*/ 14 h 2308"/>
                <a:gd name="T82" fmla="*/ 49 w 4082"/>
                <a:gd name="T83" fmla="*/ 13 h 2308"/>
                <a:gd name="T84" fmla="*/ 47 w 4082"/>
                <a:gd name="T85" fmla="*/ 12 h 2308"/>
                <a:gd name="T86" fmla="*/ 45 w 4082"/>
                <a:gd name="T87" fmla="*/ 10 h 2308"/>
                <a:gd name="T88" fmla="*/ 43 w 4082"/>
                <a:gd name="T89" fmla="*/ 9 h 2308"/>
                <a:gd name="T90" fmla="*/ 41 w 4082"/>
                <a:gd name="T91" fmla="*/ 9 h 2308"/>
                <a:gd name="T92" fmla="*/ 38 w 4082"/>
                <a:gd name="T93" fmla="*/ 8 h 2308"/>
                <a:gd name="T94" fmla="*/ 36 w 4082"/>
                <a:gd name="T95" fmla="*/ 7 h 2308"/>
                <a:gd name="T96" fmla="*/ 33 w 4082"/>
                <a:gd name="T97" fmla="*/ 6 h 2308"/>
                <a:gd name="T98" fmla="*/ 30 w 4082"/>
                <a:gd name="T99" fmla="*/ 5 h 2308"/>
                <a:gd name="T100" fmla="*/ 28 w 4082"/>
                <a:gd name="T101" fmla="*/ 4 h 2308"/>
                <a:gd name="T102" fmla="*/ 25 w 4082"/>
                <a:gd name="T103" fmla="*/ 3 h 2308"/>
                <a:gd name="T104" fmla="*/ 23 w 4082"/>
                <a:gd name="T105" fmla="*/ 3 h 2308"/>
                <a:gd name="T106" fmla="*/ 21 w 4082"/>
                <a:gd name="T107" fmla="*/ 2 h 2308"/>
                <a:gd name="T108" fmla="*/ 19 w 4082"/>
                <a:gd name="T109" fmla="*/ 2 h 2308"/>
                <a:gd name="T110" fmla="*/ 18 w 4082"/>
                <a:gd name="T111" fmla="*/ 2 h 2308"/>
                <a:gd name="T112" fmla="*/ 16 w 4082"/>
                <a:gd name="T113" fmla="*/ 1 h 2308"/>
                <a:gd name="T114" fmla="*/ 14 w 4082"/>
                <a:gd name="T115" fmla="*/ 1 h 2308"/>
                <a:gd name="T116" fmla="*/ 12 w 4082"/>
                <a:gd name="T117" fmla="*/ 1 h 2308"/>
                <a:gd name="T118" fmla="*/ 11 w 4082"/>
                <a:gd name="T119" fmla="*/ 1 h 2308"/>
                <a:gd name="T120" fmla="*/ 9 w 4082"/>
                <a:gd name="T121" fmla="*/ 0 h 2308"/>
                <a:gd name="T122" fmla="*/ 7 w 4082"/>
                <a:gd name="T123" fmla="*/ 0 h 23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82"/>
                <a:gd name="T187" fmla="*/ 0 h 2308"/>
                <a:gd name="T188" fmla="*/ 4082 w 4082"/>
                <a:gd name="T189" fmla="*/ 2308 h 230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82" h="2308">
                  <a:moveTo>
                    <a:pt x="388" y="6"/>
                  </a:moveTo>
                  <a:lnTo>
                    <a:pt x="303" y="0"/>
                  </a:lnTo>
                  <a:lnTo>
                    <a:pt x="0" y="306"/>
                  </a:lnTo>
                  <a:lnTo>
                    <a:pt x="84" y="320"/>
                  </a:lnTo>
                  <a:lnTo>
                    <a:pt x="149" y="326"/>
                  </a:lnTo>
                  <a:lnTo>
                    <a:pt x="215" y="337"/>
                  </a:lnTo>
                  <a:lnTo>
                    <a:pt x="303" y="347"/>
                  </a:lnTo>
                  <a:lnTo>
                    <a:pt x="379" y="360"/>
                  </a:lnTo>
                  <a:lnTo>
                    <a:pt x="453" y="372"/>
                  </a:lnTo>
                  <a:lnTo>
                    <a:pt x="513" y="385"/>
                  </a:lnTo>
                  <a:lnTo>
                    <a:pt x="594" y="399"/>
                  </a:lnTo>
                  <a:lnTo>
                    <a:pt x="660" y="409"/>
                  </a:lnTo>
                  <a:lnTo>
                    <a:pt x="736" y="427"/>
                  </a:lnTo>
                  <a:lnTo>
                    <a:pt x="810" y="441"/>
                  </a:lnTo>
                  <a:lnTo>
                    <a:pt x="879" y="458"/>
                  </a:lnTo>
                  <a:lnTo>
                    <a:pt x="944" y="476"/>
                  </a:lnTo>
                  <a:lnTo>
                    <a:pt x="1001" y="489"/>
                  </a:lnTo>
                  <a:lnTo>
                    <a:pt x="1052" y="503"/>
                  </a:lnTo>
                  <a:lnTo>
                    <a:pt x="1117" y="517"/>
                  </a:lnTo>
                  <a:lnTo>
                    <a:pt x="1179" y="539"/>
                  </a:lnTo>
                  <a:lnTo>
                    <a:pt x="1243" y="555"/>
                  </a:lnTo>
                  <a:lnTo>
                    <a:pt x="1304" y="574"/>
                  </a:lnTo>
                  <a:lnTo>
                    <a:pt x="1347" y="587"/>
                  </a:lnTo>
                  <a:lnTo>
                    <a:pt x="1405" y="601"/>
                  </a:lnTo>
                  <a:lnTo>
                    <a:pt x="1470" y="621"/>
                  </a:lnTo>
                  <a:lnTo>
                    <a:pt x="1534" y="646"/>
                  </a:lnTo>
                  <a:lnTo>
                    <a:pt x="1624" y="676"/>
                  </a:lnTo>
                  <a:lnTo>
                    <a:pt x="1697" y="705"/>
                  </a:lnTo>
                  <a:lnTo>
                    <a:pt x="1778" y="734"/>
                  </a:lnTo>
                  <a:lnTo>
                    <a:pt x="1854" y="764"/>
                  </a:lnTo>
                  <a:lnTo>
                    <a:pt x="1930" y="798"/>
                  </a:lnTo>
                  <a:lnTo>
                    <a:pt x="1992" y="827"/>
                  </a:lnTo>
                  <a:lnTo>
                    <a:pt x="2053" y="860"/>
                  </a:lnTo>
                  <a:lnTo>
                    <a:pt x="2119" y="892"/>
                  </a:lnTo>
                  <a:lnTo>
                    <a:pt x="2188" y="929"/>
                  </a:lnTo>
                  <a:lnTo>
                    <a:pt x="2262" y="968"/>
                  </a:lnTo>
                  <a:lnTo>
                    <a:pt x="2319" y="1007"/>
                  </a:lnTo>
                  <a:lnTo>
                    <a:pt x="2384" y="1049"/>
                  </a:lnTo>
                  <a:lnTo>
                    <a:pt x="2453" y="1094"/>
                  </a:lnTo>
                  <a:lnTo>
                    <a:pt x="2504" y="1135"/>
                  </a:lnTo>
                  <a:lnTo>
                    <a:pt x="2553" y="1173"/>
                  </a:lnTo>
                  <a:lnTo>
                    <a:pt x="2600" y="1210"/>
                  </a:lnTo>
                  <a:lnTo>
                    <a:pt x="2638" y="1249"/>
                  </a:lnTo>
                  <a:lnTo>
                    <a:pt x="2684" y="1291"/>
                  </a:lnTo>
                  <a:lnTo>
                    <a:pt x="2718" y="1330"/>
                  </a:lnTo>
                  <a:lnTo>
                    <a:pt x="2757" y="1370"/>
                  </a:lnTo>
                  <a:lnTo>
                    <a:pt x="2792" y="1416"/>
                  </a:lnTo>
                  <a:lnTo>
                    <a:pt x="2822" y="1454"/>
                  </a:lnTo>
                  <a:lnTo>
                    <a:pt x="2852" y="1498"/>
                  </a:lnTo>
                  <a:lnTo>
                    <a:pt x="2883" y="1544"/>
                  </a:lnTo>
                  <a:lnTo>
                    <a:pt x="2907" y="1592"/>
                  </a:lnTo>
                  <a:lnTo>
                    <a:pt x="2926" y="1638"/>
                  </a:lnTo>
                  <a:lnTo>
                    <a:pt x="2949" y="1690"/>
                  </a:lnTo>
                  <a:lnTo>
                    <a:pt x="2956" y="1735"/>
                  </a:lnTo>
                  <a:lnTo>
                    <a:pt x="2967" y="1779"/>
                  </a:lnTo>
                  <a:lnTo>
                    <a:pt x="2972" y="1833"/>
                  </a:lnTo>
                  <a:lnTo>
                    <a:pt x="2972" y="1877"/>
                  </a:lnTo>
                  <a:lnTo>
                    <a:pt x="2972" y="1929"/>
                  </a:lnTo>
                  <a:lnTo>
                    <a:pt x="2684" y="1929"/>
                  </a:lnTo>
                  <a:lnTo>
                    <a:pt x="3352" y="2308"/>
                  </a:lnTo>
                  <a:lnTo>
                    <a:pt x="4082" y="1929"/>
                  </a:lnTo>
                  <a:lnTo>
                    <a:pt x="3801" y="1929"/>
                  </a:lnTo>
                  <a:lnTo>
                    <a:pt x="3801" y="1871"/>
                  </a:lnTo>
                  <a:lnTo>
                    <a:pt x="3797" y="1818"/>
                  </a:lnTo>
                  <a:lnTo>
                    <a:pt x="3786" y="1763"/>
                  </a:lnTo>
                  <a:lnTo>
                    <a:pt x="3778" y="1712"/>
                  </a:lnTo>
                  <a:lnTo>
                    <a:pt x="3767" y="1663"/>
                  </a:lnTo>
                  <a:lnTo>
                    <a:pt x="3752" y="1618"/>
                  </a:lnTo>
                  <a:lnTo>
                    <a:pt x="3732" y="1569"/>
                  </a:lnTo>
                  <a:lnTo>
                    <a:pt x="3714" y="1524"/>
                  </a:lnTo>
                  <a:lnTo>
                    <a:pt x="3689" y="1483"/>
                  </a:lnTo>
                  <a:lnTo>
                    <a:pt x="3666" y="1432"/>
                  </a:lnTo>
                  <a:lnTo>
                    <a:pt x="3631" y="1377"/>
                  </a:lnTo>
                  <a:lnTo>
                    <a:pt x="3601" y="1333"/>
                  </a:lnTo>
                  <a:lnTo>
                    <a:pt x="3564" y="1288"/>
                  </a:lnTo>
                  <a:lnTo>
                    <a:pt x="3529" y="1245"/>
                  </a:lnTo>
                  <a:lnTo>
                    <a:pt x="3483" y="1197"/>
                  </a:lnTo>
                  <a:lnTo>
                    <a:pt x="3436" y="1148"/>
                  </a:lnTo>
                  <a:lnTo>
                    <a:pt x="3394" y="1108"/>
                  </a:lnTo>
                  <a:lnTo>
                    <a:pt x="3349" y="1065"/>
                  </a:lnTo>
                  <a:lnTo>
                    <a:pt x="3286" y="1017"/>
                  </a:lnTo>
                  <a:lnTo>
                    <a:pt x="3228" y="976"/>
                  </a:lnTo>
                  <a:lnTo>
                    <a:pt x="3179" y="929"/>
                  </a:lnTo>
                  <a:lnTo>
                    <a:pt x="3119" y="892"/>
                  </a:lnTo>
                  <a:lnTo>
                    <a:pt x="3064" y="857"/>
                  </a:lnTo>
                  <a:lnTo>
                    <a:pt x="3004" y="816"/>
                  </a:lnTo>
                  <a:lnTo>
                    <a:pt x="2940" y="781"/>
                  </a:lnTo>
                  <a:lnTo>
                    <a:pt x="2872" y="735"/>
                  </a:lnTo>
                  <a:lnTo>
                    <a:pt x="2799" y="697"/>
                  </a:lnTo>
                  <a:lnTo>
                    <a:pt x="2726" y="660"/>
                  </a:lnTo>
                  <a:lnTo>
                    <a:pt x="2649" y="625"/>
                  </a:lnTo>
                  <a:lnTo>
                    <a:pt x="2580" y="589"/>
                  </a:lnTo>
                  <a:lnTo>
                    <a:pt x="2507" y="559"/>
                  </a:lnTo>
                  <a:lnTo>
                    <a:pt x="2442" y="532"/>
                  </a:lnTo>
                  <a:lnTo>
                    <a:pt x="2357" y="496"/>
                  </a:lnTo>
                  <a:lnTo>
                    <a:pt x="2265" y="461"/>
                  </a:lnTo>
                  <a:lnTo>
                    <a:pt x="2193" y="434"/>
                  </a:lnTo>
                  <a:lnTo>
                    <a:pt x="2108" y="407"/>
                  </a:lnTo>
                  <a:lnTo>
                    <a:pt x="2024" y="375"/>
                  </a:lnTo>
                  <a:lnTo>
                    <a:pt x="1930" y="347"/>
                  </a:lnTo>
                  <a:lnTo>
                    <a:pt x="1838" y="320"/>
                  </a:lnTo>
                  <a:lnTo>
                    <a:pt x="1755" y="291"/>
                  </a:lnTo>
                  <a:lnTo>
                    <a:pt x="1658" y="264"/>
                  </a:lnTo>
                  <a:lnTo>
                    <a:pt x="1578" y="239"/>
                  </a:lnTo>
                  <a:lnTo>
                    <a:pt x="1497" y="219"/>
                  </a:lnTo>
                  <a:lnTo>
                    <a:pt x="1435" y="205"/>
                  </a:lnTo>
                  <a:lnTo>
                    <a:pt x="1386" y="188"/>
                  </a:lnTo>
                  <a:lnTo>
                    <a:pt x="1340" y="177"/>
                  </a:lnTo>
                  <a:lnTo>
                    <a:pt x="1294" y="166"/>
                  </a:lnTo>
                  <a:lnTo>
                    <a:pt x="1243" y="157"/>
                  </a:lnTo>
                  <a:lnTo>
                    <a:pt x="1182" y="146"/>
                  </a:lnTo>
                  <a:lnTo>
                    <a:pt x="1121" y="136"/>
                  </a:lnTo>
                  <a:lnTo>
                    <a:pt x="1066" y="121"/>
                  </a:lnTo>
                  <a:lnTo>
                    <a:pt x="1022" y="111"/>
                  </a:lnTo>
                  <a:lnTo>
                    <a:pt x="964" y="100"/>
                  </a:lnTo>
                  <a:lnTo>
                    <a:pt x="906" y="87"/>
                  </a:lnTo>
                  <a:lnTo>
                    <a:pt x="843" y="77"/>
                  </a:lnTo>
                  <a:lnTo>
                    <a:pt x="778" y="64"/>
                  </a:lnTo>
                  <a:lnTo>
                    <a:pt x="721" y="57"/>
                  </a:lnTo>
                  <a:lnTo>
                    <a:pt x="670" y="45"/>
                  </a:lnTo>
                  <a:lnTo>
                    <a:pt x="610" y="38"/>
                  </a:lnTo>
                  <a:lnTo>
                    <a:pt x="548" y="28"/>
                  </a:lnTo>
                  <a:lnTo>
                    <a:pt x="490" y="20"/>
                  </a:lnTo>
                  <a:lnTo>
                    <a:pt x="446" y="13"/>
                  </a:lnTo>
                  <a:lnTo>
                    <a:pt x="388" y="6"/>
                  </a:lnTo>
                  <a:close/>
                </a:path>
              </a:pathLst>
            </a:custGeom>
            <a:solidFill>
              <a:srgbClr val="001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15"/>
            <p:cNvSpPr>
              <a:spLocks/>
            </p:cNvSpPr>
            <p:nvPr/>
          </p:nvSpPr>
          <p:spPr bwMode="auto">
            <a:xfrm>
              <a:off x="5571728" y="2443687"/>
              <a:ext cx="3156347" cy="1985554"/>
            </a:xfrm>
            <a:custGeom>
              <a:avLst/>
              <a:gdLst>
                <a:gd name="T0" fmla="*/ 5 w 4082"/>
                <a:gd name="T1" fmla="*/ 0 h 2308"/>
                <a:gd name="T2" fmla="*/ 1 w 4082"/>
                <a:gd name="T3" fmla="*/ 4 h 2308"/>
                <a:gd name="T4" fmla="*/ 4 w 4082"/>
                <a:gd name="T5" fmla="*/ 5 h 2308"/>
                <a:gd name="T6" fmla="*/ 6 w 4082"/>
                <a:gd name="T7" fmla="*/ 5 h 2308"/>
                <a:gd name="T8" fmla="*/ 8 w 4082"/>
                <a:gd name="T9" fmla="*/ 6 h 2308"/>
                <a:gd name="T10" fmla="*/ 10 w 4082"/>
                <a:gd name="T11" fmla="*/ 6 h 2308"/>
                <a:gd name="T12" fmla="*/ 13 w 4082"/>
                <a:gd name="T13" fmla="*/ 6 h 2308"/>
                <a:gd name="T14" fmla="*/ 15 w 4082"/>
                <a:gd name="T15" fmla="*/ 7 h 2308"/>
                <a:gd name="T16" fmla="*/ 17 w 4082"/>
                <a:gd name="T17" fmla="*/ 7 h 2308"/>
                <a:gd name="T18" fmla="*/ 18 w 4082"/>
                <a:gd name="T19" fmla="*/ 8 h 2308"/>
                <a:gd name="T20" fmla="*/ 21 w 4082"/>
                <a:gd name="T21" fmla="*/ 8 h 2308"/>
                <a:gd name="T22" fmla="*/ 22 w 4082"/>
                <a:gd name="T23" fmla="*/ 9 h 2308"/>
                <a:gd name="T24" fmla="*/ 24 w 4082"/>
                <a:gd name="T25" fmla="*/ 9 h 2308"/>
                <a:gd name="T26" fmla="*/ 27 w 4082"/>
                <a:gd name="T27" fmla="*/ 10 h 2308"/>
                <a:gd name="T28" fmla="*/ 29 w 4082"/>
                <a:gd name="T29" fmla="*/ 11 h 2308"/>
                <a:gd name="T30" fmla="*/ 32 w 4082"/>
                <a:gd name="T31" fmla="*/ 12 h 2308"/>
                <a:gd name="T32" fmla="*/ 33 w 4082"/>
                <a:gd name="T33" fmla="*/ 13 h 2308"/>
                <a:gd name="T34" fmla="*/ 36 w 4082"/>
                <a:gd name="T35" fmla="*/ 14 h 2308"/>
                <a:gd name="T36" fmla="*/ 38 w 4082"/>
                <a:gd name="T37" fmla="*/ 15 h 2308"/>
                <a:gd name="T38" fmla="*/ 39 w 4082"/>
                <a:gd name="T39" fmla="*/ 16 h 2308"/>
                <a:gd name="T40" fmla="*/ 41 w 4082"/>
                <a:gd name="T41" fmla="*/ 17 h 2308"/>
                <a:gd name="T42" fmla="*/ 42 w 4082"/>
                <a:gd name="T43" fmla="*/ 18 h 2308"/>
                <a:gd name="T44" fmla="*/ 44 w 4082"/>
                <a:gd name="T45" fmla="*/ 20 h 2308"/>
                <a:gd name="T46" fmla="*/ 44 w 4082"/>
                <a:gd name="T47" fmla="*/ 21 h 2308"/>
                <a:gd name="T48" fmla="*/ 45 w 4082"/>
                <a:gd name="T49" fmla="*/ 22 h 2308"/>
                <a:gd name="T50" fmla="*/ 46 w 4082"/>
                <a:gd name="T51" fmla="*/ 24 h 2308"/>
                <a:gd name="T52" fmla="*/ 46 w 4082"/>
                <a:gd name="T53" fmla="*/ 25 h 2308"/>
                <a:gd name="T54" fmla="*/ 47 w 4082"/>
                <a:gd name="T55" fmla="*/ 26 h 2308"/>
                <a:gd name="T56" fmla="*/ 47 w 4082"/>
                <a:gd name="T57" fmla="*/ 28 h 2308"/>
                <a:gd name="T58" fmla="*/ 53 w 4082"/>
                <a:gd name="T59" fmla="*/ 33 h 2308"/>
                <a:gd name="T60" fmla="*/ 60 w 4082"/>
                <a:gd name="T61" fmla="*/ 28 h 2308"/>
                <a:gd name="T62" fmla="*/ 60 w 4082"/>
                <a:gd name="T63" fmla="*/ 26 h 2308"/>
                <a:gd name="T64" fmla="*/ 60 w 4082"/>
                <a:gd name="T65" fmla="*/ 25 h 2308"/>
                <a:gd name="T66" fmla="*/ 59 w 4082"/>
                <a:gd name="T67" fmla="*/ 23 h 2308"/>
                <a:gd name="T68" fmla="*/ 58 w 4082"/>
                <a:gd name="T69" fmla="*/ 22 h 2308"/>
                <a:gd name="T70" fmla="*/ 58 w 4082"/>
                <a:gd name="T71" fmla="*/ 20 h 2308"/>
                <a:gd name="T72" fmla="*/ 57 w 4082"/>
                <a:gd name="T73" fmla="*/ 19 h 2308"/>
                <a:gd name="T74" fmla="*/ 56 w 4082"/>
                <a:gd name="T75" fmla="*/ 18 h 2308"/>
                <a:gd name="T76" fmla="*/ 54 w 4082"/>
                <a:gd name="T77" fmla="*/ 16 h 2308"/>
                <a:gd name="T78" fmla="*/ 53 w 4082"/>
                <a:gd name="T79" fmla="*/ 15 h 2308"/>
                <a:gd name="T80" fmla="*/ 51 w 4082"/>
                <a:gd name="T81" fmla="*/ 14 h 2308"/>
                <a:gd name="T82" fmla="*/ 49 w 4082"/>
                <a:gd name="T83" fmla="*/ 13 h 2308"/>
                <a:gd name="T84" fmla="*/ 47 w 4082"/>
                <a:gd name="T85" fmla="*/ 12 h 2308"/>
                <a:gd name="T86" fmla="*/ 45 w 4082"/>
                <a:gd name="T87" fmla="*/ 10 h 2308"/>
                <a:gd name="T88" fmla="*/ 43 w 4082"/>
                <a:gd name="T89" fmla="*/ 9 h 2308"/>
                <a:gd name="T90" fmla="*/ 41 w 4082"/>
                <a:gd name="T91" fmla="*/ 9 h 2308"/>
                <a:gd name="T92" fmla="*/ 38 w 4082"/>
                <a:gd name="T93" fmla="*/ 8 h 2308"/>
                <a:gd name="T94" fmla="*/ 36 w 4082"/>
                <a:gd name="T95" fmla="*/ 7 h 2308"/>
                <a:gd name="T96" fmla="*/ 33 w 4082"/>
                <a:gd name="T97" fmla="*/ 6 h 2308"/>
                <a:gd name="T98" fmla="*/ 30 w 4082"/>
                <a:gd name="T99" fmla="*/ 5 h 2308"/>
                <a:gd name="T100" fmla="*/ 28 w 4082"/>
                <a:gd name="T101" fmla="*/ 4 h 2308"/>
                <a:gd name="T102" fmla="*/ 25 w 4082"/>
                <a:gd name="T103" fmla="*/ 3 h 2308"/>
                <a:gd name="T104" fmla="*/ 23 w 4082"/>
                <a:gd name="T105" fmla="*/ 3 h 2308"/>
                <a:gd name="T106" fmla="*/ 21 w 4082"/>
                <a:gd name="T107" fmla="*/ 2 h 2308"/>
                <a:gd name="T108" fmla="*/ 19 w 4082"/>
                <a:gd name="T109" fmla="*/ 2 h 2308"/>
                <a:gd name="T110" fmla="*/ 18 w 4082"/>
                <a:gd name="T111" fmla="*/ 2 h 2308"/>
                <a:gd name="T112" fmla="*/ 16 w 4082"/>
                <a:gd name="T113" fmla="*/ 1 h 2308"/>
                <a:gd name="T114" fmla="*/ 14 w 4082"/>
                <a:gd name="T115" fmla="*/ 1 h 2308"/>
                <a:gd name="T116" fmla="*/ 12 w 4082"/>
                <a:gd name="T117" fmla="*/ 1 h 2308"/>
                <a:gd name="T118" fmla="*/ 11 w 4082"/>
                <a:gd name="T119" fmla="*/ 1 h 2308"/>
                <a:gd name="T120" fmla="*/ 9 w 4082"/>
                <a:gd name="T121" fmla="*/ 0 h 2308"/>
                <a:gd name="T122" fmla="*/ 7 w 4082"/>
                <a:gd name="T123" fmla="*/ 0 h 230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4082"/>
                <a:gd name="T187" fmla="*/ 0 h 2308"/>
                <a:gd name="T188" fmla="*/ 4082 w 4082"/>
                <a:gd name="T189" fmla="*/ 2308 h 230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4082" h="2308">
                  <a:moveTo>
                    <a:pt x="388" y="6"/>
                  </a:moveTo>
                  <a:lnTo>
                    <a:pt x="303" y="0"/>
                  </a:lnTo>
                  <a:lnTo>
                    <a:pt x="0" y="306"/>
                  </a:lnTo>
                  <a:lnTo>
                    <a:pt x="84" y="320"/>
                  </a:lnTo>
                  <a:lnTo>
                    <a:pt x="149" y="326"/>
                  </a:lnTo>
                  <a:lnTo>
                    <a:pt x="215" y="337"/>
                  </a:lnTo>
                  <a:lnTo>
                    <a:pt x="303" y="347"/>
                  </a:lnTo>
                  <a:lnTo>
                    <a:pt x="379" y="360"/>
                  </a:lnTo>
                  <a:lnTo>
                    <a:pt x="453" y="372"/>
                  </a:lnTo>
                  <a:lnTo>
                    <a:pt x="513" y="385"/>
                  </a:lnTo>
                  <a:lnTo>
                    <a:pt x="594" y="399"/>
                  </a:lnTo>
                  <a:lnTo>
                    <a:pt x="660" y="409"/>
                  </a:lnTo>
                  <a:lnTo>
                    <a:pt x="736" y="427"/>
                  </a:lnTo>
                  <a:lnTo>
                    <a:pt x="810" y="441"/>
                  </a:lnTo>
                  <a:lnTo>
                    <a:pt x="879" y="458"/>
                  </a:lnTo>
                  <a:lnTo>
                    <a:pt x="944" y="476"/>
                  </a:lnTo>
                  <a:lnTo>
                    <a:pt x="1001" y="489"/>
                  </a:lnTo>
                  <a:lnTo>
                    <a:pt x="1052" y="503"/>
                  </a:lnTo>
                  <a:lnTo>
                    <a:pt x="1117" y="517"/>
                  </a:lnTo>
                  <a:lnTo>
                    <a:pt x="1179" y="539"/>
                  </a:lnTo>
                  <a:lnTo>
                    <a:pt x="1243" y="555"/>
                  </a:lnTo>
                  <a:lnTo>
                    <a:pt x="1304" y="574"/>
                  </a:lnTo>
                  <a:lnTo>
                    <a:pt x="1347" y="587"/>
                  </a:lnTo>
                  <a:lnTo>
                    <a:pt x="1405" y="601"/>
                  </a:lnTo>
                  <a:lnTo>
                    <a:pt x="1470" y="621"/>
                  </a:lnTo>
                  <a:lnTo>
                    <a:pt x="1534" y="646"/>
                  </a:lnTo>
                  <a:lnTo>
                    <a:pt x="1624" y="676"/>
                  </a:lnTo>
                  <a:lnTo>
                    <a:pt x="1697" y="705"/>
                  </a:lnTo>
                  <a:lnTo>
                    <a:pt x="1778" y="734"/>
                  </a:lnTo>
                  <a:lnTo>
                    <a:pt x="1854" y="764"/>
                  </a:lnTo>
                  <a:lnTo>
                    <a:pt x="1930" y="798"/>
                  </a:lnTo>
                  <a:lnTo>
                    <a:pt x="1992" y="827"/>
                  </a:lnTo>
                  <a:lnTo>
                    <a:pt x="2053" y="860"/>
                  </a:lnTo>
                  <a:lnTo>
                    <a:pt x="2119" y="892"/>
                  </a:lnTo>
                  <a:lnTo>
                    <a:pt x="2188" y="929"/>
                  </a:lnTo>
                  <a:lnTo>
                    <a:pt x="2262" y="968"/>
                  </a:lnTo>
                  <a:lnTo>
                    <a:pt x="2319" y="1007"/>
                  </a:lnTo>
                  <a:lnTo>
                    <a:pt x="2384" y="1049"/>
                  </a:lnTo>
                  <a:lnTo>
                    <a:pt x="2453" y="1094"/>
                  </a:lnTo>
                  <a:lnTo>
                    <a:pt x="2504" y="1135"/>
                  </a:lnTo>
                  <a:lnTo>
                    <a:pt x="2553" y="1173"/>
                  </a:lnTo>
                  <a:lnTo>
                    <a:pt x="2600" y="1210"/>
                  </a:lnTo>
                  <a:lnTo>
                    <a:pt x="2638" y="1249"/>
                  </a:lnTo>
                  <a:lnTo>
                    <a:pt x="2684" y="1291"/>
                  </a:lnTo>
                  <a:lnTo>
                    <a:pt x="2718" y="1330"/>
                  </a:lnTo>
                  <a:lnTo>
                    <a:pt x="2757" y="1370"/>
                  </a:lnTo>
                  <a:lnTo>
                    <a:pt x="2792" y="1416"/>
                  </a:lnTo>
                  <a:lnTo>
                    <a:pt x="2822" y="1454"/>
                  </a:lnTo>
                  <a:lnTo>
                    <a:pt x="2852" y="1498"/>
                  </a:lnTo>
                  <a:lnTo>
                    <a:pt x="2883" y="1544"/>
                  </a:lnTo>
                  <a:lnTo>
                    <a:pt x="2907" y="1592"/>
                  </a:lnTo>
                  <a:lnTo>
                    <a:pt x="2926" y="1638"/>
                  </a:lnTo>
                  <a:lnTo>
                    <a:pt x="2949" y="1690"/>
                  </a:lnTo>
                  <a:lnTo>
                    <a:pt x="2956" y="1735"/>
                  </a:lnTo>
                  <a:lnTo>
                    <a:pt x="2967" y="1779"/>
                  </a:lnTo>
                  <a:lnTo>
                    <a:pt x="2972" y="1833"/>
                  </a:lnTo>
                  <a:lnTo>
                    <a:pt x="2972" y="1877"/>
                  </a:lnTo>
                  <a:lnTo>
                    <a:pt x="2972" y="1929"/>
                  </a:lnTo>
                  <a:lnTo>
                    <a:pt x="2684" y="1929"/>
                  </a:lnTo>
                  <a:lnTo>
                    <a:pt x="3352" y="2308"/>
                  </a:lnTo>
                  <a:lnTo>
                    <a:pt x="4082" y="1929"/>
                  </a:lnTo>
                  <a:lnTo>
                    <a:pt x="3801" y="1929"/>
                  </a:lnTo>
                  <a:lnTo>
                    <a:pt x="3801" y="1871"/>
                  </a:lnTo>
                  <a:lnTo>
                    <a:pt x="3797" y="1818"/>
                  </a:lnTo>
                  <a:lnTo>
                    <a:pt x="3786" y="1763"/>
                  </a:lnTo>
                  <a:lnTo>
                    <a:pt x="3778" y="1712"/>
                  </a:lnTo>
                  <a:lnTo>
                    <a:pt x="3767" y="1663"/>
                  </a:lnTo>
                  <a:lnTo>
                    <a:pt x="3752" y="1618"/>
                  </a:lnTo>
                  <a:lnTo>
                    <a:pt x="3732" y="1569"/>
                  </a:lnTo>
                  <a:lnTo>
                    <a:pt x="3714" y="1524"/>
                  </a:lnTo>
                  <a:lnTo>
                    <a:pt x="3689" y="1483"/>
                  </a:lnTo>
                  <a:lnTo>
                    <a:pt x="3666" y="1432"/>
                  </a:lnTo>
                  <a:lnTo>
                    <a:pt x="3631" y="1377"/>
                  </a:lnTo>
                  <a:lnTo>
                    <a:pt x="3601" y="1333"/>
                  </a:lnTo>
                  <a:lnTo>
                    <a:pt x="3564" y="1288"/>
                  </a:lnTo>
                  <a:lnTo>
                    <a:pt x="3529" y="1245"/>
                  </a:lnTo>
                  <a:lnTo>
                    <a:pt x="3483" y="1197"/>
                  </a:lnTo>
                  <a:lnTo>
                    <a:pt x="3436" y="1148"/>
                  </a:lnTo>
                  <a:lnTo>
                    <a:pt x="3394" y="1108"/>
                  </a:lnTo>
                  <a:lnTo>
                    <a:pt x="3349" y="1065"/>
                  </a:lnTo>
                  <a:lnTo>
                    <a:pt x="3286" y="1017"/>
                  </a:lnTo>
                  <a:lnTo>
                    <a:pt x="3228" y="976"/>
                  </a:lnTo>
                  <a:lnTo>
                    <a:pt x="3179" y="929"/>
                  </a:lnTo>
                  <a:lnTo>
                    <a:pt x="3119" y="892"/>
                  </a:lnTo>
                  <a:lnTo>
                    <a:pt x="3064" y="857"/>
                  </a:lnTo>
                  <a:lnTo>
                    <a:pt x="3004" y="816"/>
                  </a:lnTo>
                  <a:lnTo>
                    <a:pt x="2940" y="781"/>
                  </a:lnTo>
                  <a:lnTo>
                    <a:pt x="2872" y="735"/>
                  </a:lnTo>
                  <a:lnTo>
                    <a:pt x="2799" y="697"/>
                  </a:lnTo>
                  <a:lnTo>
                    <a:pt x="2726" y="660"/>
                  </a:lnTo>
                  <a:lnTo>
                    <a:pt x="2649" y="625"/>
                  </a:lnTo>
                  <a:lnTo>
                    <a:pt x="2580" y="589"/>
                  </a:lnTo>
                  <a:lnTo>
                    <a:pt x="2507" y="559"/>
                  </a:lnTo>
                  <a:lnTo>
                    <a:pt x="2442" y="532"/>
                  </a:lnTo>
                  <a:lnTo>
                    <a:pt x="2357" y="496"/>
                  </a:lnTo>
                  <a:lnTo>
                    <a:pt x="2265" y="461"/>
                  </a:lnTo>
                  <a:lnTo>
                    <a:pt x="2193" y="434"/>
                  </a:lnTo>
                  <a:lnTo>
                    <a:pt x="2108" y="407"/>
                  </a:lnTo>
                  <a:lnTo>
                    <a:pt x="2024" y="375"/>
                  </a:lnTo>
                  <a:lnTo>
                    <a:pt x="1930" y="347"/>
                  </a:lnTo>
                  <a:lnTo>
                    <a:pt x="1838" y="320"/>
                  </a:lnTo>
                  <a:lnTo>
                    <a:pt x="1755" y="291"/>
                  </a:lnTo>
                  <a:lnTo>
                    <a:pt x="1658" y="264"/>
                  </a:lnTo>
                  <a:lnTo>
                    <a:pt x="1578" y="239"/>
                  </a:lnTo>
                  <a:lnTo>
                    <a:pt x="1497" y="219"/>
                  </a:lnTo>
                  <a:lnTo>
                    <a:pt x="1435" y="205"/>
                  </a:lnTo>
                  <a:lnTo>
                    <a:pt x="1386" y="188"/>
                  </a:lnTo>
                  <a:lnTo>
                    <a:pt x="1340" y="177"/>
                  </a:lnTo>
                  <a:lnTo>
                    <a:pt x="1294" y="166"/>
                  </a:lnTo>
                  <a:lnTo>
                    <a:pt x="1243" y="157"/>
                  </a:lnTo>
                  <a:lnTo>
                    <a:pt x="1182" y="146"/>
                  </a:lnTo>
                  <a:lnTo>
                    <a:pt x="1121" y="136"/>
                  </a:lnTo>
                  <a:lnTo>
                    <a:pt x="1066" y="121"/>
                  </a:lnTo>
                  <a:lnTo>
                    <a:pt x="1022" y="111"/>
                  </a:lnTo>
                  <a:lnTo>
                    <a:pt x="964" y="100"/>
                  </a:lnTo>
                  <a:lnTo>
                    <a:pt x="906" y="87"/>
                  </a:lnTo>
                  <a:lnTo>
                    <a:pt x="843" y="77"/>
                  </a:lnTo>
                  <a:lnTo>
                    <a:pt x="778" y="64"/>
                  </a:lnTo>
                  <a:lnTo>
                    <a:pt x="721" y="57"/>
                  </a:lnTo>
                  <a:lnTo>
                    <a:pt x="670" y="45"/>
                  </a:lnTo>
                  <a:lnTo>
                    <a:pt x="610" y="38"/>
                  </a:lnTo>
                  <a:lnTo>
                    <a:pt x="548" y="28"/>
                  </a:lnTo>
                  <a:lnTo>
                    <a:pt x="490" y="20"/>
                  </a:lnTo>
                  <a:lnTo>
                    <a:pt x="446" y="13"/>
                  </a:lnTo>
                  <a:lnTo>
                    <a:pt x="388" y="6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793552" y="2279469"/>
            <a:ext cx="4555529" cy="1400836"/>
            <a:chOff x="793552" y="2279469"/>
            <a:chExt cx="4555529" cy="1400836"/>
          </a:xfrm>
        </p:grpSpPr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843756" y="2326744"/>
              <a:ext cx="4505325" cy="1353561"/>
            </a:xfrm>
            <a:custGeom>
              <a:avLst/>
              <a:gdLst>
                <a:gd name="T0" fmla="*/ 12 w 5822"/>
                <a:gd name="T1" fmla="*/ 22 h 1574"/>
                <a:gd name="T2" fmla="*/ 13 w 5822"/>
                <a:gd name="T3" fmla="*/ 22 h 1574"/>
                <a:gd name="T4" fmla="*/ 14 w 5822"/>
                <a:gd name="T5" fmla="*/ 21 h 1574"/>
                <a:gd name="T6" fmla="*/ 15 w 5822"/>
                <a:gd name="T7" fmla="*/ 20 h 1574"/>
                <a:gd name="T8" fmla="*/ 16 w 5822"/>
                <a:gd name="T9" fmla="*/ 19 h 1574"/>
                <a:gd name="T10" fmla="*/ 17 w 5822"/>
                <a:gd name="T11" fmla="*/ 18 h 1574"/>
                <a:gd name="T12" fmla="*/ 19 w 5822"/>
                <a:gd name="T13" fmla="*/ 18 h 1574"/>
                <a:gd name="T14" fmla="*/ 20 w 5822"/>
                <a:gd name="T15" fmla="*/ 17 h 1574"/>
                <a:gd name="T16" fmla="*/ 21 w 5822"/>
                <a:gd name="T17" fmla="*/ 16 h 1574"/>
                <a:gd name="T18" fmla="*/ 23 w 5822"/>
                <a:gd name="T19" fmla="*/ 16 h 1574"/>
                <a:gd name="T20" fmla="*/ 24 w 5822"/>
                <a:gd name="T21" fmla="*/ 15 h 1574"/>
                <a:gd name="T22" fmla="*/ 26 w 5822"/>
                <a:gd name="T23" fmla="*/ 14 h 1574"/>
                <a:gd name="T24" fmla="*/ 28 w 5822"/>
                <a:gd name="T25" fmla="*/ 13 h 1574"/>
                <a:gd name="T26" fmla="*/ 30 w 5822"/>
                <a:gd name="T27" fmla="*/ 12 h 1574"/>
                <a:gd name="T28" fmla="*/ 33 w 5822"/>
                <a:gd name="T29" fmla="*/ 12 h 1574"/>
                <a:gd name="T30" fmla="*/ 35 w 5822"/>
                <a:gd name="T31" fmla="*/ 11 h 1574"/>
                <a:gd name="T32" fmla="*/ 39 w 5822"/>
                <a:gd name="T33" fmla="*/ 10 h 1574"/>
                <a:gd name="T34" fmla="*/ 42 w 5822"/>
                <a:gd name="T35" fmla="*/ 10 h 1574"/>
                <a:gd name="T36" fmla="*/ 45 w 5822"/>
                <a:gd name="T37" fmla="*/ 9 h 1574"/>
                <a:gd name="T38" fmla="*/ 48 w 5822"/>
                <a:gd name="T39" fmla="*/ 8 h 1574"/>
                <a:gd name="T40" fmla="*/ 51 w 5822"/>
                <a:gd name="T41" fmla="*/ 8 h 1574"/>
                <a:gd name="T42" fmla="*/ 55 w 5822"/>
                <a:gd name="T43" fmla="*/ 7 h 1574"/>
                <a:gd name="T44" fmla="*/ 58 w 5822"/>
                <a:gd name="T45" fmla="*/ 7 h 1574"/>
                <a:gd name="T46" fmla="*/ 61 w 5822"/>
                <a:gd name="T47" fmla="*/ 7 h 1574"/>
                <a:gd name="T48" fmla="*/ 65 w 5822"/>
                <a:gd name="T49" fmla="*/ 7 h 1574"/>
                <a:gd name="T50" fmla="*/ 69 w 5822"/>
                <a:gd name="T51" fmla="*/ 6 h 1574"/>
                <a:gd name="T52" fmla="*/ 73 w 5822"/>
                <a:gd name="T53" fmla="*/ 6 h 1574"/>
                <a:gd name="T54" fmla="*/ 77 w 5822"/>
                <a:gd name="T55" fmla="*/ 6 h 1574"/>
                <a:gd name="T56" fmla="*/ 92 w 5822"/>
                <a:gd name="T57" fmla="*/ 4 h 1574"/>
                <a:gd name="T58" fmla="*/ 77 w 5822"/>
                <a:gd name="T59" fmla="*/ 1 h 1574"/>
                <a:gd name="T60" fmla="*/ 72 w 5822"/>
                <a:gd name="T61" fmla="*/ 1 h 1574"/>
                <a:gd name="T62" fmla="*/ 68 w 5822"/>
                <a:gd name="T63" fmla="*/ 2 h 1574"/>
                <a:gd name="T64" fmla="*/ 65 w 5822"/>
                <a:gd name="T65" fmla="*/ 2 h 1574"/>
                <a:gd name="T66" fmla="*/ 61 w 5822"/>
                <a:gd name="T67" fmla="*/ 2 h 1574"/>
                <a:gd name="T68" fmla="*/ 57 w 5822"/>
                <a:gd name="T69" fmla="*/ 2 h 1574"/>
                <a:gd name="T70" fmla="*/ 53 w 5822"/>
                <a:gd name="T71" fmla="*/ 3 h 1574"/>
                <a:gd name="T72" fmla="*/ 50 w 5822"/>
                <a:gd name="T73" fmla="*/ 3 h 1574"/>
                <a:gd name="T74" fmla="*/ 46 w 5822"/>
                <a:gd name="T75" fmla="*/ 3 h 1574"/>
                <a:gd name="T76" fmla="*/ 43 w 5822"/>
                <a:gd name="T77" fmla="*/ 4 h 1574"/>
                <a:gd name="T78" fmla="*/ 39 w 5822"/>
                <a:gd name="T79" fmla="*/ 5 h 1574"/>
                <a:gd name="T80" fmla="*/ 35 w 5822"/>
                <a:gd name="T81" fmla="*/ 6 h 1574"/>
                <a:gd name="T82" fmla="*/ 32 w 5822"/>
                <a:gd name="T83" fmla="*/ 6 h 1574"/>
                <a:gd name="T84" fmla="*/ 29 w 5822"/>
                <a:gd name="T85" fmla="*/ 7 h 1574"/>
                <a:gd name="T86" fmla="*/ 26 w 5822"/>
                <a:gd name="T87" fmla="*/ 8 h 1574"/>
                <a:gd name="T88" fmla="*/ 23 w 5822"/>
                <a:gd name="T89" fmla="*/ 9 h 1574"/>
                <a:gd name="T90" fmla="*/ 21 w 5822"/>
                <a:gd name="T91" fmla="*/ 9 h 1574"/>
                <a:gd name="T92" fmla="*/ 18 w 5822"/>
                <a:gd name="T93" fmla="*/ 10 h 1574"/>
                <a:gd name="T94" fmla="*/ 16 w 5822"/>
                <a:gd name="T95" fmla="*/ 11 h 1574"/>
                <a:gd name="T96" fmla="*/ 13 w 5822"/>
                <a:gd name="T97" fmla="*/ 12 h 1574"/>
                <a:gd name="T98" fmla="*/ 11 w 5822"/>
                <a:gd name="T99" fmla="*/ 13 h 1574"/>
                <a:gd name="T100" fmla="*/ 9 w 5822"/>
                <a:gd name="T101" fmla="*/ 14 h 1574"/>
                <a:gd name="T102" fmla="*/ 8 w 5822"/>
                <a:gd name="T103" fmla="*/ 15 h 1574"/>
                <a:gd name="T104" fmla="*/ 7 w 5822"/>
                <a:gd name="T105" fmla="*/ 16 h 1574"/>
                <a:gd name="T106" fmla="*/ 6 w 5822"/>
                <a:gd name="T107" fmla="*/ 16 h 1574"/>
                <a:gd name="T108" fmla="*/ 5 w 5822"/>
                <a:gd name="T109" fmla="*/ 17 h 1574"/>
                <a:gd name="T110" fmla="*/ 4 w 5822"/>
                <a:gd name="T111" fmla="*/ 17 h 1574"/>
                <a:gd name="T112" fmla="*/ 3 w 5822"/>
                <a:gd name="T113" fmla="*/ 18 h 1574"/>
                <a:gd name="T114" fmla="*/ 2 w 5822"/>
                <a:gd name="T115" fmla="*/ 19 h 1574"/>
                <a:gd name="T116" fmla="*/ 1 w 5822"/>
                <a:gd name="T117" fmla="*/ 19 h 1574"/>
                <a:gd name="T118" fmla="*/ 1 w 5822"/>
                <a:gd name="T119" fmla="*/ 20 h 1574"/>
                <a:gd name="T120" fmla="*/ 0 w 5822"/>
                <a:gd name="T121" fmla="*/ 20 h 1574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22"/>
                <a:gd name="T184" fmla="*/ 0 h 1574"/>
                <a:gd name="T185" fmla="*/ 5822 w 5822"/>
                <a:gd name="T186" fmla="*/ 1574 h 1574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22" h="1574">
                  <a:moveTo>
                    <a:pt x="0" y="1457"/>
                  </a:moveTo>
                  <a:lnTo>
                    <a:pt x="791" y="1574"/>
                  </a:lnTo>
                  <a:lnTo>
                    <a:pt x="810" y="1551"/>
                  </a:lnTo>
                  <a:lnTo>
                    <a:pt x="837" y="1524"/>
                  </a:lnTo>
                  <a:lnTo>
                    <a:pt x="867" y="1488"/>
                  </a:lnTo>
                  <a:lnTo>
                    <a:pt x="899" y="1460"/>
                  </a:lnTo>
                  <a:lnTo>
                    <a:pt x="925" y="1430"/>
                  </a:lnTo>
                  <a:lnTo>
                    <a:pt x="957" y="1406"/>
                  </a:lnTo>
                  <a:lnTo>
                    <a:pt x="996" y="1374"/>
                  </a:lnTo>
                  <a:lnTo>
                    <a:pt x="1026" y="1349"/>
                  </a:lnTo>
                  <a:lnTo>
                    <a:pt x="1063" y="1318"/>
                  </a:lnTo>
                  <a:lnTo>
                    <a:pt x="1098" y="1290"/>
                  </a:lnTo>
                  <a:lnTo>
                    <a:pt x="1144" y="1263"/>
                  </a:lnTo>
                  <a:lnTo>
                    <a:pt x="1187" y="1236"/>
                  </a:lnTo>
                  <a:lnTo>
                    <a:pt x="1220" y="1214"/>
                  </a:lnTo>
                  <a:lnTo>
                    <a:pt x="1256" y="1192"/>
                  </a:lnTo>
                  <a:lnTo>
                    <a:pt x="1298" y="1169"/>
                  </a:lnTo>
                  <a:lnTo>
                    <a:pt x="1344" y="1145"/>
                  </a:lnTo>
                  <a:lnTo>
                    <a:pt x="1390" y="1118"/>
                  </a:lnTo>
                  <a:lnTo>
                    <a:pt x="1436" y="1093"/>
                  </a:lnTo>
                  <a:lnTo>
                    <a:pt x="1467" y="1076"/>
                  </a:lnTo>
                  <a:lnTo>
                    <a:pt x="1505" y="1056"/>
                  </a:lnTo>
                  <a:lnTo>
                    <a:pt x="1563" y="1027"/>
                  </a:lnTo>
                  <a:lnTo>
                    <a:pt x="1621" y="1002"/>
                  </a:lnTo>
                  <a:lnTo>
                    <a:pt x="1694" y="969"/>
                  </a:lnTo>
                  <a:lnTo>
                    <a:pt x="1763" y="937"/>
                  </a:lnTo>
                  <a:lnTo>
                    <a:pt x="1840" y="906"/>
                  </a:lnTo>
                  <a:lnTo>
                    <a:pt x="1917" y="877"/>
                  </a:lnTo>
                  <a:lnTo>
                    <a:pt x="2008" y="847"/>
                  </a:lnTo>
                  <a:lnTo>
                    <a:pt x="2077" y="822"/>
                  </a:lnTo>
                  <a:lnTo>
                    <a:pt x="2155" y="798"/>
                  </a:lnTo>
                  <a:lnTo>
                    <a:pt x="2243" y="775"/>
                  </a:lnTo>
                  <a:lnTo>
                    <a:pt x="2339" y="746"/>
                  </a:lnTo>
                  <a:lnTo>
                    <a:pt x="2439" y="717"/>
                  </a:lnTo>
                  <a:lnTo>
                    <a:pt x="2531" y="694"/>
                  </a:lnTo>
                  <a:lnTo>
                    <a:pt x="2639" y="667"/>
                  </a:lnTo>
                  <a:lnTo>
                    <a:pt x="2750" y="642"/>
                  </a:lnTo>
                  <a:lnTo>
                    <a:pt x="2854" y="622"/>
                  </a:lnTo>
                  <a:lnTo>
                    <a:pt x="2957" y="600"/>
                  </a:lnTo>
                  <a:lnTo>
                    <a:pt x="3054" y="583"/>
                  </a:lnTo>
                  <a:lnTo>
                    <a:pt x="3146" y="566"/>
                  </a:lnTo>
                  <a:lnTo>
                    <a:pt x="3253" y="549"/>
                  </a:lnTo>
                  <a:lnTo>
                    <a:pt x="3352" y="534"/>
                  </a:lnTo>
                  <a:lnTo>
                    <a:pt x="3453" y="521"/>
                  </a:lnTo>
                  <a:lnTo>
                    <a:pt x="3564" y="507"/>
                  </a:lnTo>
                  <a:lnTo>
                    <a:pt x="3663" y="495"/>
                  </a:lnTo>
                  <a:lnTo>
                    <a:pt x="3778" y="482"/>
                  </a:lnTo>
                  <a:lnTo>
                    <a:pt x="3893" y="472"/>
                  </a:lnTo>
                  <a:lnTo>
                    <a:pt x="4014" y="462"/>
                  </a:lnTo>
                  <a:lnTo>
                    <a:pt x="4133" y="455"/>
                  </a:lnTo>
                  <a:lnTo>
                    <a:pt x="4259" y="443"/>
                  </a:lnTo>
                  <a:lnTo>
                    <a:pt x="4370" y="440"/>
                  </a:lnTo>
                  <a:lnTo>
                    <a:pt x="4490" y="436"/>
                  </a:lnTo>
                  <a:lnTo>
                    <a:pt x="4624" y="433"/>
                  </a:lnTo>
                  <a:lnTo>
                    <a:pt x="4739" y="433"/>
                  </a:lnTo>
                  <a:lnTo>
                    <a:pt x="4870" y="433"/>
                  </a:lnTo>
                  <a:lnTo>
                    <a:pt x="4870" y="549"/>
                  </a:lnTo>
                  <a:lnTo>
                    <a:pt x="5822" y="285"/>
                  </a:lnTo>
                  <a:lnTo>
                    <a:pt x="4870" y="0"/>
                  </a:lnTo>
                  <a:lnTo>
                    <a:pt x="4870" y="108"/>
                  </a:lnTo>
                  <a:lnTo>
                    <a:pt x="4725" y="108"/>
                  </a:lnTo>
                  <a:lnTo>
                    <a:pt x="4585" y="108"/>
                  </a:lnTo>
                  <a:lnTo>
                    <a:pt x="4444" y="114"/>
                  </a:lnTo>
                  <a:lnTo>
                    <a:pt x="4317" y="118"/>
                  </a:lnTo>
                  <a:lnTo>
                    <a:pt x="4194" y="121"/>
                  </a:lnTo>
                  <a:lnTo>
                    <a:pt x="4079" y="128"/>
                  </a:lnTo>
                  <a:lnTo>
                    <a:pt x="3951" y="135"/>
                  </a:lnTo>
                  <a:lnTo>
                    <a:pt x="3842" y="142"/>
                  </a:lnTo>
                  <a:lnTo>
                    <a:pt x="3734" y="152"/>
                  </a:lnTo>
                  <a:lnTo>
                    <a:pt x="3618" y="160"/>
                  </a:lnTo>
                  <a:lnTo>
                    <a:pt x="3467" y="174"/>
                  </a:lnTo>
                  <a:lnTo>
                    <a:pt x="3358" y="187"/>
                  </a:lnTo>
                  <a:lnTo>
                    <a:pt x="3245" y="201"/>
                  </a:lnTo>
                  <a:lnTo>
                    <a:pt x="3137" y="214"/>
                  </a:lnTo>
                  <a:lnTo>
                    <a:pt x="3012" y="233"/>
                  </a:lnTo>
                  <a:lnTo>
                    <a:pt x="2897" y="249"/>
                  </a:lnTo>
                  <a:lnTo>
                    <a:pt x="2789" y="271"/>
                  </a:lnTo>
                  <a:lnTo>
                    <a:pt x="2685" y="288"/>
                  </a:lnTo>
                  <a:lnTo>
                    <a:pt x="2561" y="312"/>
                  </a:lnTo>
                  <a:lnTo>
                    <a:pt x="2450" y="334"/>
                  </a:lnTo>
                  <a:lnTo>
                    <a:pt x="2344" y="354"/>
                  </a:lnTo>
                  <a:lnTo>
                    <a:pt x="2243" y="379"/>
                  </a:lnTo>
                  <a:lnTo>
                    <a:pt x="2148" y="396"/>
                  </a:lnTo>
                  <a:lnTo>
                    <a:pt x="2047" y="423"/>
                  </a:lnTo>
                  <a:lnTo>
                    <a:pt x="1959" y="448"/>
                  </a:lnTo>
                  <a:lnTo>
                    <a:pt x="1851" y="475"/>
                  </a:lnTo>
                  <a:lnTo>
                    <a:pt x="1747" y="502"/>
                  </a:lnTo>
                  <a:lnTo>
                    <a:pt x="1660" y="534"/>
                  </a:lnTo>
                  <a:lnTo>
                    <a:pt x="1566" y="561"/>
                  </a:lnTo>
                  <a:lnTo>
                    <a:pt x="1480" y="589"/>
                  </a:lnTo>
                  <a:lnTo>
                    <a:pt x="1399" y="618"/>
                  </a:lnTo>
                  <a:lnTo>
                    <a:pt x="1328" y="645"/>
                  </a:lnTo>
                  <a:lnTo>
                    <a:pt x="1236" y="681"/>
                  </a:lnTo>
                  <a:lnTo>
                    <a:pt x="1155" y="716"/>
                  </a:lnTo>
                  <a:lnTo>
                    <a:pt x="1083" y="743"/>
                  </a:lnTo>
                  <a:lnTo>
                    <a:pt x="1010" y="778"/>
                  </a:lnTo>
                  <a:lnTo>
                    <a:pt x="938" y="811"/>
                  </a:lnTo>
                  <a:lnTo>
                    <a:pt x="860" y="847"/>
                  </a:lnTo>
                  <a:lnTo>
                    <a:pt x="791" y="881"/>
                  </a:lnTo>
                  <a:lnTo>
                    <a:pt x="726" y="916"/>
                  </a:lnTo>
                  <a:lnTo>
                    <a:pt x="650" y="955"/>
                  </a:lnTo>
                  <a:lnTo>
                    <a:pt x="592" y="985"/>
                  </a:lnTo>
                  <a:lnTo>
                    <a:pt x="538" y="1020"/>
                  </a:lnTo>
                  <a:lnTo>
                    <a:pt x="503" y="1041"/>
                  </a:lnTo>
                  <a:lnTo>
                    <a:pt x="461" y="1063"/>
                  </a:lnTo>
                  <a:lnTo>
                    <a:pt x="430" y="1079"/>
                  </a:lnTo>
                  <a:lnTo>
                    <a:pt x="411" y="1099"/>
                  </a:lnTo>
                  <a:lnTo>
                    <a:pt x="381" y="1118"/>
                  </a:lnTo>
                  <a:lnTo>
                    <a:pt x="353" y="1142"/>
                  </a:lnTo>
                  <a:lnTo>
                    <a:pt x="323" y="1165"/>
                  </a:lnTo>
                  <a:lnTo>
                    <a:pt x="291" y="1187"/>
                  </a:lnTo>
                  <a:lnTo>
                    <a:pt x="270" y="1204"/>
                  </a:lnTo>
                  <a:lnTo>
                    <a:pt x="238" y="1228"/>
                  </a:lnTo>
                  <a:lnTo>
                    <a:pt x="208" y="1253"/>
                  </a:lnTo>
                  <a:lnTo>
                    <a:pt x="180" y="1277"/>
                  </a:lnTo>
                  <a:lnTo>
                    <a:pt x="147" y="1300"/>
                  </a:lnTo>
                  <a:lnTo>
                    <a:pt x="127" y="1325"/>
                  </a:lnTo>
                  <a:lnTo>
                    <a:pt x="100" y="1344"/>
                  </a:lnTo>
                  <a:lnTo>
                    <a:pt x="81" y="1367"/>
                  </a:lnTo>
                  <a:lnTo>
                    <a:pt x="54" y="1391"/>
                  </a:lnTo>
                  <a:lnTo>
                    <a:pt x="35" y="1416"/>
                  </a:lnTo>
                  <a:lnTo>
                    <a:pt x="19" y="1433"/>
                  </a:lnTo>
                  <a:lnTo>
                    <a:pt x="0" y="1457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7"/>
            <p:cNvSpPr>
              <a:spLocks/>
            </p:cNvSpPr>
            <p:nvPr/>
          </p:nvSpPr>
          <p:spPr bwMode="auto">
            <a:xfrm>
              <a:off x="793552" y="2279469"/>
              <a:ext cx="4505325" cy="1356049"/>
            </a:xfrm>
            <a:custGeom>
              <a:avLst/>
              <a:gdLst>
                <a:gd name="T0" fmla="*/ 12 w 5822"/>
                <a:gd name="T1" fmla="*/ 22 h 1576"/>
                <a:gd name="T2" fmla="*/ 13 w 5822"/>
                <a:gd name="T3" fmla="*/ 22 h 1576"/>
                <a:gd name="T4" fmla="*/ 14 w 5822"/>
                <a:gd name="T5" fmla="*/ 21 h 1576"/>
                <a:gd name="T6" fmla="*/ 15 w 5822"/>
                <a:gd name="T7" fmla="*/ 20 h 1576"/>
                <a:gd name="T8" fmla="*/ 16 w 5822"/>
                <a:gd name="T9" fmla="*/ 19 h 1576"/>
                <a:gd name="T10" fmla="*/ 17 w 5822"/>
                <a:gd name="T11" fmla="*/ 19 h 1576"/>
                <a:gd name="T12" fmla="*/ 19 w 5822"/>
                <a:gd name="T13" fmla="*/ 18 h 1576"/>
                <a:gd name="T14" fmla="*/ 20 w 5822"/>
                <a:gd name="T15" fmla="*/ 17 h 1576"/>
                <a:gd name="T16" fmla="*/ 21 w 5822"/>
                <a:gd name="T17" fmla="*/ 16 h 1576"/>
                <a:gd name="T18" fmla="*/ 23 w 5822"/>
                <a:gd name="T19" fmla="*/ 16 h 1576"/>
                <a:gd name="T20" fmla="*/ 24 w 5822"/>
                <a:gd name="T21" fmla="*/ 15 h 1576"/>
                <a:gd name="T22" fmla="*/ 26 w 5822"/>
                <a:gd name="T23" fmla="*/ 14 h 1576"/>
                <a:gd name="T24" fmla="*/ 28 w 5822"/>
                <a:gd name="T25" fmla="*/ 13 h 1576"/>
                <a:gd name="T26" fmla="*/ 30 w 5822"/>
                <a:gd name="T27" fmla="*/ 12 h 1576"/>
                <a:gd name="T28" fmla="*/ 33 w 5822"/>
                <a:gd name="T29" fmla="*/ 12 h 1576"/>
                <a:gd name="T30" fmla="*/ 35 w 5822"/>
                <a:gd name="T31" fmla="*/ 11 h 1576"/>
                <a:gd name="T32" fmla="*/ 39 w 5822"/>
                <a:gd name="T33" fmla="*/ 10 h 1576"/>
                <a:gd name="T34" fmla="*/ 42 w 5822"/>
                <a:gd name="T35" fmla="*/ 10 h 1576"/>
                <a:gd name="T36" fmla="*/ 45 w 5822"/>
                <a:gd name="T37" fmla="*/ 9 h 1576"/>
                <a:gd name="T38" fmla="*/ 48 w 5822"/>
                <a:gd name="T39" fmla="*/ 8 h 1576"/>
                <a:gd name="T40" fmla="*/ 51 w 5822"/>
                <a:gd name="T41" fmla="*/ 8 h 1576"/>
                <a:gd name="T42" fmla="*/ 55 w 5822"/>
                <a:gd name="T43" fmla="*/ 7 h 1576"/>
                <a:gd name="T44" fmla="*/ 58 w 5822"/>
                <a:gd name="T45" fmla="*/ 7 h 1576"/>
                <a:gd name="T46" fmla="*/ 62 w 5822"/>
                <a:gd name="T47" fmla="*/ 7 h 1576"/>
                <a:gd name="T48" fmla="*/ 65 w 5822"/>
                <a:gd name="T49" fmla="*/ 7 h 1576"/>
                <a:gd name="T50" fmla="*/ 69 w 5822"/>
                <a:gd name="T51" fmla="*/ 6 h 1576"/>
                <a:gd name="T52" fmla="*/ 73 w 5822"/>
                <a:gd name="T53" fmla="*/ 6 h 1576"/>
                <a:gd name="T54" fmla="*/ 77 w 5822"/>
                <a:gd name="T55" fmla="*/ 6 h 1576"/>
                <a:gd name="T56" fmla="*/ 92 w 5822"/>
                <a:gd name="T57" fmla="*/ 4 h 1576"/>
                <a:gd name="T58" fmla="*/ 77 w 5822"/>
                <a:gd name="T59" fmla="*/ 1 h 1576"/>
                <a:gd name="T60" fmla="*/ 72 w 5822"/>
                <a:gd name="T61" fmla="*/ 1 h 1576"/>
                <a:gd name="T62" fmla="*/ 68 w 5822"/>
                <a:gd name="T63" fmla="*/ 2 h 1576"/>
                <a:gd name="T64" fmla="*/ 65 w 5822"/>
                <a:gd name="T65" fmla="*/ 2 h 1576"/>
                <a:gd name="T66" fmla="*/ 61 w 5822"/>
                <a:gd name="T67" fmla="*/ 2 h 1576"/>
                <a:gd name="T68" fmla="*/ 57 w 5822"/>
                <a:gd name="T69" fmla="*/ 2 h 1576"/>
                <a:gd name="T70" fmla="*/ 53 w 5822"/>
                <a:gd name="T71" fmla="*/ 3 h 1576"/>
                <a:gd name="T72" fmla="*/ 50 w 5822"/>
                <a:gd name="T73" fmla="*/ 3 h 1576"/>
                <a:gd name="T74" fmla="*/ 46 w 5822"/>
                <a:gd name="T75" fmla="*/ 3 h 1576"/>
                <a:gd name="T76" fmla="*/ 43 w 5822"/>
                <a:gd name="T77" fmla="*/ 4 h 1576"/>
                <a:gd name="T78" fmla="*/ 39 w 5822"/>
                <a:gd name="T79" fmla="*/ 5 h 1576"/>
                <a:gd name="T80" fmla="*/ 35 w 5822"/>
                <a:gd name="T81" fmla="*/ 6 h 1576"/>
                <a:gd name="T82" fmla="*/ 32 w 5822"/>
                <a:gd name="T83" fmla="*/ 6 h 1576"/>
                <a:gd name="T84" fmla="*/ 29 w 5822"/>
                <a:gd name="T85" fmla="*/ 7 h 1576"/>
                <a:gd name="T86" fmla="*/ 26 w 5822"/>
                <a:gd name="T87" fmla="*/ 8 h 1576"/>
                <a:gd name="T88" fmla="*/ 23 w 5822"/>
                <a:gd name="T89" fmla="*/ 9 h 1576"/>
                <a:gd name="T90" fmla="*/ 21 w 5822"/>
                <a:gd name="T91" fmla="*/ 9 h 1576"/>
                <a:gd name="T92" fmla="*/ 18 w 5822"/>
                <a:gd name="T93" fmla="*/ 10 h 1576"/>
                <a:gd name="T94" fmla="*/ 16 w 5822"/>
                <a:gd name="T95" fmla="*/ 11 h 1576"/>
                <a:gd name="T96" fmla="*/ 13 w 5822"/>
                <a:gd name="T97" fmla="*/ 12 h 1576"/>
                <a:gd name="T98" fmla="*/ 11 w 5822"/>
                <a:gd name="T99" fmla="*/ 13 h 1576"/>
                <a:gd name="T100" fmla="*/ 9 w 5822"/>
                <a:gd name="T101" fmla="*/ 14 h 1576"/>
                <a:gd name="T102" fmla="*/ 8 w 5822"/>
                <a:gd name="T103" fmla="*/ 15 h 1576"/>
                <a:gd name="T104" fmla="*/ 7 w 5822"/>
                <a:gd name="T105" fmla="*/ 16 h 1576"/>
                <a:gd name="T106" fmla="*/ 6 w 5822"/>
                <a:gd name="T107" fmla="*/ 16 h 1576"/>
                <a:gd name="T108" fmla="*/ 5 w 5822"/>
                <a:gd name="T109" fmla="*/ 17 h 1576"/>
                <a:gd name="T110" fmla="*/ 4 w 5822"/>
                <a:gd name="T111" fmla="*/ 17 h 1576"/>
                <a:gd name="T112" fmla="*/ 3 w 5822"/>
                <a:gd name="T113" fmla="*/ 18 h 1576"/>
                <a:gd name="T114" fmla="*/ 2 w 5822"/>
                <a:gd name="T115" fmla="*/ 19 h 1576"/>
                <a:gd name="T116" fmla="*/ 1 w 5822"/>
                <a:gd name="T117" fmla="*/ 19 h 1576"/>
                <a:gd name="T118" fmla="*/ 1 w 5822"/>
                <a:gd name="T119" fmla="*/ 20 h 1576"/>
                <a:gd name="T120" fmla="*/ 0 w 5822"/>
                <a:gd name="T121" fmla="*/ 20 h 157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22"/>
                <a:gd name="T184" fmla="*/ 0 h 1576"/>
                <a:gd name="T185" fmla="*/ 5822 w 5822"/>
                <a:gd name="T186" fmla="*/ 1576 h 157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22" h="1576">
                  <a:moveTo>
                    <a:pt x="0" y="1458"/>
                  </a:moveTo>
                  <a:lnTo>
                    <a:pt x="791" y="1576"/>
                  </a:lnTo>
                  <a:lnTo>
                    <a:pt x="811" y="1551"/>
                  </a:lnTo>
                  <a:lnTo>
                    <a:pt x="837" y="1522"/>
                  </a:lnTo>
                  <a:lnTo>
                    <a:pt x="869" y="1488"/>
                  </a:lnTo>
                  <a:lnTo>
                    <a:pt x="899" y="1461"/>
                  </a:lnTo>
                  <a:lnTo>
                    <a:pt x="926" y="1429"/>
                  </a:lnTo>
                  <a:lnTo>
                    <a:pt x="957" y="1406"/>
                  </a:lnTo>
                  <a:lnTo>
                    <a:pt x="994" y="1374"/>
                  </a:lnTo>
                  <a:lnTo>
                    <a:pt x="1026" y="1350"/>
                  </a:lnTo>
                  <a:lnTo>
                    <a:pt x="1065" y="1319"/>
                  </a:lnTo>
                  <a:lnTo>
                    <a:pt x="1099" y="1292"/>
                  </a:lnTo>
                  <a:lnTo>
                    <a:pt x="1144" y="1263"/>
                  </a:lnTo>
                  <a:lnTo>
                    <a:pt x="1187" y="1234"/>
                  </a:lnTo>
                  <a:lnTo>
                    <a:pt x="1222" y="1214"/>
                  </a:lnTo>
                  <a:lnTo>
                    <a:pt x="1256" y="1194"/>
                  </a:lnTo>
                  <a:lnTo>
                    <a:pt x="1298" y="1170"/>
                  </a:lnTo>
                  <a:lnTo>
                    <a:pt x="1344" y="1145"/>
                  </a:lnTo>
                  <a:lnTo>
                    <a:pt x="1390" y="1118"/>
                  </a:lnTo>
                  <a:lnTo>
                    <a:pt x="1436" y="1093"/>
                  </a:lnTo>
                  <a:lnTo>
                    <a:pt x="1468" y="1076"/>
                  </a:lnTo>
                  <a:lnTo>
                    <a:pt x="1505" y="1054"/>
                  </a:lnTo>
                  <a:lnTo>
                    <a:pt x="1563" y="1027"/>
                  </a:lnTo>
                  <a:lnTo>
                    <a:pt x="1621" y="1004"/>
                  </a:lnTo>
                  <a:lnTo>
                    <a:pt x="1694" y="968"/>
                  </a:lnTo>
                  <a:lnTo>
                    <a:pt x="1763" y="938"/>
                  </a:lnTo>
                  <a:lnTo>
                    <a:pt x="1840" y="906"/>
                  </a:lnTo>
                  <a:lnTo>
                    <a:pt x="1916" y="879"/>
                  </a:lnTo>
                  <a:lnTo>
                    <a:pt x="2008" y="847"/>
                  </a:lnTo>
                  <a:lnTo>
                    <a:pt x="2079" y="822"/>
                  </a:lnTo>
                  <a:lnTo>
                    <a:pt x="2155" y="798"/>
                  </a:lnTo>
                  <a:lnTo>
                    <a:pt x="2243" y="773"/>
                  </a:lnTo>
                  <a:lnTo>
                    <a:pt x="2339" y="746"/>
                  </a:lnTo>
                  <a:lnTo>
                    <a:pt x="2439" y="719"/>
                  </a:lnTo>
                  <a:lnTo>
                    <a:pt x="2531" y="694"/>
                  </a:lnTo>
                  <a:lnTo>
                    <a:pt x="2639" y="665"/>
                  </a:lnTo>
                  <a:lnTo>
                    <a:pt x="2750" y="642"/>
                  </a:lnTo>
                  <a:lnTo>
                    <a:pt x="2853" y="622"/>
                  </a:lnTo>
                  <a:lnTo>
                    <a:pt x="2957" y="601"/>
                  </a:lnTo>
                  <a:lnTo>
                    <a:pt x="3052" y="583"/>
                  </a:lnTo>
                  <a:lnTo>
                    <a:pt x="3146" y="566"/>
                  </a:lnTo>
                  <a:lnTo>
                    <a:pt x="3254" y="549"/>
                  </a:lnTo>
                  <a:lnTo>
                    <a:pt x="3353" y="536"/>
                  </a:lnTo>
                  <a:lnTo>
                    <a:pt x="3453" y="521"/>
                  </a:lnTo>
                  <a:lnTo>
                    <a:pt x="3564" y="507"/>
                  </a:lnTo>
                  <a:lnTo>
                    <a:pt x="3664" y="497"/>
                  </a:lnTo>
                  <a:lnTo>
                    <a:pt x="3780" y="482"/>
                  </a:lnTo>
                  <a:lnTo>
                    <a:pt x="3895" y="472"/>
                  </a:lnTo>
                  <a:lnTo>
                    <a:pt x="4013" y="462"/>
                  </a:lnTo>
                  <a:lnTo>
                    <a:pt x="4132" y="455"/>
                  </a:lnTo>
                  <a:lnTo>
                    <a:pt x="4259" y="444"/>
                  </a:lnTo>
                  <a:lnTo>
                    <a:pt x="4370" y="442"/>
                  </a:lnTo>
                  <a:lnTo>
                    <a:pt x="4490" y="438"/>
                  </a:lnTo>
                  <a:lnTo>
                    <a:pt x="4624" y="435"/>
                  </a:lnTo>
                  <a:lnTo>
                    <a:pt x="4739" y="435"/>
                  </a:lnTo>
                  <a:lnTo>
                    <a:pt x="4870" y="435"/>
                  </a:lnTo>
                  <a:lnTo>
                    <a:pt x="4870" y="549"/>
                  </a:lnTo>
                  <a:lnTo>
                    <a:pt x="5822" y="284"/>
                  </a:lnTo>
                  <a:lnTo>
                    <a:pt x="4870" y="0"/>
                  </a:lnTo>
                  <a:lnTo>
                    <a:pt x="4870" y="108"/>
                  </a:lnTo>
                  <a:lnTo>
                    <a:pt x="4723" y="108"/>
                  </a:lnTo>
                  <a:lnTo>
                    <a:pt x="4586" y="108"/>
                  </a:lnTo>
                  <a:lnTo>
                    <a:pt x="4444" y="115"/>
                  </a:lnTo>
                  <a:lnTo>
                    <a:pt x="4317" y="118"/>
                  </a:lnTo>
                  <a:lnTo>
                    <a:pt x="4194" y="122"/>
                  </a:lnTo>
                  <a:lnTo>
                    <a:pt x="4079" y="128"/>
                  </a:lnTo>
                  <a:lnTo>
                    <a:pt x="3952" y="135"/>
                  </a:lnTo>
                  <a:lnTo>
                    <a:pt x="3840" y="143"/>
                  </a:lnTo>
                  <a:lnTo>
                    <a:pt x="3734" y="154"/>
                  </a:lnTo>
                  <a:lnTo>
                    <a:pt x="3618" y="160"/>
                  </a:lnTo>
                  <a:lnTo>
                    <a:pt x="3468" y="174"/>
                  </a:lnTo>
                  <a:lnTo>
                    <a:pt x="3356" y="189"/>
                  </a:lnTo>
                  <a:lnTo>
                    <a:pt x="3245" y="202"/>
                  </a:lnTo>
                  <a:lnTo>
                    <a:pt x="3139" y="216"/>
                  </a:lnTo>
                  <a:lnTo>
                    <a:pt x="3010" y="233"/>
                  </a:lnTo>
                  <a:lnTo>
                    <a:pt x="2895" y="251"/>
                  </a:lnTo>
                  <a:lnTo>
                    <a:pt x="2789" y="271"/>
                  </a:lnTo>
                  <a:lnTo>
                    <a:pt x="2685" y="288"/>
                  </a:lnTo>
                  <a:lnTo>
                    <a:pt x="2563" y="313"/>
                  </a:lnTo>
                  <a:lnTo>
                    <a:pt x="2450" y="334"/>
                  </a:lnTo>
                  <a:lnTo>
                    <a:pt x="2342" y="354"/>
                  </a:lnTo>
                  <a:lnTo>
                    <a:pt x="2243" y="377"/>
                  </a:lnTo>
                  <a:lnTo>
                    <a:pt x="2146" y="396"/>
                  </a:lnTo>
                  <a:lnTo>
                    <a:pt x="2047" y="423"/>
                  </a:lnTo>
                  <a:lnTo>
                    <a:pt x="1958" y="448"/>
                  </a:lnTo>
                  <a:lnTo>
                    <a:pt x="1851" y="475"/>
                  </a:lnTo>
                  <a:lnTo>
                    <a:pt x="1747" y="504"/>
                  </a:lnTo>
                  <a:lnTo>
                    <a:pt x="1659" y="536"/>
                  </a:lnTo>
                  <a:lnTo>
                    <a:pt x="1567" y="563"/>
                  </a:lnTo>
                  <a:lnTo>
                    <a:pt x="1478" y="591"/>
                  </a:lnTo>
                  <a:lnTo>
                    <a:pt x="1397" y="618"/>
                  </a:lnTo>
                  <a:lnTo>
                    <a:pt x="1330" y="645"/>
                  </a:lnTo>
                  <a:lnTo>
                    <a:pt x="1237" y="680"/>
                  </a:lnTo>
                  <a:lnTo>
                    <a:pt x="1157" y="716"/>
                  </a:lnTo>
                  <a:lnTo>
                    <a:pt x="1083" y="743"/>
                  </a:lnTo>
                  <a:lnTo>
                    <a:pt x="1010" y="778"/>
                  </a:lnTo>
                  <a:lnTo>
                    <a:pt x="936" y="812"/>
                  </a:lnTo>
                  <a:lnTo>
                    <a:pt x="860" y="847"/>
                  </a:lnTo>
                  <a:lnTo>
                    <a:pt x="791" y="881"/>
                  </a:lnTo>
                  <a:lnTo>
                    <a:pt x="726" y="918"/>
                  </a:lnTo>
                  <a:lnTo>
                    <a:pt x="648" y="954"/>
                  </a:lnTo>
                  <a:lnTo>
                    <a:pt x="591" y="985"/>
                  </a:lnTo>
                  <a:lnTo>
                    <a:pt x="539" y="1020"/>
                  </a:lnTo>
                  <a:lnTo>
                    <a:pt x="503" y="1041"/>
                  </a:lnTo>
                  <a:lnTo>
                    <a:pt x="461" y="1062"/>
                  </a:lnTo>
                  <a:lnTo>
                    <a:pt x="431" y="1079"/>
                  </a:lnTo>
                  <a:lnTo>
                    <a:pt x="411" y="1100"/>
                  </a:lnTo>
                  <a:lnTo>
                    <a:pt x="380" y="1118"/>
                  </a:lnTo>
                  <a:lnTo>
                    <a:pt x="353" y="1141"/>
                  </a:lnTo>
                  <a:lnTo>
                    <a:pt x="323" y="1167"/>
                  </a:lnTo>
                  <a:lnTo>
                    <a:pt x="293" y="1187"/>
                  </a:lnTo>
                  <a:lnTo>
                    <a:pt x="270" y="1204"/>
                  </a:lnTo>
                  <a:lnTo>
                    <a:pt x="238" y="1229"/>
                  </a:lnTo>
                  <a:lnTo>
                    <a:pt x="208" y="1253"/>
                  </a:lnTo>
                  <a:lnTo>
                    <a:pt x="180" y="1278"/>
                  </a:lnTo>
                  <a:lnTo>
                    <a:pt x="146" y="1301"/>
                  </a:lnTo>
                  <a:lnTo>
                    <a:pt x="127" y="1327"/>
                  </a:lnTo>
                  <a:lnTo>
                    <a:pt x="100" y="1342"/>
                  </a:lnTo>
                  <a:lnTo>
                    <a:pt x="81" y="1367"/>
                  </a:lnTo>
                  <a:lnTo>
                    <a:pt x="54" y="1391"/>
                  </a:lnTo>
                  <a:lnTo>
                    <a:pt x="35" y="1416"/>
                  </a:lnTo>
                  <a:lnTo>
                    <a:pt x="20" y="1433"/>
                  </a:lnTo>
                  <a:lnTo>
                    <a:pt x="0" y="1458"/>
                  </a:lnTo>
                  <a:close/>
                </a:path>
              </a:pathLst>
            </a:custGeom>
            <a:solidFill>
              <a:srgbClr val="001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8"/>
            <p:cNvSpPr>
              <a:spLocks/>
            </p:cNvSpPr>
            <p:nvPr/>
          </p:nvSpPr>
          <p:spPr bwMode="auto">
            <a:xfrm>
              <a:off x="800100" y="2316791"/>
              <a:ext cx="4505325" cy="1356049"/>
            </a:xfrm>
            <a:custGeom>
              <a:avLst/>
              <a:gdLst>
                <a:gd name="T0" fmla="*/ 12 w 5822"/>
                <a:gd name="T1" fmla="*/ 22 h 1576"/>
                <a:gd name="T2" fmla="*/ 13 w 5822"/>
                <a:gd name="T3" fmla="*/ 22 h 1576"/>
                <a:gd name="T4" fmla="*/ 14 w 5822"/>
                <a:gd name="T5" fmla="*/ 21 h 1576"/>
                <a:gd name="T6" fmla="*/ 15 w 5822"/>
                <a:gd name="T7" fmla="*/ 20 h 1576"/>
                <a:gd name="T8" fmla="*/ 16 w 5822"/>
                <a:gd name="T9" fmla="*/ 19 h 1576"/>
                <a:gd name="T10" fmla="*/ 17 w 5822"/>
                <a:gd name="T11" fmla="*/ 19 h 1576"/>
                <a:gd name="T12" fmla="*/ 19 w 5822"/>
                <a:gd name="T13" fmla="*/ 18 h 1576"/>
                <a:gd name="T14" fmla="*/ 20 w 5822"/>
                <a:gd name="T15" fmla="*/ 17 h 1576"/>
                <a:gd name="T16" fmla="*/ 21 w 5822"/>
                <a:gd name="T17" fmla="*/ 16 h 1576"/>
                <a:gd name="T18" fmla="*/ 23 w 5822"/>
                <a:gd name="T19" fmla="*/ 16 h 1576"/>
                <a:gd name="T20" fmla="*/ 24 w 5822"/>
                <a:gd name="T21" fmla="*/ 15 h 1576"/>
                <a:gd name="T22" fmla="*/ 26 w 5822"/>
                <a:gd name="T23" fmla="*/ 14 h 1576"/>
                <a:gd name="T24" fmla="*/ 28 w 5822"/>
                <a:gd name="T25" fmla="*/ 13 h 1576"/>
                <a:gd name="T26" fmla="*/ 30 w 5822"/>
                <a:gd name="T27" fmla="*/ 12 h 1576"/>
                <a:gd name="T28" fmla="*/ 33 w 5822"/>
                <a:gd name="T29" fmla="*/ 12 h 1576"/>
                <a:gd name="T30" fmla="*/ 35 w 5822"/>
                <a:gd name="T31" fmla="*/ 11 h 1576"/>
                <a:gd name="T32" fmla="*/ 39 w 5822"/>
                <a:gd name="T33" fmla="*/ 10 h 1576"/>
                <a:gd name="T34" fmla="*/ 42 w 5822"/>
                <a:gd name="T35" fmla="*/ 10 h 1576"/>
                <a:gd name="T36" fmla="*/ 45 w 5822"/>
                <a:gd name="T37" fmla="*/ 9 h 1576"/>
                <a:gd name="T38" fmla="*/ 48 w 5822"/>
                <a:gd name="T39" fmla="*/ 8 h 1576"/>
                <a:gd name="T40" fmla="*/ 51 w 5822"/>
                <a:gd name="T41" fmla="*/ 8 h 1576"/>
                <a:gd name="T42" fmla="*/ 55 w 5822"/>
                <a:gd name="T43" fmla="*/ 7 h 1576"/>
                <a:gd name="T44" fmla="*/ 58 w 5822"/>
                <a:gd name="T45" fmla="*/ 7 h 1576"/>
                <a:gd name="T46" fmla="*/ 62 w 5822"/>
                <a:gd name="T47" fmla="*/ 7 h 1576"/>
                <a:gd name="T48" fmla="*/ 65 w 5822"/>
                <a:gd name="T49" fmla="*/ 7 h 1576"/>
                <a:gd name="T50" fmla="*/ 69 w 5822"/>
                <a:gd name="T51" fmla="*/ 6 h 1576"/>
                <a:gd name="T52" fmla="*/ 73 w 5822"/>
                <a:gd name="T53" fmla="*/ 6 h 1576"/>
                <a:gd name="T54" fmla="*/ 77 w 5822"/>
                <a:gd name="T55" fmla="*/ 6 h 1576"/>
                <a:gd name="T56" fmla="*/ 92 w 5822"/>
                <a:gd name="T57" fmla="*/ 4 h 1576"/>
                <a:gd name="T58" fmla="*/ 77 w 5822"/>
                <a:gd name="T59" fmla="*/ 1 h 1576"/>
                <a:gd name="T60" fmla="*/ 72 w 5822"/>
                <a:gd name="T61" fmla="*/ 1 h 1576"/>
                <a:gd name="T62" fmla="*/ 68 w 5822"/>
                <a:gd name="T63" fmla="*/ 2 h 1576"/>
                <a:gd name="T64" fmla="*/ 65 w 5822"/>
                <a:gd name="T65" fmla="*/ 2 h 1576"/>
                <a:gd name="T66" fmla="*/ 61 w 5822"/>
                <a:gd name="T67" fmla="*/ 2 h 1576"/>
                <a:gd name="T68" fmla="*/ 57 w 5822"/>
                <a:gd name="T69" fmla="*/ 2 h 1576"/>
                <a:gd name="T70" fmla="*/ 53 w 5822"/>
                <a:gd name="T71" fmla="*/ 3 h 1576"/>
                <a:gd name="T72" fmla="*/ 50 w 5822"/>
                <a:gd name="T73" fmla="*/ 3 h 1576"/>
                <a:gd name="T74" fmla="*/ 46 w 5822"/>
                <a:gd name="T75" fmla="*/ 3 h 1576"/>
                <a:gd name="T76" fmla="*/ 43 w 5822"/>
                <a:gd name="T77" fmla="*/ 4 h 1576"/>
                <a:gd name="T78" fmla="*/ 39 w 5822"/>
                <a:gd name="T79" fmla="*/ 5 h 1576"/>
                <a:gd name="T80" fmla="*/ 35 w 5822"/>
                <a:gd name="T81" fmla="*/ 6 h 1576"/>
                <a:gd name="T82" fmla="*/ 32 w 5822"/>
                <a:gd name="T83" fmla="*/ 6 h 1576"/>
                <a:gd name="T84" fmla="*/ 29 w 5822"/>
                <a:gd name="T85" fmla="*/ 7 h 1576"/>
                <a:gd name="T86" fmla="*/ 26 w 5822"/>
                <a:gd name="T87" fmla="*/ 8 h 1576"/>
                <a:gd name="T88" fmla="*/ 23 w 5822"/>
                <a:gd name="T89" fmla="*/ 9 h 1576"/>
                <a:gd name="T90" fmla="*/ 21 w 5822"/>
                <a:gd name="T91" fmla="*/ 9 h 1576"/>
                <a:gd name="T92" fmla="*/ 18 w 5822"/>
                <a:gd name="T93" fmla="*/ 10 h 1576"/>
                <a:gd name="T94" fmla="*/ 16 w 5822"/>
                <a:gd name="T95" fmla="*/ 11 h 1576"/>
                <a:gd name="T96" fmla="*/ 13 w 5822"/>
                <a:gd name="T97" fmla="*/ 12 h 1576"/>
                <a:gd name="T98" fmla="*/ 11 w 5822"/>
                <a:gd name="T99" fmla="*/ 13 h 1576"/>
                <a:gd name="T100" fmla="*/ 9 w 5822"/>
                <a:gd name="T101" fmla="*/ 14 h 1576"/>
                <a:gd name="T102" fmla="*/ 8 w 5822"/>
                <a:gd name="T103" fmla="*/ 15 h 1576"/>
                <a:gd name="T104" fmla="*/ 7 w 5822"/>
                <a:gd name="T105" fmla="*/ 16 h 1576"/>
                <a:gd name="T106" fmla="*/ 6 w 5822"/>
                <a:gd name="T107" fmla="*/ 16 h 1576"/>
                <a:gd name="T108" fmla="*/ 5 w 5822"/>
                <a:gd name="T109" fmla="*/ 17 h 1576"/>
                <a:gd name="T110" fmla="*/ 4 w 5822"/>
                <a:gd name="T111" fmla="*/ 17 h 1576"/>
                <a:gd name="T112" fmla="*/ 3 w 5822"/>
                <a:gd name="T113" fmla="*/ 18 h 1576"/>
                <a:gd name="T114" fmla="*/ 2 w 5822"/>
                <a:gd name="T115" fmla="*/ 19 h 1576"/>
                <a:gd name="T116" fmla="*/ 1 w 5822"/>
                <a:gd name="T117" fmla="*/ 19 h 1576"/>
                <a:gd name="T118" fmla="*/ 1 w 5822"/>
                <a:gd name="T119" fmla="*/ 20 h 1576"/>
                <a:gd name="T120" fmla="*/ 0 w 5822"/>
                <a:gd name="T121" fmla="*/ 20 h 157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22"/>
                <a:gd name="T184" fmla="*/ 0 h 1576"/>
                <a:gd name="T185" fmla="*/ 5822 w 5822"/>
                <a:gd name="T186" fmla="*/ 1576 h 157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22" h="1576">
                  <a:moveTo>
                    <a:pt x="0" y="1458"/>
                  </a:moveTo>
                  <a:lnTo>
                    <a:pt x="791" y="1576"/>
                  </a:lnTo>
                  <a:lnTo>
                    <a:pt x="811" y="1551"/>
                  </a:lnTo>
                  <a:lnTo>
                    <a:pt x="837" y="1522"/>
                  </a:lnTo>
                  <a:lnTo>
                    <a:pt x="869" y="1488"/>
                  </a:lnTo>
                  <a:lnTo>
                    <a:pt x="899" y="1461"/>
                  </a:lnTo>
                  <a:lnTo>
                    <a:pt x="926" y="1429"/>
                  </a:lnTo>
                  <a:lnTo>
                    <a:pt x="957" y="1406"/>
                  </a:lnTo>
                  <a:lnTo>
                    <a:pt x="994" y="1374"/>
                  </a:lnTo>
                  <a:lnTo>
                    <a:pt x="1026" y="1350"/>
                  </a:lnTo>
                  <a:lnTo>
                    <a:pt x="1065" y="1319"/>
                  </a:lnTo>
                  <a:lnTo>
                    <a:pt x="1099" y="1292"/>
                  </a:lnTo>
                  <a:lnTo>
                    <a:pt x="1144" y="1263"/>
                  </a:lnTo>
                  <a:lnTo>
                    <a:pt x="1187" y="1234"/>
                  </a:lnTo>
                  <a:lnTo>
                    <a:pt x="1222" y="1214"/>
                  </a:lnTo>
                  <a:lnTo>
                    <a:pt x="1256" y="1194"/>
                  </a:lnTo>
                  <a:lnTo>
                    <a:pt x="1298" y="1170"/>
                  </a:lnTo>
                  <a:lnTo>
                    <a:pt x="1344" y="1145"/>
                  </a:lnTo>
                  <a:lnTo>
                    <a:pt x="1390" y="1118"/>
                  </a:lnTo>
                  <a:lnTo>
                    <a:pt x="1436" y="1093"/>
                  </a:lnTo>
                  <a:lnTo>
                    <a:pt x="1468" y="1076"/>
                  </a:lnTo>
                  <a:lnTo>
                    <a:pt x="1505" y="1054"/>
                  </a:lnTo>
                  <a:lnTo>
                    <a:pt x="1563" y="1027"/>
                  </a:lnTo>
                  <a:lnTo>
                    <a:pt x="1621" y="1004"/>
                  </a:lnTo>
                  <a:lnTo>
                    <a:pt x="1694" y="968"/>
                  </a:lnTo>
                  <a:lnTo>
                    <a:pt x="1763" y="938"/>
                  </a:lnTo>
                  <a:lnTo>
                    <a:pt x="1840" y="906"/>
                  </a:lnTo>
                  <a:lnTo>
                    <a:pt x="1916" y="879"/>
                  </a:lnTo>
                  <a:lnTo>
                    <a:pt x="2008" y="847"/>
                  </a:lnTo>
                  <a:lnTo>
                    <a:pt x="2079" y="822"/>
                  </a:lnTo>
                  <a:lnTo>
                    <a:pt x="2155" y="798"/>
                  </a:lnTo>
                  <a:lnTo>
                    <a:pt x="2243" y="773"/>
                  </a:lnTo>
                  <a:lnTo>
                    <a:pt x="2339" y="746"/>
                  </a:lnTo>
                  <a:lnTo>
                    <a:pt x="2439" y="719"/>
                  </a:lnTo>
                  <a:lnTo>
                    <a:pt x="2531" y="694"/>
                  </a:lnTo>
                  <a:lnTo>
                    <a:pt x="2639" y="665"/>
                  </a:lnTo>
                  <a:lnTo>
                    <a:pt x="2750" y="642"/>
                  </a:lnTo>
                  <a:lnTo>
                    <a:pt x="2853" y="622"/>
                  </a:lnTo>
                  <a:lnTo>
                    <a:pt x="2957" y="601"/>
                  </a:lnTo>
                  <a:lnTo>
                    <a:pt x="3052" y="583"/>
                  </a:lnTo>
                  <a:lnTo>
                    <a:pt x="3146" y="566"/>
                  </a:lnTo>
                  <a:lnTo>
                    <a:pt x="3254" y="549"/>
                  </a:lnTo>
                  <a:lnTo>
                    <a:pt x="3353" y="536"/>
                  </a:lnTo>
                  <a:lnTo>
                    <a:pt x="3453" y="521"/>
                  </a:lnTo>
                  <a:lnTo>
                    <a:pt x="3564" y="507"/>
                  </a:lnTo>
                  <a:lnTo>
                    <a:pt x="3664" y="497"/>
                  </a:lnTo>
                  <a:lnTo>
                    <a:pt x="3780" y="482"/>
                  </a:lnTo>
                  <a:lnTo>
                    <a:pt x="3895" y="472"/>
                  </a:lnTo>
                  <a:lnTo>
                    <a:pt x="4013" y="462"/>
                  </a:lnTo>
                  <a:lnTo>
                    <a:pt x="4132" y="455"/>
                  </a:lnTo>
                  <a:lnTo>
                    <a:pt x="4259" y="444"/>
                  </a:lnTo>
                  <a:lnTo>
                    <a:pt x="4370" y="442"/>
                  </a:lnTo>
                  <a:lnTo>
                    <a:pt x="4490" y="438"/>
                  </a:lnTo>
                  <a:lnTo>
                    <a:pt x="4624" y="435"/>
                  </a:lnTo>
                  <a:lnTo>
                    <a:pt x="4739" y="435"/>
                  </a:lnTo>
                  <a:lnTo>
                    <a:pt x="4870" y="435"/>
                  </a:lnTo>
                  <a:lnTo>
                    <a:pt x="4870" y="549"/>
                  </a:lnTo>
                  <a:lnTo>
                    <a:pt x="5822" y="284"/>
                  </a:lnTo>
                  <a:lnTo>
                    <a:pt x="4870" y="0"/>
                  </a:lnTo>
                  <a:lnTo>
                    <a:pt x="4870" y="108"/>
                  </a:lnTo>
                  <a:lnTo>
                    <a:pt x="4723" y="108"/>
                  </a:lnTo>
                  <a:lnTo>
                    <a:pt x="4586" y="108"/>
                  </a:lnTo>
                  <a:lnTo>
                    <a:pt x="4444" y="115"/>
                  </a:lnTo>
                  <a:lnTo>
                    <a:pt x="4317" y="118"/>
                  </a:lnTo>
                  <a:lnTo>
                    <a:pt x="4194" y="122"/>
                  </a:lnTo>
                  <a:lnTo>
                    <a:pt x="4079" y="128"/>
                  </a:lnTo>
                  <a:lnTo>
                    <a:pt x="3952" y="135"/>
                  </a:lnTo>
                  <a:lnTo>
                    <a:pt x="3840" y="143"/>
                  </a:lnTo>
                  <a:lnTo>
                    <a:pt x="3734" y="154"/>
                  </a:lnTo>
                  <a:lnTo>
                    <a:pt x="3618" y="160"/>
                  </a:lnTo>
                  <a:lnTo>
                    <a:pt x="3468" y="174"/>
                  </a:lnTo>
                  <a:lnTo>
                    <a:pt x="3356" y="189"/>
                  </a:lnTo>
                  <a:lnTo>
                    <a:pt x="3245" y="202"/>
                  </a:lnTo>
                  <a:lnTo>
                    <a:pt x="3139" y="216"/>
                  </a:lnTo>
                  <a:lnTo>
                    <a:pt x="3010" y="233"/>
                  </a:lnTo>
                  <a:lnTo>
                    <a:pt x="2895" y="251"/>
                  </a:lnTo>
                  <a:lnTo>
                    <a:pt x="2789" y="271"/>
                  </a:lnTo>
                  <a:lnTo>
                    <a:pt x="2685" y="288"/>
                  </a:lnTo>
                  <a:lnTo>
                    <a:pt x="2563" y="313"/>
                  </a:lnTo>
                  <a:lnTo>
                    <a:pt x="2450" y="334"/>
                  </a:lnTo>
                  <a:lnTo>
                    <a:pt x="2342" y="354"/>
                  </a:lnTo>
                  <a:lnTo>
                    <a:pt x="2243" y="377"/>
                  </a:lnTo>
                  <a:lnTo>
                    <a:pt x="2146" y="396"/>
                  </a:lnTo>
                  <a:lnTo>
                    <a:pt x="2047" y="423"/>
                  </a:lnTo>
                  <a:lnTo>
                    <a:pt x="1958" y="448"/>
                  </a:lnTo>
                  <a:lnTo>
                    <a:pt x="1851" y="475"/>
                  </a:lnTo>
                  <a:lnTo>
                    <a:pt x="1747" y="504"/>
                  </a:lnTo>
                  <a:lnTo>
                    <a:pt x="1659" y="536"/>
                  </a:lnTo>
                  <a:lnTo>
                    <a:pt x="1567" y="563"/>
                  </a:lnTo>
                  <a:lnTo>
                    <a:pt x="1478" y="591"/>
                  </a:lnTo>
                  <a:lnTo>
                    <a:pt x="1397" y="618"/>
                  </a:lnTo>
                  <a:lnTo>
                    <a:pt x="1330" y="645"/>
                  </a:lnTo>
                  <a:lnTo>
                    <a:pt x="1237" y="680"/>
                  </a:lnTo>
                  <a:lnTo>
                    <a:pt x="1157" y="716"/>
                  </a:lnTo>
                  <a:lnTo>
                    <a:pt x="1083" y="743"/>
                  </a:lnTo>
                  <a:lnTo>
                    <a:pt x="1010" y="778"/>
                  </a:lnTo>
                  <a:lnTo>
                    <a:pt x="936" y="812"/>
                  </a:lnTo>
                  <a:lnTo>
                    <a:pt x="860" y="847"/>
                  </a:lnTo>
                  <a:lnTo>
                    <a:pt x="791" y="881"/>
                  </a:lnTo>
                  <a:lnTo>
                    <a:pt x="726" y="918"/>
                  </a:lnTo>
                  <a:lnTo>
                    <a:pt x="648" y="954"/>
                  </a:lnTo>
                  <a:lnTo>
                    <a:pt x="591" y="985"/>
                  </a:lnTo>
                  <a:lnTo>
                    <a:pt x="539" y="1020"/>
                  </a:lnTo>
                  <a:lnTo>
                    <a:pt x="503" y="1041"/>
                  </a:lnTo>
                  <a:lnTo>
                    <a:pt x="461" y="1062"/>
                  </a:lnTo>
                  <a:lnTo>
                    <a:pt x="431" y="1079"/>
                  </a:lnTo>
                  <a:lnTo>
                    <a:pt x="411" y="1100"/>
                  </a:lnTo>
                  <a:lnTo>
                    <a:pt x="380" y="1118"/>
                  </a:lnTo>
                  <a:lnTo>
                    <a:pt x="353" y="1141"/>
                  </a:lnTo>
                  <a:lnTo>
                    <a:pt x="323" y="1167"/>
                  </a:lnTo>
                  <a:lnTo>
                    <a:pt x="293" y="1187"/>
                  </a:lnTo>
                  <a:lnTo>
                    <a:pt x="270" y="1204"/>
                  </a:lnTo>
                  <a:lnTo>
                    <a:pt x="238" y="1229"/>
                  </a:lnTo>
                  <a:lnTo>
                    <a:pt x="208" y="1253"/>
                  </a:lnTo>
                  <a:lnTo>
                    <a:pt x="180" y="1278"/>
                  </a:lnTo>
                  <a:lnTo>
                    <a:pt x="146" y="1301"/>
                  </a:lnTo>
                  <a:lnTo>
                    <a:pt x="127" y="1327"/>
                  </a:lnTo>
                  <a:lnTo>
                    <a:pt x="100" y="1342"/>
                  </a:lnTo>
                  <a:lnTo>
                    <a:pt x="81" y="1367"/>
                  </a:lnTo>
                  <a:lnTo>
                    <a:pt x="54" y="1391"/>
                  </a:lnTo>
                  <a:lnTo>
                    <a:pt x="35" y="1416"/>
                  </a:lnTo>
                  <a:lnTo>
                    <a:pt x="20" y="1433"/>
                  </a:lnTo>
                  <a:lnTo>
                    <a:pt x="0" y="145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3816747" y="4459100"/>
            <a:ext cx="4538067" cy="1393371"/>
            <a:chOff x="3816747" y="4459100"/>
            <a:chExt cx="4538067" cy="1393371"/>
          </a:xfrm>
        </p:grpSpPr>
        <p:sp>
          <p:nvSpPr>
            <p:cNvPr id="20" name="Freeform 19"/>
            <p:cNvSpPr>
              <a:spLocks/>
            </p:cNvSpPr>
            <p:nvPr/>
          </p:nvSpPr>
          <p:spPr bwMode="auto">
            <a:xfrm>
              <a:off x="3851672" y="4493934"/>
              <a:ext cx="4503142" cy="1358537"/>
            </a:xfrm>
            <a:custGeom>
              <a:avLst/>
              <a:gdLst>
                <a:gd name="T0" fmla="*/ 79 w 5819"/>
                <a:gd name="T1" fmla="*/ 0 h 1578"/>
                <a:gd name="T2" fmla="*/ 79 w 5819"/>
                <a:gd name="T3" fmla="*/ 1 h 1578"/>
                <a:gd name="T4" fmla="*/ 78 w 5819"/>
                <a:gd name="T5" fmla="*/ 1 h 1578"/>
                <a:gd name="T6" fmla="*/ 77 w 5819"/>
                <a:gd name="T7" fmla="*/ 2 h 1578"/>
                <a:gd name="T8" fmla="*/ 76 w 5819"/>
                <a:gd name="T9" fmla="*/ 3 h 1578"/>
                <a:gd name="T10" fmla="*/ 74 w 5819"/>
                <a:gd name="T11" fmla="*/ 4 h 1578"/>
                <a:gd name="T12" fmla="*/ 73 w 5819"/>
                <a:gd name="T13" fmla="*/ 5 h 1578"/>
                <a:gd name="T14" fmla="*/ 72 w 5819"/>
                <a:gd name="T15" fmla="*/ 6 h 1578"/>
                <a:gd name="T16" fmla="*/ 71 w 5819"/>
                <a:gd name="T17" fmla="*/ 6 h 1578"/>
                <a:gd name="T18" fmla="*/ 69 w 5819"/>
                <a:gd name="T19" fmla="*/ 7 h 1578"/>
                <a:gd name="T20" fmla="*/ 68 w 5819"/>
                <a:gd name="T21" fmla="*/ 7 h 1578"/>
                <a:gd name="T22" fmla="*/ 66 w 5819"/>
                <a:gd name="T23" fmla="*/ 8 h 1578"/>
                <a:gd name="T24" fmla="*/ 64 w 5819"/>
                <a:gd name="T25" fmla="*/ 9 h 1578"/>
                <a:gd name="T26" fmla="*/ 62 w 5819"/>
                <a:gd name="T27" fmla="*/ 10 h 1578"/>
                <a:gd name="T28" fmla="*/ 59 w 5819"/>
                <a:gd name="T29" fmla="*/ 11 h 1578"/>
                <a:gd name="T30" fmla="*/ 57 w 5819"/>
                <a:gd name="T31" fmla="*/ 11 h 1578"/>
                <a:gd name="T32" fmla="*/ 54 w 5819"/>
                <a:gd name="T33" fmla="*/ 12 h 1578"/>
                <a:gd name="T34" fmla="*/ 50 w 5819"/>
                <a:gd name="T35" fmla="*/ 13 h 1578"/>
                <a:gd name="T36" fmla="*/ 47 w 5819"/>
                <a:gd name="T37" fmla="*/ 13 h 1578"/>
                <a:gd name="T38" fmla="*/ 44 w 5819"/>
                <a:gd name="T39" fmla="*/ 14 h 1578"/>
                <a:gd name="T40" fmla="*/ 41 w 5819"/>
                <a:gd name="T41" fmla="*/ 15 h 1578"/>
                <a:gd name="T42" fmla="*/ 37 w 5819"/>
                <a:gd name="T43" fmla="*/ 15 h 1578"/>
                <a:gd name="T44" fmla="*/ 34 w 5819"/>
                <a:gd name="T45" fmla="*/ 16 h 1578"/>
                <a:gd name="T46" fmla="*/ 30 w 5819"/>
                <a:gd name="T47" fmla="*/ 16 h 1578"/>
                <a:gd name="T48" fmla="*/ 27 w 5819"/>
                <a:gd name="T49" fmla="*/ 16 h 1578"/>
                <a:gd name="T50" fmla="*/ 23 w 5819"/>
                <a:gd name="T51" fmla="*/ 16 h 1578"/>
                <a:gd name="T52" fmla="*/ 19 w 5819"/>
                <a:gd name="T53" fmla="*/ 16 h 1578"/>
                <a:gd name="T54" fmla="*/ 15 w 5819"/>
                <a:gd name="T55" fmla="*/ 16 h 1578"/>
                <a:gd name="T56" fmla="*/ 0 w 5819"/>
                <a:gd name="T57" fmla="*/ 18 h 1578"/>
                <a:gd name="T58" fmla="*/ 15 w 5819"/>
                <a:gd name="T59" fmla="*/ 21 h 1578"/>
                <a:gd name="T60" fmla="*/ 19 w 5819"/>
                <a:gd name="T61" fmla="*/ 21 h 1578"/>
                <a:gd name="T62" fmla="*/ 24 w 5819"/>
                <a:gd name="T63" fmla="*/ 21 h 1578"/>
                <a:gd name="T64" fmla="*/ 28 w 5819"/>
                <a:gd name="T65" fmla="*/ 21 h 1578"/>
                <a:gd name="T66" fmla="*/ 31 w 5819"/>
                <a:gd name="T67" fmla="*/ 20 h 1578"/>
                <a:gd name="T68" fmla="*/ 35 w 5819"/>
                <a:gd name="T69" fmla="*/ 20 h 1578"/>
                <a:gd name="T70" fmla="*/ 39 w 5819"/>
                <a:gd name="T71" fmla="*/ 20 h 1578"/>
                <a:gd name="T72" fmla="*/ 42 w 5819"/>
                <a:gd name="T73" fmla="*/ 19 h 1578"/>
                <a:gd name="T74" fmla="*/ 46 w 5819"/>
                <a:gd name="T75" fmla="*/ 19 h 1578"/>
                <a:gd name="T76" fmla="*/ 50 w 5819"/>
                <a:gd name="T77" fmla="*/ 18 h 1578"/>
                <a:gd name="T78" fmla="*/ 53 w 5819"/>
                <a:gd name="T79" fmla="*/ 18 h 1578"/>
                <a:gd name="T80" fmla="*/ 57 w 5819"/>
                <a:gd name="T81" fmla="*/ 17 h 1578"/>
                <a:gd name="T82" fmla="*/ 60 w 5819"/>
                <a:gd name="T83" fmla="*/ 17 h 1578"/>
                <a:gd name="T84" fmla="*/ 63 w 5819"/>
                <a:gd name="T85" fmla="*/ 16 h 1578"/>
                <a:gd name="T86" fmla="*/ 66 w 5819"/>
                <a:gd name="T87" fmla="*/ 15 h 1578"/>
                <a:gd name="T88" fmla="*/ 68 w 5819"/>
                <a:gd name="T89" fmla="*/ 14 h 1578"/>
                <a:gd name="T90" fmla="*/ 71 w 5819"/>
                <a:gd name="T91" fmla="*/ 13 h 1578"/>
                <a:gd name="T92" fmla="*/ 74 w 5819"/>
                <a:gd name="T93" fmla="*/ 12 h 1578"/>
                <a:gd name="T94" fmla="*/ 76 w 5819"/>
                <a:gd name="T95" fmla="*/ 11 h 1578"/>
                <a:gd name="T96" fmla="*/ 78 w 5819"/>
                <a:gd name="T97" fmla="*/ 10 h 1578"/>
                <a:gd name="T98" fmla="*/ 80 w 5819"/>
                <a:gd name="T99" fmla="*/ 9 h 1578"/>
                <a:gd name="T100" fmla="*/ 83 w 5819"/>
                <a:gd name="T101" fmla="*/ 9 h 1578"/>
                <a:gd name="T102" fmla="*/ 84 w 5819"/>
                <a:gd name="T103" fmla="*/ 8 h 1578"/>
                <a:gd name="T104" fmla="*/ 85 w 5819"/>
                <a:gd name="T105" fmla="*/ 7 h 1578"/>
                <a:gd name="T106" fmla="*/ 86 w 5819"/>
                <a:gd name="T107" fmla="*/ 7 h 1578"/>
                <a:gd name="T108" fmla="*/ 87 w 5819"/>
                <a:gd name="T109" fmla="*/ 6 h 1578"/>
                <a:gd name="T110" fmla="*/ 88 w 5819"/>
                <a:gd name="T111" fmla="*/ 5 h 1578"/>
                <a:gd name="T112" fmla="*/ 89 w 5819"/>
                <a:gd name="T113" fmla="*/ 4 h 1578"/>
                <a:gd name="T114" fmla="*/ 90 w 5819"/>
                <a:gd name="T115" fmla="*/ 4 h 1578"/>
                <a:gd name="T116" fmla="*/ 90 w 5819"/>
                <a:gd name="T117" fmla="*/ 3 h 1578"/>
                <a:gd name="T118" fmla="*/ 91 w 5819"/>
                <a:gd name="T119" fmla="*/ 3 h 1578"/>
                <a:gd name="T120" fmla="*/ 91 w 5819"/>
                <a:gd name="T121" fmla="*/ 2 h 157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19"/>
                <a:gd name="T184" fmla="*/ 0 h 1578"/>
                <a:gd name="T185" fmla="*/ 5819 w 5819"/>
                <a:gd name="T186" fmla="*/ 1578 h 1578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19" h="1578">
                  <a:moveTo>
                    <a:pt x="5819" y="118"/>
                  </a:moveTo>
                  <a:lnTo>
                    <a:pt x="5028" y="0"/>
                  </a:lnTo>
                  <a:lnTo>
                    <a:pt x="5008" y="24"/>
                  </a:lnTo>
                  <a:lnTo>
                    <a:pt x="4982" y="52"/>
                  </a:lnTo>
                  <a:lnTo>
                    <a:pt x="4950" y="86"/>
                  </a:lnTo>
                  <a:lnTo>
                    <a:pt x="4924" y="113"/>
                  </a:lnTo>
                  <a:lnTo>
                    <a:pt x="4892" y="145"/>
                  </a:lnTo>
                  <a:lnTo>
                    <a:pt x="4862" y="170"/>
                  </a:lnTo>
                  <a:lnTo>
                    <a:pt x="4823" y="200"/>
                  </a:lnTo>
                  <a:lnTo>
                    <a:pt x="4793" y="224"/>
                  </a:lnTo>
                  <a:lnTo>
                    <a:pt x="4756" y="258"/>
                  </a:lnTo>
                  <a:lnTo>
                    <a:pt x="4720" y="285"/>
                  </a:lnTo>
                  <a:lnTo>
                    <a:pt x="4675" y="312"/>
                  </a:lnTo>
                  <a:lnTo>
                    <a:pt x="4632" y="340"/>
                  </a:lnTo>
                  <a:lnTo>
                    <a:pt x="4597" y="360"/>
                  </a:lnTo>
                  <a:lnTo>
                    <a:pt x="4563" y="381"/>
                  </a:lnTo>
                  <a:lnTo>
                    <a:pt x="4521" y="406"/>
                  </a:lnTo>
                  <a:lnTo>
                    <a:pt x="4475" y="430"/>
                  </a:lnTo>
                  <a:lnTo>
                    <a:pt x="4429" y="458"/>
                  </a:lnTo>
                  <a:lnTo>
                    <a:pt x="4387" y="481"/>
                  </a:lnTo>
                  <a:lnTo>
                    <a:pt x="4355" y="500"/>
                  </a:lnTo>
                  <a:lnTo>
                    <a:pt x="4313" y="520"/>
                  </a:lnTo>
                  <a:lnTo>
                    <a:pt x="4259" y="547"/>
                  </a:lnTo>
                  <a:lnTo>
                    <a:pt x="4198" y="573"/>
                  </a:lnTo>
                  <a:lnTo>
                    <a:pt x="4125" y="606"/>
                  </a:lnTo>
                  <a:lnTo>
                    <a:pt x="4056" y="635"/>
                  </a:lnTo>
                  <a:lnTo>
                    <a:pt x="3978" y="668"/>
                  </a:lnTo>
                  <a:lnTo>
                    <a:pt x="3902" y="697"/>
                  </a:lnTo>
                  <a:lnTo>
                    <a:pt x="3811" y="729"/>
                  </a:lnTo>
                  <a:lnTo>
                    <a:pt x="3740" y="753"/>
                  </a:lnTo>
                  <a:lnTo>
                    <a:pt x="3664" y="776"/>
                  </a:lnTo>
                  <a:lnTo>
                    <a:pt x="3580" y="801"/>
                  </a:lnTo>
                  <a:lnTo>
                    <a:pt x="3480" y="828"/>
                  </a:lnTo>
                  <a:lnTo>
                    <a:pt x="3380" y="857"/>
                  </a:lnTo>
                  <a:lnTo>
                    <a:pt x="3287" y="881"/>
                  </a:lnTo>
                  <a:lnTo>
                    <a:pt x="3184" y="909"/>
                  </a:lnTo>
                  <a:lnTo>
                    <a:pt x="3072" y="933"/>
                  </a:lnTo>
                  <a:lnTo>
                    <a:pt x="2965" y="953"/>
                  </a:lnTo>
                  <a:lnTo>
                    <a:pt x="2862" y="975"/>
                  </a:lnTo>
                  <a:lnTo>
                    <a:pt x="2765" y="992"/>
                  </a:lnTo>
                  <a:lnTo>
                    <a:pt x="2677" y="1009"/>
                  </a:lnTo>
                  <a:lnTo>
                    <a:pt x="2569" y="1027"/>
                  </a:lnTo>
                  <a:lnTo>
                    <a:pt x="2466" y="1041"/>
                  </a:lnTo>
                  <a:lnTo>
                    <a:pt x="2365" y="1054"/>
                  </a:lnTo>
                  <a:lnTo>
                    <a:pt x="2255" y="1068"/>
                  </a:lnTo>
                  <a:lnTo>
                    <a:pt x="2159" y="1079"/>
                  </a:lnTo>
                  <a:lnTo>
                    <a:pt x="2041" y="1093"/>
                  </a:lnTo>
                  <a:lnTo>
                    <a:pt x="1925" y="1103"/>
                  </a:lnTo>
                  <a:lnTo>
                    <a:pt x="1810" y="1113"/>
                  </a:lnTo>
                  <a:lnTo>
                    <a:pt x="1686" y="1120"/>
                  </a:lnTo>
                  <a:lnTo>
                    <a:pt x="1560" y="1130"/>
                  </a:lnTo>
                  <a:lnTo>
                    <a:pt x="1449" y="1135"/>
                  </a:lnTo>
                  <a:lnTo>
                    <a:pt x="1333" y="1138"/>
                  </a:lnTo>
                  <a:lnTo>
                    <a:pt x="1195" y="1142"/>
                  </a:lnTo>
                  <a:lnTo>
                    <a:pt x="1083" y="1142"/>
                  </a:lnTo>
                  <a:lnTo>
                    <a:pt x="953" y="1142"/>
                  </a:lnTo>
                  <a:lnTo>
                    <a:pt x="953" y="1027"/>
                  </a:lnTo>
                  <a:lnTo>
                    <a:pt x="0" y="1290"/>
                  </a:lnTo>
                  <a:lnTo>
                    <a:pt x="953" y="1578"/>
                  </a:lnTo>
                  <a:lnTo>
                    <a:pt x="953" y="1467"/>
                  </a:lnTo>
                  <a:lnTo>
                    <a:pt x="1099" y="1467"/>
                  </a:lnTo>
                  <a:lnTo>
                    <a:pt x="1234" y="1463"/>
                  </a:lnTo>
                  <a:lnTo>
                    <a:pt x="1375" y="1460"/>
                  </a:lnTo>
                  <a:lnTo>
                    <a:pt x="1502" y="1457"/>
                  </a:lnTo>
                  <a:lnTo>
                    <a:pt x="1624" y="1453"/>
                  </a:lnTo>
                  <a:lnTo>
                    <a:pt x="1744" y="1446"/>
                  </a:lnTo>
                  <a:lnTo>
                    <a:pt x="1871" y="1439"/>
                  </a:lnTo>
                  <a:lnTo>
                    <a:pt x="1983" y="1431"/>
                  </a:lnTo>
                  <a:lnTo>
                    <a:pt x="2085" y="1423"/>
                  </a:lnTo>
                  <a:lnTo>
                    <a:pt x="2205" y="1416"/>
                  </a:lnTo>
                  <a:lnTo>
                    <a:pt x="2350" y="1397"/>
                  </a:lnTo>
                  <a:lnTo>
                    <a:pt x="2461" y="1388"/>
                  </a:lnTo>
                  <a:lnTo>
                    <a:pt x="2574" y="1374"/>
                  </a:lnTo>
                  <a:lnTo>
                    <a:pt x="2682" y="1359"/>
                  </a:lnTo>
                  <a:lnTo>
                    <a:pt x="2807" y="1342"/>
                  </a:lnTo>
                  <a:lnTo>
                    <a:pt x="2922" y="1325"/>
                  </a:lnTo>
                  <a:lnTo>
                    <a:pt x="3030" y="1303"/>
                  </a:lnTo>
                  <a:lnTo>
                    <a:pt x="3138" y="1287"/>
                  </a:lnTo>
                  <a:lnTo>
                    <a:pt x="3258" y="1263"/>
                  </a:lnTo>
                  <a:lnTo>
                    <a:pt x="3369" y="1241"/>
                  </a:lnTo>
                  <a:lnTo>
                    <a:pt x="3475" y="1221"/>
                  </a:lnTo>
                  <a:lnTo>
                    <a:pt x="3580" y="1197"/>
                  </a:lnTo>
                  <a:lnTo>
                    <a:pt x="3668" y="1179"/>
                  </a:lnTo>
                  <a:lnTo>
                    <a:pt x="3772" y="1151"/>
                  </a:lnTo>
                  <a:lnTo>
                    <a:pt x="3863" y="1128"/>
                  </a:lnTo>
                  <a:lnTo>
                    <a:pt x="3968" y="1100"/>
                  </a:lnTo>
                  <a:lnTo>
                    <a:pt x="4071" y="1071"/>
                  </a:lnTo>
                  <a:lnTo>
                    <a:pt x="4159" y="1041"/>
                  </a:lnTo>
                  <a:lnTo>
                    <a:pt x="4252" y="1014"/>
                  </a:lnTo>
                  <a:lnTo>
                    <a:pt x="4339" y="985"/>
                  </a:lnTo>
                  <a:lnTo>
                    <a:pt x="4420" y="956"/>
                  </a:lnTo>
                  <a:lnTo>
                    <a:pt x="4489" y="929"/>
                  </a:lnTo>
                  <a:lnTo>
                    <a:pt x="4583" y="894"/>
                  </a:lnTo>
                  <a:lnTo>
                    <a:pt x="4662" y="860"/>
                  </a:lnTo>
                  <a:lnTo>
                    <a:pt x="4735" y="832"/>
                  </a:lnTo>
                  <a:lnTo>
                    <a:pt x="4809" y="798"/>
                  </a:lnTo>
                  <a:lnTo>
                    <a:pt x="4881" y="763"/>
                  </a:lnTo>
                  <a:lnTo>
                    <a:pt x="4957" y="729"/>
                  </a:lnTo>
                  <a:lnTo>
                    <a:pt x="5028" y="694"/>
                  </a:lnTo>
                  <a:lnTo>
                    <a:pt x="5093" y="659"/>
                  </a:lnTo>
                  <a:lnTo>
                    <a:pt x="5169" y="621"/>
                  </a:lnTo>
                  <a:lnTo>
                    <a:pt x="5227" y="589"/>
                  </a:lnTo>
                  <a:lnTo>
                    <a:pt x="5281" y="554"/>
                  </a:lnTo>
                  <a:lnTo>
                    <a:pt x="5319" y="534"/>
                  </a:lnTo>
                  <a:lnTo>
                    <a:pt x="5358" y="512"/>
                  </a:lnTo>
                  <a:lnTo>
                    <a:pt x="5389" y="495"/>
                  </a:lnTo>
                  <a:lnTo>
                    <a:pt x="5408" y="475"/>
                  </a:lnTo>
                  <a:lnTo>
                    <a:pt x="5438" y="458"/>
                  </a:lnTo>
                  <a:lnTo>
                    <a:pt x="5466" y="433"/>
                  </a:lnTo>
                  <a:lnTo>
                    <a:pt x="5496" y="409"/>
                  </a:lnTo>
                  <a:lnTo>
                    <a:pt x="5526" y="387"/>
                  </a:lnTo>
                  <a:lnTo>
                    <a:pt x="5549" y="371"/>
                  </a:lnTo>
                  <a:lnTo>
                    <a:pt x="5581" y="347"/>
                  </a:lnTo>
                  <a:lnTo>
                    <a:pt x="5611" y="322"/>
                  </a:lnTo>
                  <a:lnTo>
                    <a:pt x="5639" y="298"/>
                  </a:lnTo>
                  <a:lnTo>
                    <a:pt x="5672" y="273"/>
                  </a:lnTo>
                  <a:lnTo>
                    <a:pt x="5692" y="250"/>
                  </a:lnTo>
                  <a:lnTo>
                    <a:pt x="5719" y="232"/>
                  </a:lnTo>
                  <a:lnTo>
                    <a:pt x="5738" y="207"/>
                  </a:lnTo>
                  <a:lnTo>
                    <a:pt x="5764" y="184"/>
                  </a:lnTo>
                  <a:lnTo>
                    <a:pt x="5784" y="160"/>
                  </a:lnTo>
                  <a:lnTo>
                    <a:pt x="5800" y="142"/>
                  </a:lnTo>
                  <a:lnTo>
                    <a:pt x="5819" y="118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20"/>
            <p:cNvSpPr>
              <a:spLocks/>
            </p:cNvSpPr>
            <p:nvPr/>
          </p:nvSpPr>
          <p:spPr bwMode="auto">
            <a:xfrm>
              <a:off x="3816747" y="4459100"/>
              <a:ext cx="4500959" cy="1358537"/>
            </a:xfrm>
            <a:custGeom>
              <a:avLst/>
              <a:gdLst>
                <a:gd name="T0" fmla="*/ 79 w 5818"/>
                <a:gd name="T1" fmla="*/ 0 h 1579"/>
                <a:gd name="T2" fmla="*/ 79 w 5818"/>
                <a:gd name="T3" fmla="*/ 1 h 1579"/>
                <a:gd name="T4" fmla="*/ 78 w 5818"/>
                <a:gd name="T5" fmla="*/ 1 h 1579"/>
                <a:gd name="T6" fmla="*/ 77 w 5818"/>
                <a:gd name="T7" fmla="*/ 2 h 1579"/>
                <a:gd name="T8" fmla="*/ 75 w 5818"/>
                <a:gd name="T9" fmla="*/ 3 h 1579"/>
                <a:gd name="T10" fmla="*/ 74 w 5818"/>
                <a:gd name="T11" fmla="*/ 4 h 1579"/>
                <a:gd name="T12" fmla="*/ 73 w 5818"/>
                <a:gd name="T13" fmla="*/ 5 h 1579"/>
                <a:gd name="T14" fmla="*/ 72 w 5818"/>
                <a:gd name="T15" fmla="*/ 6 h 1579"/>
                <a:gd name="T16" fmla="*/ 71 w 5818"/>
                <a:gd name="T17" fmla="*/ 6 h 1579"/>
                <a:gd name="T18" fmla="*/ 69 w 5818"/>
                <a:gd name="T19" fmla="*/ 7 h 1579"/>
                <a:gd name="T20" fmla="*/ 68 w 5818"/>
                <a:gd name="T21" fmla="*/ 7 h 1579"/>
                <a:gd name="T22" fmla="*/ 66 w 5818"/>
                <a:gd name="T23" fmla="*/ 8 h 1579"/>
                <a:gd name="T24" fmla="*/ 64 w 5818"/>
                <a:gd name="T25" fmla="*/ 9 h 1579"/>
                <a:gd name="T26" fmla="*/ 62 w 5818"/>
                <a:gd name="T27" fmla="*/ 10 h 1579"/>
                <a:gd name="T28" fmla="*/ 59 w 5818"/>
                <a:gd name="T29" fmla="*/ 11 h 1579"/>
                <a:gd name="T30" fmla="*/ 56 w 5818"/>
                <a:gd name="T31" fmla="*/ 11 h 1579"/>
                <a:gd name="T32" fmla="*/ 54 w 5818"/>
                <a:gd name="T33" fmla="*/ 12 h 1579"/>
                <a:gd name="T34" fmla="*/ 50 w 5818"/>
                <a:gd name="T35" fmla="*/ 13 h 1579"/>
                <a:gd name="T36" fmla="*/ 47 w 5818"/>
                <a:gd name="T37" fmla="*/ 13 h 1579"/>
                <a:gd name="T38" fmla="*/ 44 w 5818"/>
                <a:gd name="T39" fmla="*/ 14 h 1579"/>
                <a:gd name="T40" fmla="*/ 40 w 5818"/>
                <a:gd name="T41" fmla="*/ 15 h 1579"/>
                <a:gd name="T42" fmla="*/ 37 w 5818"/>
                <a:gd name="T43" fmla="*/ 15 h 1579"/>
                <a:gd name="T44" fmla="*/ 34 w 5818"/>
                <a:gd name="T45" fmla="*/ 16 h 1579"/>
                <a:gd name="T46" fmla="*/ 30 w 5818"/>
                <a:gd name="T47" fmla="*/ 16 h 1579"/>
                <a:gd name="T48" fmla="*/ 27 w 5818"/>
                <a:gd name="T49" fmla="*/ 16 h 1579"/>
                <a:gd name="T50" fmla="*/ 23 w 5818"/>
                <a:gd name="T51" fmla="*/ 16 h 1579"/>
                <a:gd name="T52" fmla="*/ 19 w 5818"/>
                <a:gd name="T53" fmla="*/ 16 h 1579"/>
                <a:gd name="T54" fmla="*/ 15 w 5818"/>
                <a:gd name="T55" fmla="*/ 16 h 1579"/>
                <a:gd name="T56" fmla="*/ 0 w 5818"/>
                <a:gd name="T57" fmla="*/ 18 h 1579"/>
                <a:gd name="T58" fmla="*/ 15 w 5818"/>
                <a:gd name="T59" fmla="*/ 21 h 1579"/>
                <a:gd name="T60" fmla="*/ 19 w 5818"/>
                <a:gd name="T61" fmla="*/ 21 h 1579"/>
                <a:gd name="T62" fmla="*/ 24 w 5818"/>
                <a:gd name="T63" fmla="*/ 21 h 1579"/>
                <a:gd name="T64" fmla="*/ 28 w 5818"/>
                <a:gd name="T65" fmla="*/ 21 h 1579"/>
                <a:gd name="T66" fmla="*/ 31 w 5818"/>
                <a:gd name="T67" fmla="*/ 20 h 1579"/>
                <a:gd name="T68" fmla="*/ 35 w 5818"/>
                <a:gd name="T69" fmla="*/ 20 h 1579"/>
                <a:gd name="T70" fmla="*/ 39 w 5818"/>
                <a:gd name="T71" fmla="*/ 20 h 1579"/>
                <a:gd name="T72" fmla="*/ 42 w 5818"/>
                <a:gd name="T73" fmla="*/ 19 h 1579"/>
                <a:gd name="T74" fmla="*/ 46 w 5818"/>
                <a:gd name="T75" fmla="*/ 19 h 1579"/>
                <a:gd name="T76" fmla="*/ 50 w 5818"/>
                <a:gd name="T77" fmla="*/ 18 h 1579"/>
                <a:gd name="T78" fmla="*/ 53 w 5818"/>
                <a:gd name="T79" fmla="*/ 18 h 1579"/>
                <a:gd name="T80" fmla="*/ 56 w 5818"/>
                <a:gd name="T81" fmla="*/ 17 h 1579"/>
                <a:gd name="T82" fmla="*/ 60 w 5818"/>
                <a:gd name="T83" fmla="*/ 17 h 1579"/>
                <a:gd name="T84" fmla="*/ 62 w 5818"/>
                <a:gd name="T85" fmla="*/ 16 h 1579"/>
                <a:gd name="T86" fmla="*/ 66 w 5818"/>
                <a:gd name="T87" fmla="*/ 15 h 1579"/>
                <a:gd name="T88" fmla="*/ 68 w 5818"/>
                <a:gd name="T89" fmla="*/ 14 h 1579"/>
                <a:gd name="T90" fmla="*/ 71 w 5818"/>
                <a:gd name="T91" fmla="*/ 13 h 1579"/>
                <a:gd name="T92" fmla="*/ 74 w 5818"/>
                <a:gd name="T93" fmla="*/ 12 h 1579"/>
                <a:gd name="T94" fmla="*/ 76 w 5818"/>
                <a:gd name="T95" fmla="*/ 11 h 1579"/>
                <a:gd name="T96" fmla="*/ 78 w 5818"/>
                <a:gd name="T97" fmla="*/ 10 h 1579"/>
                <a:gd name="T98" fmla="*/ 80 w 5818"/>
                <a:gd name="T99" fmla="*/ 9 h 1579"/>
                <a:gd name="T100" fmla="*/ 82 w 5818"/>
                <a:gd name="T101" fmla="*/ 9 h 1579"/>
                <a:gd name="T102" fmla="*/ 84 w 5818"/>
                <a:gd name="T103" fmla="*/ 8 h 1579"/>
                <a:gd name="T104" fmla="*/ 85 w 5818"/>
                <a:gd name="T105" fmla="*/ 7 h 1579"/>
                <a:gd name="T106" fmla="*/ 86 w 5818"/>
                <a:gd name="T107" fmla="*/ 7 h 1579"/>
                <a:gd name="T108" fmla="*/ 87 w 5818"/>
                <a:gd name="T109" fmla="*/ 6 h 1579"/>
                <a:gd name="T110" fmla="*/ 88 w 5818"/>
                <a:gd name="T111" fmla="*/ 6 h 1579"/>
                <a:gd name="T112" fmla="*/ 89 w 5818"/>
                <a:gd name="T113" fmla="*/ 4 h 1579"/>
                <a:gd name="T114" fmla="*/ 90 w 5818"/>
                <a:gd name="T115" fmla="*/ 4 h 1579"/>
                <a:gd name="T116" fmla="*/ 90 w 5818"/>
                <a:gd name="T117" fmla="*/ 3 h 1579"/>
                <a:gd name="T118" fmla="*/ 91 w 5818"/>
                <a:gd name="T119" fmla="*/ 3 h 1579"/>
                <a:gd name="T120" fmla="*/ 91 w 5818"/>
                <a:gd name="T121" fmla="*/ 2 h 157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18"/>
                <a:gd name="T184" fmla="*/ 0 h 1579"/>
                <a:gd name="T185" fmla="*/ 5818 w 5818"/>
                <a:gd name="T186" fmla="*/ 1579 h 157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18" h="1579">
                  <a:moveTo>
                    <a:pt x="5818" y="118"/>
                  </a:moveTo>
                  <a:lnTo>
                    <a:pt x="5028" y="0"/>
                  </a:lnTo>
                  <a:lnTo>
                    <a:pt x="5009" y="24"/>
                  </a:lnTo>
                  <a:lnTo>
                    <a:pt x="4982" y="52"/>
                  </a:lnTo>
                  <a:lnTo>
                    <a:pt x="4951" y="86"/>
                  </a:lnTo>
                  <a:lnTo>
                    <a:pt x="4924" y="114"/>
                  </a:lnTo>
                  <a:lnTo>
                    <a:pt x="4894" y="145"/>
                  </a:lnTo>
                  <a:lnTo>
                    <a:pt x="4862" y="170"/>
                  </a:lnTo>
                  <a:lnTo>
                    <a:pt x="4823" y="202"/>
                  </a:lnTo>
                  <a:lnTo>
                    <a:pt x="4793" y="226"/>
                  </a:lnTo>
                  <a:lnTo>
                    <a:pt x="4754" y="256"/>
                  </a:lnTo>
                  <a:lnTo>
                    <a:pt x="4721" y="285"/>
                  </a:lnTo>
                  <a:lnTo>
                    <a:pt x="4673" y="312"/>
                  </a:lnTo>
                  <a:lnTo>
                    <a:pt x="4632" y="340"/>
                  </a:lnTo>
                  <a:lnTo>
                    <a:pt x="4597" y="361"/>
                  </a:lnTo>
                  <a:lnTo>
                    <a:pt x="4563" y="382"/>
                  </a:lnTo>
                  <a:lnTo>
                    <a:pt x="4521" y="406"/>
                  </a:lnTo>
                  <a:lnTo>
                    <a:pt x="4475" y="429"/>
                  </a:lnTo>
                  <a:lnTo>
                    <a:pt x="4427" y="458"/>
                  </a:lnTo>
                  <a:lnTo>
                    <a:pt x="4385" y="482"/>
                  </a:lnTo>
                  <a:lnTo>
                    <a:pt x="4355" y="500"/>
                  </a:lnTo>
                  <a:lnTo>
                    <a:pt x="4312" y="520"/>
                  </a:lnTo>
                  <a:lnTo>
                    <a:pt x="4260" y="549"/>
                  </a:lnTo>
                  <a:lnTo>
                    <a:pt x="4197" y="573"/>
                  </a:lnTo>
                  <a:lnTo>
                    <a:pt x="4125" y="608"/>
                  </a:lnTo>
                  <a:lnTo>
                    <a:pt x="4056" y="635"/>
                  </a:lnTo>
                  <a:lnTo>
                    <a:pt x="3979" y="670"/>
                  </a:lnTo>
                  <a:lnTo>
                    <a:pt x="3901" y="697"/>
                  </a:lnTo>
                  <a:lnTo>
                    <a:pt x="3809" y="729"/>
                  </a:lnTo>
                  <a:lnTo>
                    <a:pt x="3742" y="753"/>
                  </a:lnTo>
                  <a:lnTo>
                    <a:pt x="3664" y="776"/>
                  </a:lnTo>
                  <a:lnTo>
                    <a:pt x="3579" y="802"/>
                  </a:lnTo>
                  <a:lnTo>
                    <a:pt x="3479" y="830"/>
                  </a:lnTo>
                  <a:lnTo>
                    <a:pt x="3380" y="857"/>
                  </a:lnTo>
                  <a:lnTo>
                    <a:pt x="3288" y="881"/>
                  </a:lnTo>
                  <a:lnTo>
                    <a:pt x="3184" y="909"/>
                  </a:lnTo>
                  <a:lnTo>
                    <a:pt x="3073" y="933"/>
                  </a:lnTo>
                  <a:lnTo>
                    <a:pt x="2965" y="955"/>
                  </a:lnTo>
                  <a:lnTo>
                    <a:pt x="2862" y="975"/>
                  </a:lnTo>
                  <a:lnTo>
                    <a:pt x="2765" y="992"/>
                  </a:lnTo>
                  <a:lnTo>
                    <a:pt x="2677" y="1010"/>
                  </a:lnTo>
                  <a:lnTo>
                    <a:pt x="2569" y="1027"/>
                  </a:lnTo>
                  <a:lnTo>
                    <a:pt x="2465" y="1041"/>
                  </a:lnTo>
                  <a:lnTo>
                    <a:pt x="2366" y="1056"/>
                  </a:lnTo>
                  <a:lnTo>
                    <a:pt x="2254" y="1069"/>
                  </a:lnTo>
                  <a:lnTo>
                    <a:pt x="2159" y="1079"/>
                  </a:lnTo>
                  <a:lnTo>
                    <a:pt x="2039" y="1092"/>
                  </a:lnTo>
                  <a:lnTo>
                    <a:pt x="1924" y="1103"/>
                  </a:lnTo>
                  <a:lnTo>
                    <a:pt x="1809" y="1113"/>
                  </a:lnTo>
                  <a:lnTo>
                    <a:pt x="1686" y="1121"/>
                  </a:lnTo>
                  <a:lnTo>
                    <a:pt x="1559" y="1131"/>
                  </a:lnTo>
                  <a:lnTo>
                    <a:pt x="1447" y="1135"/>
                  </a:lnTo>
                  <a:lnTo>
                    <a:pt x="1332" y="1138"/>
                  </a:lnTo>
                  <a:lnTo>
                    <a:pt x="1194" y="1142"/>
                  </a:lnTo>
                  <a:lnTo>
                    <a:pt x="1083" y="1142"/>
                  </a:lnTo>
                  <a:lnTo>
                    <a:pt x="953" y="1142"/>
                  </a:lnTo>
                  <a:lnTo>
                    <a:pt x="953" y="1027"/>
                  </a:lnTo>
                  <a:lnTo>
                    <a:pt x="0" y="1291"/>
                  </a:lnTo>
                  <a:lnTo>
                    <a:pt x="953" y="1579"/>
                  </a:lnTo>
                  <a:lnTo>
                    <a:pt x="953" y="1468"/>
                  </a:lnTo>
                  <a:lnTo>
                    <a:pt x="1099" y="1468"/>
                  </a:lnTo>
                  <a:lnTo>
                    <a:pt x="1233" y="1465"/>
                  </a:lnTo>
                  <a:lnTo>
                    <a:pt x="1375" y="1461"/>
                  </a:lnTo>
                  <a:lnTo>
                    <a:pt x="1502" y="1458"/>
                  </a:lnTo>
                  <a:lnTo>
                    <a:pt x="1626" y="1453"/>
                  </a:lnTo>
                  <a:lnTo>
                    <a:pt x="1744" y="1446"/>
                  </a:lnTo>
                  <a:lnTo>
                    <a:pt x="1871" y="1439"/>
                  </a:lnTo>
                  <a:lnTo>
                    <a:pt x="1982" y="1433"/>
                  </a:lnTo>
                  <a:lnTo>
                    <a:pt x="2087" y="1423"/>
                  </a:lnTo>
                  <a:lnTo>
                    <a:pt x="2205" y="1416"/>
                  </a:lnTo>
                  <a:lnTo>
                    <a:pt x="2350" y="1399"/>
                  </a:lnTo>
                  <a:lnTo>
                    <a:pt x="2461" y="1387"/>
                  </a:lnTo>
                  <a:lnTo>
                    <a:pt x="2573" y="1374"/>
                  </a:lnTo>
                  <a:lnTo>
                    <a:pt x="2680" y="1360"/>
                  </a:lnTo>
                  <a:lnTo>
                    <a:pt x="2807" y="1344"/>
                  </a:lnTo>
                  <a:lnTo>
                    <a:pt x="2922" y="1325"/>
                  </a:lnTo>
                  <a:lnTo>
                    <a:pt x="3030" y="1305"/>
                  </a:lnTo>
                  <a:lnTo>
                    <a:pt x="3138" y="1286"/>
                  </a:lnTo>
                  <a:lnTo>
                    <a:pt x="3256" y="1263"/>
                  </a:lnTo>
                  <a:lnTo>
                    <a:pt x="3369" y="1243"/>
                  </a:lnTo>
                  <a:lnTo>
                    <a:pt x="3477" y="1221"/>
                  </a:lnTo>
                  <a:lnTo>
                    <a:pt x="3579" y="1197"/>
                  </a:lnTo>
                  <a:lnTo>
                    <a:pt x="3668" y="1180"/>
                  </a:lnTo>
                  <a:lnTo>
                    <a:pt x="3772" y="1152"/>
                  </a:lnTo>
                  <a:lnTo>
                    <a:pt x="3864" y="1128"/>
                  </a:lnTo>
                  <a:lnTo>
                    <a:pt x="3966" y="1099"/>
                  </a:lnTo>
                  <a:lnTo>
                    <a:pt x="4071" y="1072"/>
                  </a:lnTo>
                  <a:lnTo>
                    <a:pt x="4159" y="1041"/>
                  </a:lnTo>
                  <a:lnTo>
                    <a:pt x="4251" y="1013"/>
                  </a:lnTo>
                  <a:lnTo>
                    <a:pt x="4341" y="985"/>
                  </a:lnTo>
                  <a:lnTo>
                    <a:pt x="4420" y="958"/>
                  </a:lnTo>
                  <a:lnTo>
                    <a:pt x="4491" y="930"/>
                  </a:lnTo>
                  <a:lnTo>
                    <a:pt x="4581" y="896"/>
                  </a:lnTo>
                  <a:lnTo>
                    <a:pt x="4663" y="861"/>
                  </a:lnTo>
                  <a:lnTo>
                    <a:pt x="4735" y="832"/>
                  </a:lnTo>
                  <a:lnTo>
                    <a:pt x="4809" y="798"/>
                  </a:lnTo>
                  <a:lnTo>
                    <a:pt x="4881" y="763"/>
                  </a:lnTo>
                  <a:lnTo>
                    <a:pt x="4959" y="729"/>
                  </a:lnTo>
                  <a:lnTo>
                    <a:pt x="5028" y="694"/>
                  </a:lnTo>
                  <a:lnTo>
                    <a:pt x="5093" y="660"/>
                  </a:lnTo>
                  <a:lnTo>
                    <a:pt x="5169" y="621"/>
                  </a:lnTo>
                  <a:lnTo>
                    <a:pt x="5226" y="589"/>
                  </a:lnTo>
                  <a:lnTo>
                    <a:pt x="5281" y="554"/>
                  </a:lnTo>
                  <a:lnTo>
                    <a:pt x="5320" y="534"/>
                  </a:lnTo>
                  <a:lnTo>
                    <a:pt x="5358" y="514"/>
                  </a:lnTo>
                  <a:lnTo>
                    <a:pt x="5388" y="495"/>
                  </a:lnTo>
                  <a:lnTo>
                    <a:pt x="5407" y="475"/>
                  </a:lnTo>
                  <a:lnTo>
                    <a:pt x="5438" y="458"/>
                  </a:lnTo>
                  <a:lnTo>
                    <a:pt x="5464" y="433"/>
                  </a:lnTo>
                  <a:lnTo>
                    <a:pt x="5496" y="409"/>
                  </a:lnTo>
                  <a:lnTo>
                    <a:pt x="5526" y="389"/>
                  </a:lnTo>
                  <a:lnTo>
                    <a:pt x="5551" y="372"/>
                  </a:lnTo>
                  <a:lnTo>
                    <a:pt x="5579" y="347"/>
                  </a:lnTo>
                  <a:lnTo>
                    <a:pt x="5611" y="323"/>
                  </a:lnTo>
                  <a:lnTo>
                    <a:pt x="5637" y="300"/>
                  </a:lnTo>
                  <a:lnTo>
                    <a:pt x="5673" y="274"/>
                  </a:lnTo>
                  <a:lnTo>
                    <a:pt x="5692" y="249"/>
                  </a:lnTo>
                  <a:lnTo>
                    <a:pt x="5718" y="233"/>
                  </a:lnTo>
                  <a:lnTo>
                    <a:pt x="5738" y="207"/>
                  </a:lnTo>
                  <a:lnTo>
                    <a:pt x="5765" y="184"/>
                  </a:lnTo>
                  <a:lnTo>
                    <a:pt x="5784" y="160"/>
                  </a:lnTo>
                  <a:lnTo>
                    <a:pt x="5800" y="141"/>
                  </a:lnTo>
                  <a:lnTo>
                    <a:pt x="5818" y="118"/>
                  </a:lnTo>
                  <a:close/>
                </a:path>
              </a:pathLst>
            </a:custGeom>
            <a:solidFill>
              <a:srgbClr val="001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3816747" y="4459100"/>
              <a:ext cx="4500959" cy="1358537"/>
            </a:xfrm>
            <a:custGeom>
              <a:avLst/>
              <a:gdLst>
                <a:gd name="T0" fmla="*/ 79 w 5818"/>
                <a:gd name="T1" fmla="*/ 0 h 1579"/>
                <a:gd name="T2" fmla="*/ 79 w 5818"/>
                <a:gd name="T3" fmla="*/ 1 h 1579"/>
                <a:gd name="T4" fmla="*/ 78 w 5818"/>
                <a:gd name="T5" fmla="*/ 1 h 1579"/>
                <a:gd name="T6" fmla="*/ 77 w 5818"/>
                <a:gd name="T7" fmla="*/ 2 h 1579"/>
                <a:gd name="T8" fmla="*/ 75 w 5818"/>
                <a:gd name="T9" fmla="*/ 3 h 1579"/>
                <a:gd name="T10" fmla="*/ 74 w 5818"/>
                <a:gd name="T11" fmla="*/ 4 h 1579"/>
                <a:gd name="T12" fmla="*/ 73 w 5818"/>
                <a:gd name="T13" fmla="*/ 5 h 1579"/>
                <a:gd name="T14" fmla="*/ 72 w 5818"/>
                <a:gd name="T15" fmla="*/ 6 h 1579"/>
                <a:gd name="T16" fmla="*/ 71 w 5818"/>
                <a:gd name="T17" fmla="*/ 6 h 1579"/>
                <a:gd name="T18" fmla="*/ 69 w 5818"/>
                <a:gd name="T19" fmla="*/ 7 h 1579"/>
                <a:gd name="T20" fmla="*/ 68 w 5818"/>
                <a:gd name="T21" fmla="*/ 7 h 1579"/>
                <a:gd name="T22" fmla="*/ 66 w 5818"/>
                <a:gd name="T23" fmla="*/ 8 h 1579"/>
                <a:gd name="T24" fmla="*/ 64 w 5818"/>
                <a:gd name="T25" fmla="*/ 9 h 1579"/>
                <a:gd name="T26" fmla="*/ 62 w 5818"/>
                <a:gd name="T27" fmla="*/ 10 h 1579"/>
                <a:gd name="T28" fmla="*/ 59 w 5818"/>
                <a:gd name="T29" fmla="*/ 11 h 1579"/>
                <a:gd name="T30" fmla="*/ 56 w 5818"/>
                <a:gd name="T31" fmla="*/ 11 h 1579"/>
                <a:gd name="T32" fmla="*/ 54 w 5818"/>
                <a:gd name="T33" fmla="*/ 12 h 1579"/>
                <a:gd name="T34" fmla="*/ 50 w 5818"/>
                <a:gd name="T35" fmla="*/ 13 h 1579"/>
                <a:gd name="T36" fmla="*/ 47 w 5818"/>
                <a:gd name="T37" fmla="*/ 13 h 1579"/>
                <a:gd name="T38" fmla="*/ 44 w 5818"/>
                <a:gd name="T39" fmla="*/ 14 h 1579"/>
                <a:gd name="T40" fmla="*/ 40 w 5818"/>
                <a:gd name="T41" fmla="*/ 15 h 1579"/>
                <a:gd name="T42" fmla="*/ 37 w 5818"/>
                <a:gd name="T43" fmla="*/ 15 h 1579"/>
                <a:gd name="T44" fmla="*/ 34 w 5818"/>
                <a:gd name="T45" fmla="*/ 16 h 1579"/>
                <a:gd name="T46" fmla="*/ 30 w 5818"/>
                <a:gd name="T47" fmla="*/ 16 h 1579"/>
                <a:gd name="T48" fmla="*/ 27 w 5818"/>
                <a:gd name="T49" fmla="*/ 16 h 1579"/>
                <a:gd name="T50" fmla="*/ 23 w 5818"/>
                <a:gd name="T51" fmla="*/ 16 h 1579"/>
                <a:gd name="T52" fmla="*/ 19 w 5818"/>
                <a:gd name="T53" fmla="*/ 16 h 1579"/>
                <a:gd name="T54" fmla="*/ 15 w 5818"/>
                <a:gd name="T55" fmla="*/ 16 h 1579"/>
                <a:gd name="T56" fmla="*/ 0 w 5818"/>
                <a:gd name="T57" fmla="*/ 18 h 1579"/>
                <a:gd name="T58" fmla="*/ 15 w 5818"/>
                <a:gd name="T59" fmla="*/ 21 h 1579"/>
                <a:gd name="T60" fmla="*/ 19 w 5818"/>
                <a:gd name="T61" fmla="*/ 21 h 1579"/>
                <a:gd name="T62" fmla="*/ 24 w 5818"/>
                <a:gd name="T63" fmla="*/ 21 h 1579"/>
                <a:gd name="T64" fmla="*/ 28 w 5818"/>
                <a:gd name="T65" fmla="*/ 21 h 1579"/>
                <a:gd name="T66" fmla="*/ 31 w 5818"/>
                <a:gd name="T67" fmla="*/ 20 h 1579"/>
                <a:gd name="T68" fmla="*/ 35 w 5818"/>
                <a:gd name="T69" fmla="*/ 20 h 1579"/>
                <a:gd name="T70" fmla="*/ 39 w 5818"/>
                <a:gd name="T71" fmla="*/ 20 h 1579"/>
                <a:gd name="T72" fmla="*/ 42 w 5818"/>
                <a:gd name="T73" fmla="*/ 19 h 1579"/>
                <a:gd name="T74" fmla="*/ 46 w 5818"/>
                <a:gd name="T75" fmla="*/ 19 h 1579"/>
                <a:gd name="T76" fmla="*/ 50 w 5818"/>
                <a:gd name="T77" fmla="*/ 18 h 1579"/>
                <a:gd name="T78" fmla="*/ 53 w 5818"/>
                <a:gd name="T79" fmla="*/ 18 h 1579"/>
                <a:gd name="T80" fmla="*/ 56 w 5818"/>
                <a:gd name="T81" fmla="*/ 17 h 1579"/>
                <a:gd name="T82" fmla="*/ 60 w 5818"/>
                <a:gd name="T83" fmla="*/ 17 h 1579"/>
                <a:gd name="T84" fmla="*/ 62 w 5818"/>
                <a:gd name="T85" fmla="*/ 16 h 1579"/>
                <a:gd name="T86" fmla="*/ 66 w 5818"/>
                <a:gd name="T87" fmla="*/ 15 h 1579"/>
                <a:gd name="T88" fmla="*/ 68 w 5818"/>
                <a:gd name="T89" fmla="*/ 14 h 1579"/>
                <a:gd name="T90" fmla="*/ 71 w 5818"/>
                <a:gd name="T91" fmla="*/ 13 h 1579"/>
                <a:gd name="T92" fmla="*/ 74 w 5818"/>
                <a:gd name="T93" fmla="*/ 12 h 1579"/>
                <a:gd name="T94" fmla="*/ 76 w 5818"/>
                <a:gd name="T95" fmla="*/ 11 h 1579"/>
                <a:gd name="T96" fmla="*/ 78 w 5818"/>
                <a:gd name="T97" fmla="*/ 10 h 1579"/>
                <a:gd name="T98" fmla="*/ 80 w 5818"/>
                <a:gd name="T99" fmla="*/ 9 h 1579"/>
                <a:gd name="T100" fmla="*/ 82 w 5818"/>
                <a:gd name="T101" fmla="*/ 9 h 1579"/>
                <a:gd name="T102" fmla="*/ 84 w 5818"/>
                <a:gd name="T103" fmla="*/ 8 h 1579"/>
                <a:gd name="T104" fmla="*/ 85 w 5818"/>
                <a:gd name="T105" fmla="*/ 7 h 1579"/>
                <a:gd name="T106" fmla="*/ 86 w 5818"/>
                <a:gd name="T107" fmla="*/ 7 h 1579"/>
                <a:gd name="T108" fmla="*/ 87 w 5818"/>
                <a:gd name="T109" fmla="*/ 6 h 1579"/>
                <a:gd name="T110" fmla="*/ 88 w 5818"/>
                <a:gd name="T111" fmla="*/ 6 h 1579"/>
                <a:gd name="T112" fmla="*/ 89 w 5818"/>
                <a:gd name="T113" fmla="*/ 4 h 1579"/>
                <a:gd name="T114" fmla="*/ 90 w 5818"/>
                <a:gd name="T115" fmla="*/ 4 h 1579"/>
                <a:gd name="T116" fmla="*/ 90 w 5818"/>
                <a:gd name="T117" fmla="*/ 3 h 1579"/>
                <a:gd name="T118" fmla="*/ 91 w 5818"/>
                <a:gd name="T119" fmla="*/ 3 h 1579"/>
                <a:gd name="T120" fmla="*/ 91 w 5818"/>
                <a:gd name="T121" fmla="*/ 2 h 157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818"/>
                <a:gd name="T184" fmla="*/ 0 h 1579"/>
                <a:gd name="T185" fmla="*/ 5818 w 5818"/>
                <a:gd name="T186" fmla="*/ 1579 h 157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818" h="1579">
                  <a:moveTo>
                    <a:pt x="5818" y="118"/>
                  </a:moveTo>
                  <a:lnTo>
                    <a:pt x="5028" y="0"/>
                  </a:lnTo>
                  <a:lnTo>
                    <a:pt x="5009" y="24"/>
                  </a:lnTo>
                  <a:lnTo>
                    <a:pt x="4982" y="52"/>
                  </a:lnTo>
                  <a:lnTo>
                    <a:pt x="4951" y="86"/>
                  </a:lnTo>
                  <a:lnTo>
                    <a:pt x="4924" y="114"/>
                  </a:lnTo>
                  <a:lnTo>
                    <a:pt x="4894" y="145"/>
                  </a:lnTo>
                  <a:lnTo>
                    <a:pt x="4862" y="170"/>
                  </a:lnTo>
                  <a:lnTo>
                    <a:pt x="4823" y="202"/>
                  </a:lnTo>
                  <a:lnTo>
                    <a:pt x="4793" y="226"/>
                  </a:lnTo>
                  <a:lnTo>
                    <a:pt x="4754" y="256"/>
                  </a:lnTo>
                  <a:lnTo>
                    <a:pt x="4721" y="285"/>
                  </a:lnTo>
                  <a:lnTo>
                    <a:pt x="4673" y="312"/>
                  </a:lnTo>
                  <a:lnTo>
                    <a:pt x="4632" y="340"/>
                  </a:lnTo>
                  <a:lnTo>
                    <a:pt x="4597" y="361"/>
                  </a:lnTo>
                  <a:lnTo>
                    <a:pt x="4563" y="382"/>
                  </a:lnTo>
                  <a:lnTo>
                    <a:pt x="4521" y="406"/>
                  </a:lnTo>
                  <a:lnTo>
                    <a:pt x="4475" y="429"/>
                  </a:lnTo>
                  <a:lnTo>
                    <a:pt x="4427" y="458"/>
                  </a:lnTo>
                  <a:lnTo>
                    <a:pt x="4385" y="482"/>
                  </a:lnTo>
                  <a:lnTo>
                    <a:pt x="4355" y="500"/>
                  </a:lnTo>
                  <a:lnTo>
                    <a:pt x="4312" y="520"/>
                  </a:lnTo>
                  <a:lnTo>
                    <a:pt x="4260" y="549"/>
                  </a:lnTo>
                  <a:lnTo>
                    <a:pt x="4197" y="573"/>
                  </a:lnTo>
                  <a:lnTo>
                    <a:pt x="4125" y="608"/>
                  </a:lnTo>
                  <a:lnTo>
                    <a:pt x="4056" y="635"/>
                  </a:lnTo>
                  <a:lnTo>
                    <a:pt x="3979" y="670"/>
                  </a:lnTo>
                  <a:lnTo>
                    <a:pt x="3901" y="697"/>
                  </a:lnTo>
                  <a:lnTo>
                    <a:pt x="3809" y="729"/>
                  </a:lnTo>
                  <a:lnTo>
                    <a:pt x="3742" y="753"/>
                  </a:lnTo>
                  <a:lnTo>
                    <a:pt x="3664" y="776"/>
                  </a:lnTo>
                  <a:lnTo>
                    <a:pt x="3579" y="802"/>
                  </a:lnTo>
                  <a:lnTo>
                    <a:pt x="3479" y="830"/>
                  </a:lnTo>
                  <a:lnTo>
                    <a:pt x="3380" y="857"/>
                  </a:lnTo>
                  <a:lnTo>
                    <a:pt x="3288" y="881"/>
                  </a:lnTo>
                  <a:lnTo>
                    <a:pt x="3184" y="909"/>
                  </a:lnTo>
                  <a:lnTo>
                    <a:pt x="3073" y="933"/>
                  </a:lnTo>
                  <a:lnTo>
                    <a:pt x="2965" y="955"/>
                  </a:lnTo>
                  <a:lnTo>
                    <a:pt x="2862" y="975"/>
                  </a:lnTo>
                  <a:lnTo>
                    <a:pt x="2765" y="992"/>
                  </a:lnTo>
                  <a:lnTo>
                    <a:pt x="2677" y="1010"/>
                  </a:lnTo>
                  <a:lnTo>
                    <a:pt x="2569" y="1027"/>
                  </a:lnTo>
                  <a:lnTo>
                    <a:pt x="2465" y="1041"/>
                  </a:lnTo>
                  <a:lnTo>
                    <a:pt x="2366" y="1056"/>
                  </a:lnTo>
                  <a:lnTo>
                    <a:pt x="2254" y="1069"/>
                  </a:lnTo>
                  <a:lnTo>
                    <a:pt x="2159" y="1079"/>
                  </a:lnTo>
                  <a:lnTo>
                    <a:pt x="2039" y="1092"/>
                  </a:lnTo>
                  <a:lnTo>
                    <a:pt x="1924" y="1103"/>
                  </a:lnTo>
                  <a:lnTo>
                    <a:pt x="1809" y="1113"/>
                  </a:lnTo>
                  <a:lnTo>
                    <a:pt x="1686" y="1121"/>
                  </a:lnTo>
                  <a:lnTo>
                    <a:pt x="1559" y="1131"/>
                  </a:lnTo>
                  <a:lnTo>
                    <a:pt x="1447" y="1135"/>
                  </a:lnTo>
                  <a:lnTo>
                    <a:pt x="1332" y="1138"/>
                  </a:lnTo>
                  <a:lnTo>
                    <a:pt x="1194" y="1142"/>
                  </a:lnTo>
                  <a:lnTo>
                    <a:pt x="1083" y="1142"/>
                  </a:lnTo>
                  <a:lnTo>
                    <a:pt x="953" y="1142"/>
                  </a:lnTo>
                  <a:lnTo>
                    <a:pt x="953" y="1027"/>
                  </a:lnTo>
                  <a:lnTo>
                    <a:pt x="0" y="1291"/>
                  </a:lnTo>
                  <a:lnTo>
                    <a:pt x="953" y="1579"/>
                  </a:lnTo>
                  <a:lnTo>
                    <a:pt x="953" y="1468"/>
                  </a:lnTo>
                  <a:lnTo>
                    <a:pt x="1099" y="1468"/>
                  </a:lnTo>
                  <a:lnTo>
                    <a:pt x="1233" y="1465"/>
                  </a:lnTo>
                  <a:lnTo>
                    <a:pt x="1375" y="1461"/>
                  </a:lnTo>
                  <a:lnTo>
                    <a:pt x="1502" y="1458"/>
                  </a:lnTo>
                  <a:lnTo>
                    <a:pt x="1626" y="1453"/>
                  </a:lnTo>
                  <a:lnTo>
                    <a:pt x="1744" y="1446"/>
                  </a:lnTo>
                  <a:lnTo>
                    <a:pt x="1871" y="1439"/>
                  </a:lnTo>
                  <a:lnTo>
                    <a:pt x="1982" y="1433"/>
                  </a:lnTo>
                  <a:lnTo>
                    <a:pt x="2087" y="1423"/>
                  </a:lnTo>
                  <a:lnTo>
                    <a:pt x="2205" y="1416"/>
                  </a:lnTo>
                  <a:lnTo>
                    <a:pt x="2350" y="1399"/>
                  </a:lnTo>
                  <a:lnTo>
                    <a:pt x="2461" y="1387"/>
                  </a:lnTo>
                  <a:lnTo>
                    <a:pt x="2573" y="1374"/>
                  </a:lnTo>
                  <a:lnTo>
                    <a:pt x="2680" y="1360"/>
                  </a:lnTo>
                  <a:lnTo>
                    <a:pt x="2807" y="1344"/>
                  </a:lnTo>
                  <a:lnTo>
                    <a:pt x="2922" y="1325"/>
                  </a:lnTo>
                  <a:lnTo>
                    <a:pt x="3030" y="1305"/>
                  </a:lnTo>
                  <a:lnTo>
                    <a:pt x="3138" y="1286"/>
                  </a:lnTo>
                  <a:lnTo>
                    <a:pt x="3256" y="1263"/>
                  </a:lnTo>
                  <a:lnTo>
                    <a:pt x="3369" y="1243"/>
                  </a:lnTo>
                  <a:lnTo>
                    <a:pt x="3477" y="1221"/>
                  </a:lnTo>
                  <a:lnTo>
                    <a:pt x="3579" y="1197"/>
                  </a:lnTo>
                  <a:lnTo>
                    <a:pt x="3668" y="1180"/>
                  </a:lnTo>
                  <a:lnTo>
                    <a:pt x="3772" y="1152"/>
                  </a:lnTo>
                  <a:lnTo>
                    <a:pt x="3864" y="1128"/>
                  </a:lnTo>
                  <a:lnTo>
                    <a:pt x="3966" y="1099"/>
                  </a:lnTo>
                  <a:lnTo>
                    <a:pt x="4071" y="1072"/>
                  </a:lnTo>
                  <a:lnTo>
                    <a:pt x="4159" y="1041"/>
                  </a:lnTo>
                  <a:lnTo>
                    <a:pt x="4251" y="1013"/>
                  </a:lnTo>
                  <a:lnTo>
                    <a:pt x="4341" y="985"/>
                  </a:lnTo>
                  <a:lnTo>
                    <a:pt x="4420" y="958"/>
                  </a:lnTo>
                  <a:lnTo>
                    <a:pt x="4491" y="930"/>
                  </a:lnTo>
                  <a:lnTo>
                    <a:pt x="4581" y="896"/>
                  </a:lnTo>
                  <a:lnTo>
                    <a:pt x="4663" y="861"/>
                  </a:lnTo>
                  <a:lnTo>
                    <a:pt x="4735" y="832"/>
                  </a:lnTo>
                  <a:lnTo>
                    <a:pt x="4809" y="798"/>
                  </a:lnTo>
                  <a:lnTo>
                    <a:pt x="4881" y="763"/>
                  </a:lnTo>
                  <a:lnTo>
                    <a:pt x="4959" y="729"/>
                  </a:lnTo>
                  <a:lnTo>
                    <a:pt x="5028" y="694"/>
                  </a:lnTo>
                  <a:lnTo>
                    <a:pt x="5093" y="660"/>
                  </a:lnTo>
                  <a:lnTo>
                    <a:pt x="5169" y="621"/>
                  </a:lnTo>
                  <a:lnTo>
                    <a:pt x="5226" y="589"/>
                  </a:lnTo>
                  <a:lnTo>
                    <a:pt x="5281" y="554"/>
                  </a:lnTo>
                  <a:lnTo>
                    <a:pt x="5320" y="534"/>
                  </a:lnTo>
                  <a:lnTo>
                    <a:pt x="5358" y="514"/>
                  </a:lnTo>
                  <a:lnTo>
                    <a:pt x="5388" y="495"/>
                  </a:lnTo>
                  <a:lnTo>
                    <a:pt x="5407" y="475"/>
                  </a:lnTo>
                  <a:lnTo>
                    <a:pt x="5438" y="458"/>
                  </a:lnTo>
                  <a:lnTo>
                    <a:pt x="5464" y="433"/>
                  </a:lnTo>
                  <a:lnTo>
                    <a:pt x="5496" y="409"/>
                  </a:lnTo>
                  <a:lnTo>
                    <a:pt x="5526" y="389"/>
                  </a:lnTo>
                  <a:lnTo>
                    <a:pt x="5551" y="372"/>
                  </a:lnTo>
                  <a:lnTo>
                    <a:pt x="5579" y="347"/>
                  </a:lnTo>
                  <a:lnTo>
                    <a:pt x="5611" y="323"/>
                  </a:lnTo>
                  <a:lnTo>
                    <a:pt x="5637" y="300"/>
                  </a:lnTo>
                  <a:lnTo>
                    <a:pt x="5673" y="274"/>
                  </a:lnTo>
                  <a:lnTo>
                    <a:pt x="5692" y="249"/>
                  </a:lnTo>
                  <a:lnTo>
                    <a:pt x="5718" y="233"/>
                  </a:lnTo>
                  <a:lnTo>
                    <a:pt x="5738" y="207"/>
                  </a:lnTo>
                  <a:lnTo>
                    <a:pt x="5765" y="184"/>
                  </a:lnTo>
                  <a:lnTo>
                    <a:pt x="5784" y="160"/>
                  </a:lnTo>
                  <a:lnTo>
                    <a:pt x="5800" y="141"/>
                  </a:lnTo>
                  <a:lnTo>
                    <a:pt x="5818" y="118"/>
                  </a:lnTo>
                </a:path>
              </a:pathLst>
            </a:custGeom>
            <a:noFill/>
            <a:ln w="793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1094780" y="3496181"/>
            <a:ext cx="0" cy="5722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endParaRPr lang="en-US" sz="240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74" name="Group 73"/>
          <p:cNvGrpSpPr/>
          <p:nvPr/>
        </p:nvGrpSpPr>
        <p:grpSpPr>
          <a:xfrm>
            <a:off x="3200400" y="1304731"/>
            <a:ext cx="2444750" cy="1895669"/>
            <a:chOff x="3200400" y="1304731"/>
            <a:chExt cx="2444750" cy="1895669"/>
          </a:xfrm>
        </p:grpSpPr>
        <p:pic>
          <p:nvPicPr>
            <p:cNvPr id="8" name="Picture 7" descr="j0296945"/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21881" y="1304731"/>
              <a:ext cx="1178719" cy="1057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2" name="Group 71"/>
            <p:cNvGrpSpPr/>
            <p:nvPr/>
          </p:nvGrpSpPr>
          <p:grpSpPr>
            <a:xfrm>
              <a:off x="3200400" y="2755019"/>
              <a:ext cx="2444750" cy="445381"/>
              <a:chOff x="3218656" y="2717385"/>
              <a:chExt cx="2444750" cy="445381"/>
            </a:xfrm>
          </p:grpSpPr>
          <p:sp>
            <p:nvSpPr>
              <p:cNvPr id="29" name="Rectangle 28"/>
              <p:cNvSpPr>
                <a:spLocks noChangeArrowheads="1"/>
              </p:cNvSpPr>
              <p:nvPr/>
            </p:nvSpPr>
            <p:spPr bwMode="auto">
              <a:xfrm>
                <a:off x="3343077" y="2816912"/>
                <a:ext cx="2250480" cy="276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" name="Rectangle 29"/>
              <p:cNvSpPr>
                <a:spLocks noChangeArrowheads="1"/>
              </p:cNvSpPr>
              <p:nvPr/>
            </p:nvSpPr>
            <p:spPr bwMode="auto">
              <a:xfrm>
                <a:off x="3343077" y="2816912"/>
                <a:ext cx="1658938" cy="2139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>
                    <a:solidFill>
                      <a:srgbClr val="C0C0C0"/>
                    </a:solidFill>
                    <a:cs typeface="Times New Roman" pitchFamily="18" charset="0"/>
                  </a:rPr>
                  <a:t>Sales Order Processing</a:t>
                </a:r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31" name="Rectangle 30"/>
              <p:cNvSpPr>
                <a:spLocks noChangeArrowheads="1"/>
              </p:cNvSpPr>
              <p:nvPr/>
            </p:nvSpPr>
            <p:spPr bwMode="auto">
              <a:xfrm>
                <a:off x="3247033" y="2747243"/>
                <a:ext cx="2416373" cy="415523"/>
              </a:xfrm>
              <a:prstGeom prst="rect">
                <a:avLst/>
              </a:pr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" name="Rectangle 31"/>
              <p:cNvSpPr>
                <a:spLocks noChangeArrowheads="1"/>
              </p:cNvSpPr>
              <p:nvPr/>
            </p:nvSpPr>
            <p:spPr bwMode="auto">
              <a:xfrm>
                <a:off x="3218656" y="2717385"/>
                <a:ext cx="2407642" cy="410547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" name="Rectangle 33"/>
              <p:cNvSpPr>
                <a:spLocks noChangeArrowheads="1"/>
              </p:cNvSpPr>
              <p:nvPr/>
            </p:nvSpPr>
            <p:spPr bwMode="auto">
              <a:xfrm>
                <a:off x="3277592" y="2782078"/>
                <a:ext cx="2313781" cy="246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1600" b="1" dirty="0">
                    <a:solidFill>
                      <a:srgbClr val="000000"/>
                    </a:solidFill>
                    <a:cs typeface="Times New Roman" pitchFamily="18" charset="0"/>
                  </a:rPr>
                  <a:t>Sales Order Processing</a:t>
                </a:r>
                <a:endParaRPr lang="en-US" sz="16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5791200" y="5498219"/>
            <a:ext cx="2049661" cy="445381"/>
            <a:chOff x="3650" y="2722"/>
            <a:chExt cx="939" cy="179"/>
          </a:xfrm>
        </p:grpSpPr>
        <p:sp>
          <p:nvSpPr>
            <p:cNvPr id="66" name="Rectangle 45"/>
            <p:cNvSpPr>
              <a:spLocks noChangeArrowheads="1"/>
            </p:cNvSpPr>
            <p:nvPr/>
          </p:nvSpPr>
          <p:spPr bwMode="auto">
            <a:xfrm>
              <a:off x="3666" y="2763"/>
              <a:ext cx="378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8" name="Rectangle 47"/>
            <p:cNvSpPr>
              <a:spLocks noChangeArrowheads="1"/>
            </p:cNvSpPr>
            <p:nvPr/>
          </p:nvSpPr>
          <p:spPr bwMode="auto">
            <a:xfrm>
              <a:off x="3769" y="2733"/>
              <a:ext cx="820" cy="168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9" name="Rectangle 48"/>
            <p:cNvSpPr>
              <a:spLocks noChangeArrowheads="1"/>
            </p:cNvSpPr>
            <p:nvPr/>
          </p:nvSpPr>
          <p:spPr bwMode="auto">
            <a:xfrm>
              <a:off x="3755" y="2722"/>
              <a:ext cx="834" cy="165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0" name="Rectangle 49"/>
            <p:cNvSpPr>
              <a:spLocks noChangeArrowheads="1"/>
            </p:cNvSpPr>
            <p:nvPr/>
          </p:nvSpPr>
          <p:spPr bwMode="auto">
            <a:xfrm>
              <a:off x="3650" y="2749"/>
              <a:ext cx="377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" name="Rectangle 50"/>
            <p:cNvSpPr>
              <a:spLocks noChangeArrowheads="1"/>
            </p:cNvSpPr>
            <p:nvPr/>
          </p:nvSpPr>
          <p:spPr bwMode="auto">
            <a:xfrm>
              <a:off x="3798" y="2748"/>
              <a:ext cx="791" cy="1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cs typeface="Times New Roman" pitchFamily="18" charset="0"/>
                </a:rPr>
                <a:t>Transportation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14800" y="5803019"/>
            <a:ext cx="1172170" cy="445381"/>
            <a:chOff x="4076502" y="5377232"/>
            <a:chExt cx="1172170" cy="445381"/>
          </a:xfrm>
        </p:grpSpPr>
        <p:sp>
          <p:nvSpPr>
            <p:cNvPr id="48" name="Rectangle 51"/>
            <p:cNvSpPr>
              <a:spLocks noChangeArrowheads="1"/>
            </p:cNvSpPr>
            <p:nvPr/>
          </p:nvSpPr>
          <p:spPr bwMode="auto">
            <a:xfrm>
              <a:off x="4200922" y="5479247"/>
              <a:ext cx="630833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52"/>
            <p:cNvSpPr>
              <a:spLocks noChangeArrowheads="1"/>
            </p:cNvSpPr>
            <p:nvPr/>
          </p:nvSpPr>
          <p:spPr bwMode="auto">
            <a:xfrm>
              <a:off x="4200922" y="5479247"/>
              <a:ext cx="419100" cy="213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C0C0C0"/>
                  </a:solidFill>
                  <a:cs typeface="Times New Roman" pitchFamily="18" charset="0"/>
                </a:rPr>
                <a:t>Billing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50" name="Rectangle 53"/>
            <p:cNvSpPr>
              <a:spLocks noChangeArrowheads="1"/>
            </p:cNvSpPr>
            <p:nvPr/>
          </p:nvSpPr>
          <p:spPr bwMode="auto">
            <a:xfrm>
              <a:off x="4107060" y="5404602"/>
              <a:ext cx="1141611" cy="418011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54"/>
            <p:cNvSpPr>
              <a:spLocks noChangeArrowheads="1"/>
            </p:cNvSpPr>
            <p:nvPr/>
          </p:nvSpPr>
          <p:spPr bwMode="auto">
            <a:xfrm>
              <a:off x="4076502" y="5377232"/>
              <a:ext cx="1172170" cy="41054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55"/>
            <p:cNvSpPr>
              <a:spLocks noChangeArrowheads="1"/>
            </p:cNvSpPr>
            <p:nvPr/>
          </p:nvSpPr>
          <p:spPr bwMode="auto">
            <a:xfrm>
              <a:off x="4163814" y="5444412"/>
              <a:ext cx="630833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3" name="Rectangle 56"/>
            <p:cNvSpPr>
              <a:spLocks noChangeArrowheads="1"/>
            </p:cNvSpPr>
            <p:nvPr/>
          </p:nvSpPr>
          <p:spPr bwMode="auto">
            <a:xfrm>
              <a:off x="4163814" y="5456853"/>
              <a:ext cx="947341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cs typeface="Times New Roman" pitchFamily="18" charset="0"/>
                </a:rPr>
                <a:t>Billing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1365448" y="5301654"/>
            <a:ext cx="1333699" cy="432940"/>
            <a:chOff x="1448395" y="5943600"/>
            <a:chExt cx="1333699" cy="432940"/>
          </a:xfrm>
        </p:grpSpPr>
        <p:sp>
          <p:nvSpPr>
            <p:cNvPr id="54" name="Rectangle 57"/>
            <p:cNvSpPr>
              <a:spLocks noChangeArrowheads="1"/>
            </p:cNvSpPr>
            <p:nvPr/>
          </p:nvSpPr>
          <p:spPr bwMode="auto">
            <a:xfrm>
              <a:off x="1448395" y="5943600"/>
              <a:ext cx="1333699" cy="418011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58"/>
            <p:cNvSpPr>
              <a:spLocks noChangeArrowheads="1"/>
            </p:cNvSpPr>
            <p:nvPr/>
          </p:nvSpPr>
          <p:spPr bwMode="auto">
            <a:xfrm>
              <a:off x="1448395" y="5943600"/>
              <a:ext cx="1327150" cy="41054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" name="Group 60"/>
            <p:cNvGrpSpPr>
              <a:grpSpLocks/>
            </p:cNvGrpSpPr>
            <p:nvPr/>
          </p:nvGrpSpPr>
          <p:grpSpPr bwMode="auto">
            <a:xfrm>
              <a:off x="1550988" y="6018245"/>
              <a:ext cx="1224558" cy="358295"/>
              <a:chOff x="1736" y="2754"/>
              <a:chExt cx="561" cy="144"/>
            </a:xfrm>
          </p:grpSpPr>
          <p:sp>
            <p:nvSpPr>
              <p:cNvPr id="63" name="Rectangle 61"/>
              <p:cNvSpPr>
                <a:spLocks noChangeArrowheads="1"/>
              </p:cNvSpPr>
              <p:nvPr/>
            </p:nvSpPr>
            <p:spPr bwMode="auto">
              <a:xfrm>
                <a:off x="1889" y="2786"/>
                <a:ext cx="408" cy="1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4" name="Rectangle 62"/>
              <p:cNvSpPr>
                <a:spLocks noChangeArrowheads="1"/>
              </p:cNvSpPr>
              <p:nvPr/>
            </p:nvSpPr>
            <p:spPr bwMode="auto">
              <a:xfrm>
                <a:off x="1889" y="2786"/>
                <a:ext cx="284" cy="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sz="900">
                    <a:solidFill>
                      <a:srgbClr val="C0C0C0"/>
                    </a:solidFill>
                    <a:cs typeface="Times New Roman" pitchFamily="18" charset="0"/>
                  </a:rPr>
                  <a:t>Payment</a:t>
                </a:r>
                <a:endParaRPr lang="en-US" sz="2400">
                  <a:latin typeface="Times New Roman" pitchFamily="18" charset="0"/>
                  <a:cs typeface="Times New Roman" pitchFamily="18" charset="0"/>
                </a:endParaRPr>
              </a:p>
            </p:txBody>
          </p:sp>
          <p:sp>
            <p:nvSpPr>
              <p:cNvPr id="65" name="Rectangle 63"/>
              <p:cNvSpPr>
                <a:spLocks noChangeArrowheads="1"/>
              </p:cNvSpPr>
              <p:nvPr/>
            </p:nvSpPr>
            <p:spPr bwMode="auto">
              <a:xfrm>
                <a:off x="1736" y="2754"/>
                <a:ext cx="441" cy="11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cs typeface="Times New Roman" pitchFamily="18" charset="0"/>
                  </a:rPr>
                  <a:t>Payment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</p:grpSp>
      <p:pic>
        <p:nvPicPr>
          <p:cNvPr id="60" name="Picture 66" descr="BD06144_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4038600"/>
            <a:ext cx="1272580" cy="1373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" name="Picture 67" descr="AG00486_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680" y="3896775"/>
            <a:ext cx="1362075" cy="1194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73" name="Group 72"/>
          <p:cNvGrpSpPr/>
          <p:nvPr/>
        </p:nvGrpSpPr>
        <p:grpSpPr>
          <a:xfrm>
            <a:off x="533400" y="1719632"/>
            <a:ext cx="2286000" cy="1662093"/>
            <a:chOff x="533400" y="1719632"/>
            <a:chExt cx="2286000" cy="1662093"/>
          </a:xfrm>
        </p:grpSpPr>
        <p:grpSp>
          <p:nvGrpSpPr>
            <p:cNvPr id="2" name="Group 1"/>
            <p:cNvGrpSpPr/>
            <p:nvPr/>
          </p:nvGrpSpPr>
          <p:grpSpPr>
            <a:xfrm>
              <a:off x="533400" y="2971178"/>
              <a:ext cx="2286000" cy="410547"/>
              <a:chOff x="695325" y="2971178"/>
              <a:chExt cx="2286000" cy="410547"/>
            </a:xfrm>
          </p:grpSpPr>
          <p:sp>
            <p:nvSpPr>
              <p:cNvPr id="26" name="Rectangle 25"/>
              <p:cNvSpPr>
                <a:spLocks noChangeArrowheads="1"/>
              </p:cNvSpPr>
              <p:nvPr/>
            </p:nvSpPr>
            <p:spPr bwMode="auto">
              <a:xfrm>
                <a:off x="695325" y="2971178"/>
                <a:ext cx="2237383" cy="410547"/>
              </a:xfrm>
              <a:prstGeom prst="rect">
                <a:avLst/>
              </a:prstGeom>
              <a:solidFill>
                <a:schemeClr val="bg2">
                  <a:lumMod val="85000"/>
                </a:schemeClr>
              </a:solidFill>
              <a:ln w="7938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" name="Rectangle 27"/>
              <p:cNvSpPr>
                <a:spLocks noChangeArrowheads="1"/>
              </p:cNvSpPr>
              <p:nvPr/>
            </p:nvSpPr>
            <p:spPr bwMode="auto">
              <a:xfrm>
                <a:off x="743942" y="3048000"/>
                <a:ext cx="2237383" cy="2761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b="1" dirty="0">
                    <a:solidFill>
                      <a:srgbClr val="000000"/>
                    </a:solidFill>
                    <a:cs typeface="Times New Roman" pitchFamily="18" charset="0"/>
                  </a:rPr>
                  <a:t>Pre-Sales Activities</a:t>
                </a:r>
                <a:endParaRPr lang="en-US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</p:grpSp>
        <p:pic>
          <p:nvPicPr>
            <p:cNvPr id="62" name="Picture 68" descr="j0284136"/>
            <p:cNvPicPr>
              <a:picLocks noChangeAspect="1" noChangeArrowheads="1" noCrop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9650" y="1719632"/>
              <a:ext cx="1680766" cy="1164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76" name="Group 75"/>
          <p:cNvGrpSpPr/>
          <p:nvPr/>
        </p:nvGrpSpPr>
        <p:grpSpPr>
          <a:xfrm>
            <a:off x="6178550" y="3048311"/>
            <a:ext cx="1944886" cy="410547"/>
            <a:chOff x="6178550" y="3048311"/>
            <a:chExt cx="1944886" cy="410547"/>
          </a:xfrm>
        </p:grpSpPr>
        <p:sp>
          <p:nvSpPr>
            <p:cNvPr id="35" name="Rectangle 34"/>
            <p:cNvSpPr>
              <a:spLocks noChangeArrowheads="1"/>
            </p:cNvSpPr>
            <p:nvPr/>
          </p:nvSpPr>
          <p:spPr bwMode="auto">
            <a:xfrm>
              <a:off x="6305153" y="3117980"/>
              <a:ext cx="923330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Rectangle 35"/>
            <p:cNvSpPr>
              <a:spLocks noChangeArrowheads="1"/>
            </p:cNvSpPr>
            <p:nvPr/>
          </p:nvSpPr>
          <p:spPr bwMode="auto">
            <a:xfrm>
              <a:off x="6305153" y="3115492"/>
              <a:ext cx="646113" cy="213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C0C0C0"/>
                  </a:solidFill>
                  <a:cs typeface="Times New Roman" pitchFamily="18" charset="0"/>
                </a:rPr>
                <a:t>Inventory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7" name="Rectangle 36"/>
            <p:cNvSpPr>
              <a:spLocks noChangeArrowheads="1"/>
            </p:cNvSpPr>
            <p:nvPr/>
          </p:nvSpPr>
          <p:spPr bwMode="auto">
            <a:xfrm>
              <a:off x="7088783" y="3117980"/>
              <a:ext cx="951706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Rectangle 37"/>
            <p:cNvSpPr>
              <a:spLocks noChangeArrowheads="1"/>
            </p:cNvSpPr>
            <p:nvPr/>
          </p:nvSpPr>
          <p:spPr bwMode="auto">
            <a:xfrm>
              <a:off x="7088783" y="3115492"/>
              <a:ext cx="45839" cy="213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C0C0C0"/>
                  </a:solidFill>
                  <a:cs typeface="Times New Roman" pitchFamily="18" charset="0"/>
                </a:rPr>
                <a:t> 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7134622" y="3115492"/>
              <a:ext cx="619919" cy="213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C0C0C0"/>
                  </a:solidFill>
                  <a:cs typeface="Times New Roman" pitchFamily="18" charset="0"/>
                </a:rPr>
                <a:t>Sourcing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6178550" y="3048311"/>
              <a:ext cx="1944886" cy="41054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 w="7938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6268045" y="3083145"/>
              <a:ext cx="923330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6268045" y="3083145"/>
              <a:ext cx="1772444" cy="2761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b="1" dirty="0">
                  <a:solidFill>
                    <a:srgbClr val="000000"/>
                  </a:solidFill>
                  <a:cs typeface="Times New Roman" pitchFamily="18" charset="0"/>
                </a:rPr>
                <a:t>Inventory</a:t>
              </a:r>
              <a:endParaRPr lang="en-US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45" name="Rectangle 44"/>
            <p:cNvSpPr>
              <a:spLocks noChangeArrowheads="1"/>
            </p:cNvSpPr>
            <p:nvPr/>
          </p:nvSpPr>
          <p:spPr bwMode="auto">
            <a:xfrm>
              <a:off x="7053858" y="3083145"/>
              <a:ext cx="45839" cy="2139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r>
                <a:rPr lang="en-US" sz="900">
                  <a:solidFill>
                    <a:srgbClr val="000000"/>
                  </a:solidFill>
                  <a:cs typeface="Times New Roman" pitchFamily="18" charset="0"/>
                </a:rPr>
                <a:t> </a:t>
              </a:r>
              <a:endParaRPr lang="en-US" sz="2400">
                <a:latin typeface="Times New Roman" pitchFamily="18" charset="0"/>
                <a:cs typeface="Times New Roman" pitchFamily="18" charset="0"/>
              </a:endParaRPr>
            </a:p>
          </p:txBody>
        </p:sp>
      </p:grpSp>
      <p:pic>
        <p:nvPicPr>
          <p:cNvPr id="9" name="Picture 8" descr="j009002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5" y="1524000"/>
            <a:ext cx="2082403" cy="1465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" name="Picture 65" descr="j0213534"/>
          <p:cNvPicPr>
            <a:picLocks noChangeAspect="1" noChangeArrowheads="1" noCrop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3865984"/>
            <a:ext cx="1885950" cy="1468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7" name="TextBox 76"/>
          <p:cNvSpPr txBox="1"/>
          <p:nvPr/>
        </p:nvSpPr>
        <p:spPr>
          <a:xfrm>
            <a:off x="3505201" y="3151325"/>
            <a:ext cx="1905000" cy="30777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 err="1">
                <a:latin typeface="+mj-lt"/>
              </a:rPr>
              <a:t>Xư</a:t>
            </a:r>
            <a:r>
              <a:rPr lang="en-US" sz="1400" dirty="0">
                <a:latin typeface="+mj-lt"/>
              </a:rPr>
              <a:t>̉ </a:t>
            </a:r>
            <a:r>
              <a:rPr lang="en-US" sz="1400" dirty="0" err="1">
                <a:latin typeface="+mj-lt"/>
              </a:rPr>
              <a:t>ly</a:t>
            </a:r>
            <a:r>
              <a:rPr lang="en-US" sz="1400" dirty="0">
                <a:latin typeface="+mj-lt"/>
              </a:rPr>
              <a:t>́ </a:t>
            </a:r>
            <a:r>
              <a:rPr lang="en-US" sz="1400" dirty="0" err="1">
                <a:latin typeface="+mj-lt"/>
              </a:rPr>
              <a:t>đơn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hàng</a:t>
            </a:r>
            <a:endParaRPr lang="en-US" sz="1400" dirty="0">
              <a:latin typeface="+mj-lt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365478" y="5914801"/>
            <a:ext cx="1010213" cy="30777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pPr>
              <a:defRPr/>
            </a:pPr>
            <a:r>
              <a:rPr lang="en-US" sz="1400" dirty="0" err="1">
                <a:latin typeface="+mj-lt"/>
              </a:rPr>
              <a:t>Giao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hàng</a:t>
            </a:r>
            <a:endParaRPr lang="en-US" sz="1400" dirty="0">
              <a:latin typeface="+mj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977680" y="6216804"/>
            <a:ext cx="1409700" cy="307975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algn="ctr">
              <a:defRPr/>
            </a:pPr>
            <a:r>
              <a:rPr lang="en-US" sz="1400" dirty="0" err="1">
                <a:latin typeface="+mj-lt"/>
              </a:rPr>
              <a:t>Lập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hóa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đơn</a:t>
            </a:r>
            <a:endParaRPr lang="en-US" sz="1400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939400" y="5719583"/>
            <a:ext cx="2162772" cy="30777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latin typeface="+mj-lt"/>
              </a:rPr>
              <a:t>Thanh </a:t>
            </a:r>
            <a:r>
              <a:rPr lang="en-US" sz="1400" dirty="0" err="1">
                <a:latin typeface="+mj-lt"/>
              </a:rPr>
              <a:t>toán</a:t>
            </a:r>
            <a:r>
              <a:rPr lang="en-US" sz="1400" dirty="0">
                <a:latin typeface="+mj-lt"/>
              </a:rPr>
              <a:t> </a:t>
            </a:r>
            <a:r>
              <a:rPr lang="en-US" sz="1400" dirty="0" err="1">
                <a:latin typeface="+mj-lt"/>
              </a:rPr>
              <a:t>tư</a:t>
            </a:r>
            <a:r>
              <a:rPr lang="en-US" sz="1400" dirty="0">
                <a:latin typeface="+mj-lt"/>
              </a:rPr>
              <a:t>̀ k/</a:t>
            </a:r>
            <a:r>
              <a:rPr lang="en-US" sz="1400" dirty="0" err="1">
                <a:latin typeface="+mj-lt"/>
              </a:rPr>
              <a:t>hàng</a:t>
            </a:r>
            <a:endParaRPr lang="en-US" sz="1400" dirty="0">
              <a:latin typeface="+mj-lt"/>
            </a:endParaRPr>
          </a:p>
        </p:txBody>
      </p:sp>
      <p:sp>
        <p:nvSpPr>
          <p:cNvPr id="82" name="TextBox 3"/>
          <p:cNvSpPr txBox="1">
            <a:spLocks noChangeArrowheads="1"/>
          </p:cNvSpPr>
          <p:nvPr/>
        </p:nvSpPr>
        <p:spPr bwMode="auto">
          <a:xfrm>
            <a:off x="350243" y="3371461"/>
            <a:ext cx="2628900" cy="307975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spAutoFit/>
          </a:bodyPr>
          <a:lstStyle>
            <a:defPPr>
              <a:defRPr lang="en-US"/>
            </a:defPPr>
            <a:lvl1pPr algn="ctr">
              <a:defRPr sz="1400">
                <a:solidFill>
                  <a:schemeClr val="dk1"/>
                </a:solidFill>
                <a:latin typeface="+mj-lt"/>
              </a:defRPr>
            </a:lvl1pPr>
            <a:lvl2pPr>
              <a:defRPr>
                <a:solidFill>
                  <a:schemeClr val="dk1"/>
                </a:solidFill>
              </a:defRPr>
            </a:lvl2pPr>
            <a:lvl3pPr>
              <a:defRPr>
                <a:solidFill>
                  <a:schemeClr val="dk1"/>
                </a:solidFill>
              </a:defRPr>
            </a:lvl3pPr>
            <a:lvl4pPr>
              <a:defRPr>
                <a:solidFill>
                  <a:schemeClr val="dk1"/>
                </a:solidFill>
              </a:defRPr>
            </a:lvl4pPr>
            <a:lvl5pPr>
              <a:defRPr>
                <a:solidFill>
                  <a:schemeClr val="dk1"/>
                </a:solidFill>
              </a:defRPr>
            </a:lvl5pPr>
            <a:lvl6pPr>
              <a:defRPr>
                <a:solidFill>
                  <a:schemeClr val="dk1"/>
                </a:solidFill>
              </a:defRPr>
            </a:lvl6pPr>
            <a:lvl7pPr>
              <a:defRPr>
                <a:solidFill>
                  <a:schemeClr val="dk1"/>
                </a:solidFill>
              </a:defRPr>
            </a:lvl7pPr>
            <a:lvl8pPr>
              <a:defRPr>
                <a:solidFill>
                  <a:schemeClr val="dk1"/>
                </a:solidFill>
              </a:defRPr>
            </a:lvl8pPr>
            <a:lvl9pPr>
              <a:defRPr>
                <a:solidFill>
                  <a:schemeClr val="dk1"/>
                </a:solidFill>
              </a:defRPr>
            </a:lvl9pPr>
          </a:lstStyle>
          <a:p>
            <a:r>
              <a:rPr lang="en-US" altLang="en-US" dirty="0" err="1"/>
              <a:t>Các</a:t>
            </a:r>
            <a:r>
              <a:rPr lang="en-US" altLang="en-US" dirty="0"/>
              <a:t> </a:t>
            </a:r>
            <a:r>
              <a:rPr lang="en-US" altLang="en-US" dirty="0" err="1"/>
              <a:t>hoạt</a:t>
            </a:r>
            <a:r>
              <a:rPr lang="en-US" altLang="en-US" dirty="0"/>
              <a:t> </a:t>
            </a:r>
            <a:r>
              <a:rPr lang="en-US" altLang="en-US" dirty="0" err="1"/>
              <a:t>động</a:t>
            </a:r>
            <a:r>
              <a:rPr lang="en-US" altLang="en-US" dirty="0"/>
              <a:t> </a:t>
            </a:r>
            <a:r>
              <a:rPr lang="en-US" altLang="en-US" dirty="0" err="1"/>
              <a:t>trước</a:t>
            </a:r>
            <a:r>
              <a:rPr lang="en-US" altLang="en-US" dirty="0"/>
              <a:t> </a:t>
            </a:r>
            <a:r>
              <a:rPr lang="en-US" altLang="en-US" dirty="0" err="1"/>
              <a:t>bán</a:t>
            </a:r>
            <a:r>
              <a:rPr lang="en-US" altLang="en-US" dirty="0"/>
              <a:t> </a:t>
            </a:r>
            <a:r>
              <a:rPr lang="en-US" altLang="en-US" dirty="0" err="1"/>
              <a:t>hàng</a:t>
            </a:r>
            <a:endParaRPr lang="en-US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6854643" y="3456572"/>
            <a:ext cx="562952" cy="307777"/>
          </a:xfrm>
          <a:prstGeom prst="rect">
            <a:avLst/>
          </a:prstGeom>
          <a:solidFill>
            <a:srgbClr val="FFFF99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400" dirty="0">
                <a:latin typeface="+mj-lt"/>
              </a:rPr>
              <a:t>Kho</a:t>
            </a:r>
          </a:p>
        </p:txBody>
      </p:sp>
      <p:sp>
        <p:nvSpPr>
          <p:cNvPr id="84" name="Text Placeholder 1">
            <a:extLst>
              <a:ext uri="{FF2B5EF4-FFF2-40B4-BE49-F238E27FC236}">
                <a16:creationId xmlns:a16="http://schemas.microsoft.com/office/drawing/2014/main" id="{ED73F3AD-C4C9-4E4E-8DF3-330A5CADDCE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000" y="672116"/>
            <a:ext cx="8388000" cy="377825"/>
          </a:xfrm>
        </p:spPr>
        <p:txBody>
          <a:bodyPr>
            <a:normAutofit/>
          </a:bodyPr>
          <a:lstStyle/>
          <a:p>
            <a:r>
              <a:rPr lang="en-US" dirty="0"/>
              <a:t>Sales &amp; Distribution 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28501657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7" grpId="0" animBg="1"/>
      <p:bldP spid="79" grpId="0" animBg="1"/>
      <p:bldP spid="80" grpId="0" animBg="1"/>
      <p:bldP spid="81" grpId="0" animBg="1"/>
      <p:bldP spid="82" grpId="0" animBg="1"/>
      <p:bldP spid="8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295400"/>
            <a:ext cx="8510030" cy="780000"/>
          </a:xfrm>
        </p:spPr>
        <p:txBody>
          <a:bodyPr/>
          <a:lstStyle/>
          <a:p>
            <a:pPr marL="0" indent="0">
              <a:buNone/>
            </a:pPr>
            <a:r>
              <a:rPr lang="vi-VN" dirty="0"/>
              <a:t>D</a:t>
            </a:r>
            <a:r>
              <a:rPr lang="en-US" dirty="0" err="1"/>
              <a:t>anh</a:t>
            </a:r>
            <a:r>
              <a:rPr lang="en-US" dirty="0"/>
              <a:t> </a:t>
            </a:r>
            <a:r>
              <a:rPr lang="en-US" dirty="0" err="1"/>
              <a:t>sách</a:t>
            </a:r>
            <a:r>
              <a:rPr lang="vi-VN" dirty="0"/>
              <a:t> không hiển thị key s</a:t>
            </a:r>
            <a:r>
              <a:rPr lang="en-US" dirty="0"/>
              <a:t>ẽ </a:t>
            </a:r>
            <a:r>
              <a:rPr lang="vi-VN" dirty="0"/>
              <a:t>làm </a:t>
            </a:r>
            <a:r>
              <a:rPr lang="en-US" dirty="0" err="1"/>
              <a:t>người</a:t>
            </a:r>
            <a:r>
              <a:rPr lang="en-US" dirty="0"/>
              <a:t> d</a:t>
            </a:r>
            <a:r>
              <a:rPr lang="vi-VN" dirty="0"/>
              <a:t>ù</a:t>
            </a:r>
            <a:r>
              <a:rPr lang="en-US" dirty="0"/>
              <a:t>ng </a:t>
            </a:r>
            <a:r>
              <a:rPr lang="vi-VN" dirty="0"/>
              <a:t>khó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trường</a:t>
            </a:r>
            <a:r>
              <a:rPr lang="en-US" dirty="0"/>
              <a:t>. </a:t>
            </a:r>
            <a:r>
              <a:rPr lang="en-US" b="1" dirty="0">
                <a:solidFill>
                  <a:schemeClr val="tx1"/>
                </a:solidFill>
              </a:rPr>
              <a:t>B</a:t>
            </a:r>
            <a:r>
              <a:rPr lang="vi-VN" b="1" dirty="0">
                <a:solidFill>
                  <a:schemeClr val="tx1"/>
                </a:solidFill>
              </a:rPr>
              <a:t>ê</a:t>
            </a:r>
            <a:r>
              <a:rPr lang="en-US" b="1" dirty="0">
                <a:solidFill>
                  <a:schemeClr val="tx1"/>
                </a:solidFill>
              </a:rPr>
              <a:t>n </a:t>
            </a:r>
            <a:r>
              <a:rPr lang="en-US" b="1" dirty="0" err="1">
                <a:solidFill>
                  <a:schemeClr val="tx1"/>
                </a:solidFill>
              </a:rPr>
              <a:t>dưới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là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màn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hình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danh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sách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không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hiển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thị</a:t>
            </a:r>
            <a:r>
              <a:rPr lang="en-US" b="1" dirty="0">
                <a:solidFill>
                  <a:schemeClr val="tx1"/>
                </a:solidFill>
              </a:rPr>
              <a:t> key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60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10F340-4D26-4D45-9A46-30330C20F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8035"/>
            <a:ext cx="5810250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657369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618717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0592" y="1143000"/>
            <a:ext cx="8514807" cy="5333365"/>
          </a:xfrm>
        </p:spPr>
        <p:txBody>
          <a:bodyPr/>
          <a:lstStyle/>
          <a:p>
            <a:pPr marL="0" indent="0">
              <a:buNone/>
            </a:pPr>
            <a:r>
              <a:rPr lang="en-SG" dirty="0" err="1"/>
              <a:t>Để</a:t>
            </a:r>
            <a:r>
              <a:rPr lang="en-SG" dirty="0"/>
              <a:t> </a:t>
            </a:r>
            <a:r>
              <a:rPr lang="en-SG" dirty="0" err="1"/>
              <a:t>hiển</a:t>
            </a:r>
            <a:r>
              <a:rPr lang="en-SG" dirty="0"/>
              <a:t> </a:t>
            </a:r>
            <a:r>
              <a:rPr lang="en-SG" dirty="0" err="1"/>
              <a:t>thị</a:t>
            </a:r>
            <a:r>
              <a:rPr lang="en-SG" dirty="0"/>
              <a:t> key </a:t>
            </a:r>
            <a:r>
              <a:rPr lang="en-SG" dirty="0" err="1"/>
              <a:t>trong</a:t>
            </a:r>
            <a:r>
              <a:rPr lang="en-SG" dirty="0"/>
              <a:t> </a:t>
            </a:r>
            <a:r>
              <a:rPr lang="en-SG" dirty="0" err="1"/>
              <a:t>danh</a:t>
            </a:r>
            <a:r>
              <a:rPr lang="en-SG" dirty="0"/>
              <a:t> </a:t>
            </a:r>
            <a:r>
              <a:rPr lang="en-SG" dirty="0" err="1"/>
              <a:t>sách</a:t>
            </a:r>
            <a:r>
              <a:rPr lang="en-SG" dirty="0"/>
              <a:t>, </a:t>
            </a:r>
            <a:r>
              <a:rPr lang="en-SG" dirty="0" err="1"/>
              <a:t>đầu</a:t>
            </a:r>
            <a:r>
              <a:rPr lang="en-SG" dirty="0"/>
              <a:t> </a:t>
            </a:r>
            <a:r>
              <a:rPr lang="en-SG" dirty="0" err="1"/>
              <a:t>tiên</a:t>
            </a:r>
            <a:r>
              <a:rPr lang="en-SG" dirty="0"/>
              <a:t> </a:t>
            </a:r>
            <a:r>
              <a:rPr lang="en-SG" dirty="0" err="1"/>
              <a:t>người</a:t>
            </a:r>
            <a:r>
              <a:rPr lang="en-SG" dirty="0"/>
              <a:t> </a:t>
            </a:r>
            <a:r>
              <a:rPr lang="en-SG" dirty="0" err="1"/>
              <a:t>dùng</a:t>
            </a:r>
            <a:r>
              <a:rPr lang="en-SG" dirty="0"/>
              <a:t> </a:t>
            </a:r>
            <a:r>
              <a:rPr lang="en-SG" dirty="0" err="1"/>
              <a:t>phải</a:t>
            </a:r>
            <a:r>
              <a:rPr lang="en-SG" dirty="0"/>
              <a:t> </a:t>
            </a:r>
            <a:r>
              <a:rPr lang="en-SG" dirty="0" err="1"/>
              <a:t>chọn</a:t>
            </a:r>
            <a:r>
              <a:rPr lang="en-SG" dirty="0"/>
              <a:t> </a:t>
            </a:r>
            <a:r>
              <a:rPr lang="en-SG" dirty="0" err="1"/>
              <a:t>biểu</a:t>
            </a:r>
            <a:r>
              <a:rPr lang="en-SG" dirty="0"/>
              <a:t> </a:t>
            </a:r>
            <a:r>
              <a:rPr lang="en-SG" dirty="0" err="1"/>
              <a:t>tượng</a:t>
            </a:r>
            <a:r>
              <a:rPr lang="en-SG" dirty="0"/>
              <a:t> </a:t>
            </a:r>
            <a:r>
              <a:rPr lang="vi-VN" b="1" dirty="0">
                <a:solidFill>
                  <a:srgbClr val="00B050"/>
                </a:solidFill>
              </a:rPr>
              <a:t>C</a:t>
            </a:r>
            <a:r>
              <a:rPr lang="en-SG" b="1" dirty="0" err="1">
                <a:solidFill>
                  <a:srgbClr val="00B050"/>
                </a:solidFill>
              </a:rPr>
              <a:t>ustomized</a:t>
            </a:r>
            <a:r>
              <a:rPr lang="en-SG" b="1" dirty="0">
                <a:solidFill>
                  <a:srgbClr val="00B050"/>
                </a:solidFill>
              </a:rPr>
              <a:t> Local Layout</a:t>
            </a:r>
            <a:r>
              <a:rPr lang="en-SG" b="1" dirty="0">
                <a:solidFill>
                  <a:srgbClr val="FF0000"/>
                </a:solidFill>
              </a:rPr>
              <a:t> </a:t>
            </a:r>
            <a:r>
              <a:rPr lang="en-SG" dirty="0" err="1"/>
              <a:t>trên</a:t>
            </a:r>
            <a:r>
              <a:rPr lang="en-SG" dirty="0"/>
              <a:t> </a:t>
            </a:r>
            <a:r>
              <a:rPr lang="en-SG" dirty="0" err="1"/>
              <a:t>thanh</a:t>
            </a:r>
            <a:r>
              <a:rPr lang="en-SG" dirty="0"/>
              <a:t> </a:t>
            </a:r>
            <a:r>
              <a:rPr lang="en-SG" dirty="0" err="1"/>
              <a:t>công</a:t>
            </a:r>
            <a:r>
              <a:rPr lang="en-SG" dirty="0"/>
              <a:t> </a:t>
            </a:r>
            <a:r>
              <a:rPr lang="en-SG" dirty="0" err="1"/>
              <a:t>cụ</a:t>
            </a:r>
            <a:r>
              <a:rPr lang="en-SG" dirty="0"/>
              <a:t> </a:t>
            </a:r>
            <a:r>
              <a:rPr lang="en-SG" dirty="0" err="1"/>
              <a:t>chuẩn</a:t>
            </a:r>
            <a:r>
              <a:rPr lang="en-SG" dirty="0"/>
              <a:t>.</a:t>
            </a:r>
            <a:endParaRPr lang="vi-VN" dirty="0"/>
          </a:p>
          <a:p>
            <a:pPr marL="0" indent="0">
              <a:buNone/>
            </a:pPr>
            <a:endParaRPr lang="vi-VN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3" y="1828800"/>
            <a:ext cx="8388000" cy="48761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69835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542517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chínnh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2" y="1066800"/>
            <a:ext cx="8388001" cy="1371599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de-DE" sz="1900" dirty="0"/>
              <a:t>Chọn thư mục </a:t>
            </a:r>
            <a:r>
              <a:rPr lang="de-DE" sz="1900" b="1" dirty="0">
                <a:solidFill>
                  <a:srgbClr val="00B050"/>
                </a:solidFill>
              </a:rPr>
              <a:t>Interaction Design</a:t>
            </a:r>
            <a:r>
              <a:rPr lang="vi-VN" sz="1900" b="1" dirty="0">
                <a:solidFill>
                  <a:srgbClr val="00B050"/>
                </a:solidFill>
              </a:rPr>
              <a:t> </a:t>
            </a:r>
            <a:r>
              <a:rPr lang="vi-VN" sz="1900" b="1" dirty="0">
                <a:solidFill>
                  <a:schemeClr val="tx1"/>
                </a:solidFill>
              </a:rPr>
              <a:t>=&gt;</a:t>
            </a:r>
            <a:r>
              <a:rPr lang="de-DE" sz="1900" dirty="0"/>
              <a:t> </a:t>
            </a:r>
            <a:r>
              <a:rPr lang="de-DE" sz="1900" b="1" dirty="0">
                <a:solidFill>
                  <a:srgbClr val="FF0000"/>
                </a:solidFill>
              </a:rPr>
              <a:t> </a:t>
            </a:r>
            <a:r>
              <a:rPr lang="de-DE" sz="1900" b="1" dirty="0">
                <a:solidFill>
                  <a:srgbClr val="00B050"/>
                </a:solidFill>
              </a:rPr>
              <a:t>Visualization &amp; Interaction </a:t>
            </a:r>
            <a:r>
              <a:rPr lang="de-DE" sz="1900" dirty="0"/>
              <a:t>trên màn hình bên trái. </a:t>
            </a:r>
            <a:endParaRPr lang="vi-VN" sz="1900" dirty="0"/>
          </a:p>
          <a:p>
            <a:pPr marL="0" lvl="0" indent="0">
              <a:buNone/>
            </a:pPr>
            <a:r>
              <a:rPr lang="de-DE" sz="1900" dirty="0"/>
              <a:t>Sau đó nhấp vào bản </a:t>
            </a:r>
            <a:r>
              <a:rPr lang="de-DE" sz="1900" b="1" dirty="0">
                <a:solidFill>
                  <a:srgbClr val="00B050"/>
                </a:solidFill>
              </a:rPr>
              <a:t>Show keys within dropdown list </a:t>
            </a:r>
            <a:r>
              <a:rPr lang="de-DE" sz="1900" dirty="0"/>
              <a:t>trong mục </a:t>
            </a:r>
            <a:r>
              <a:rPr lang="de-DE" sz="1900" b="1" dirty="0">
                <a:solidFill>
                  <a:srgbClr val="00B050"/>
                </a:solidFill>
              </a:rPr>
              <a:t>Control</a:t>
            </a:r>
            <a:r>
              <a:rPr lang="vi-VN" sz="1900" b="1" dirty="0">
                <a:solidFill>
                  <a:srgbClr val="00B050"/>
                </a:solidFill>
              </a:rPr>
              <a:t>.</a:t>
            </a:r>
            <a:r>
              <a:rPr lang="de-DE" sz="1900" b="1" dirty="0">
                <a:solidFill>
                  <a:srgbClr val="00B050"/>
                </a:solidFill>
              </a:rPr>
              <a:t> </a:t>
            </a:r>
            <a:endParaRPr lang="vi-VN" sz="1900" b="1" dirty="0">
              <a:solidFill>
                <a:srgbClr val="00B050"/>
              </a:solidFill>
            </a:endParaRPr>
          </a:p>
          <a:p>
            <a:pPr marL="0" lvl="0" indent="0">
              <a:buNone/>
            </a:pPr>
            <a:r>
              <a:rPr lang="de-DE" sz="1900" dirty="0"/>
              <a:t>Nhấ</a:t>
            </a:r>
            <a:r>
              <a:rPr lang="vi-VN" sz="1900" dirty="0"/>
              <a:t>n nút</a:t>
            </a:r>
            <a:r>
              <a:rPr lang="de-DE" sz="1900" dirty="0"/>
              <a:t>  </a:t>
            </a:r>
            <a:r>
              <a:rPr lang="vi-VN" sz="1900" dirty="0"/>
              <a:t>            </a:t>
            </a:r>
            <a:r>
              <a:rPr lang="de-DE" sz="1900" dirty="0"/>
              <a:t>hoặc chọn </a:t>
            </a:r>
            <a:r>
              <a:rPr lang="vi-VN" sz="1900" dirty="0"/>
              <a:t>nút </a:t>
            </a:r>
            <a:r>
              <a:rPr lang="de-DE" sz="1900" b="1" dirty="0">
                <a:solidFill>
                  <a:srgbClr val="00B050"/>
                </a:solidFill>
              </a:rPr>
              <a:t>OK</a:t>
            </a:r>
            <a:endParaRPr lang="en-US" sz="1900" b="1" dirty="0">
              <a:solidFill>
                <a:srgbClr val="00B050"/>
              </a:solidFill>
            </a:endParaRPr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2" y="2438399"/>
            <a:ext cx="8388001" cy="403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2014051"/>
            <a:ext cx="751112" cy="359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5005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542517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khóa</a:t>
            </a:r>
            <a:r>
              <a:rPr lang="en-US" dirty="0"/>
              <a:t> </a:t>
            </a:r>
            <a:r>
              <a:rPr lang="en-US" dirty="0" err="1"/>
              <a:t>chính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3" y="1143000"/>
            <a:ext cx="8229600" cy="457199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Các key trong danh sách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vi-VN" dirty="0"/>
              <a:t> như hình bên dưới</a:t>
            </a:r>
            <a:r>
              <a:rPr lang="en-US" dirty="0"/>
              <a:t>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9C9DDB-3B0A-426A-84F9-9F205E9B9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752600"/>
            <a:ext cx="5781675" cy="447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82010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8288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0. </a:t>
            </a:r>
            <a:r>
              <a:rPr lang="en-US" b="1" dirty="0" err="1">
                <a:solidFill>
                  <a:schemeClr val="bg1"/>
                </a:solidFill>
              </a:rPr>
              <a:t>Hiển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thị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mã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câu</a:t>
            </a:r>
            <a:r>
              <a:rPr lang="en-US" b="1" dirty="0">
                <a:solidFill>
                  <a:schemeClr val="bg1"/>
                </a:solidFill>
              </a:rPr>
              <a:t> 			  </a:t>
            </a:r>
            <a:r>
              <a:rPr lang="en-US" b="1" dirty="0" err="1">
                <a:solidFill>
                  <a:schemeClr val="bg1"/>
                </a:solidFill>
              </a:rPr>
              <a:t>lệnh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vi-VN" b="1" dirty="0">
                <a:solidFill>
                  <a:schemeClr val="bg1"/>
                </a:solidFill>
              </a:rPr>
              <a:t>trên </a:t>
            </a:r>
            <a:r>
              <a:rPr lang="en-US" b="1" dirty="0" err="1">
                <a:solidFill>
                  <a:schemeClr val="bg1"/>
                </a:solidFill>
              </a:rPr>
              <a:t>hệ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thống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41591051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/>
              <a:t>Hiển thị mã câu lệnh</a:t>
            </a:r>
            <a:r>
              <a:rPr lang="en-US" dirty="0"/>
              <a:t> </a:t>
            </a:r>
            <a:r>
              <a:rPr lang="vi-VN" dirty="0"/>
              <a:t>trên hệ thống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066800"/>
            <a:ext cx="8388000" cy="4536000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Chọn </a:t>
            </a:r>
            <a:r>
              <a:rPr lang="vi-VN" b="1" dirty="0">
                <a:solidFill>
                  <a:srgbClr val="00B050"/>
                </a:solidFill>
              </a:rPr>
              <a:t>M</a:t>
            </a:r>
            <a:r>
              <a:rPr lang="de-DE" b="1" dirty="0">
                <a:solidFill>
                  <a:srgbClr val="00B050"/>
                </a:solidFill>
              </a:rPr>
              <a:t>enu</a:t>
            </a:r>
            <a:r>
              <a:rPr lang="de-DE" dirty="0"/>
              <a:t>, sau đó chọn </a:t>
            </a:r>
            <a:r>
              <a:rPr lang="de-DE" b="1" dirty="0">
                <a:solidFill>
                  <a:srgbClr val="00B050"/>
                </a:solidFill>
              </a:rPr>
              <a:t>Extra</a:t>
            </a:r>
            <a:r>
              <a:rPr lang="de-DE" dirty="0"/>
              <a:t> -&gt; </a:t>
            </a:r>
            <a:r>
              <a:rPr lang="vi-VN" b="1" dirty="0">
                <a:solidFill>
                  <a:srgbClr val="00B050"/>
                </a:solidFill>
              </a:rPr>
              <a:t>Setting</a:t>
            </a:r>
            <a:r>
              <a:rPr lang="vi-VN" dirty="0"/>
              <a:t> (cài đặt)</a:t>
            </a:r>
            <a:r>
              <a:rPr lang="de-DE" dirty="0"/>
              <a:t>: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65</a:t>
            </a:fld>
            <a:endParaRPr lang="en-GB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EF511B6-7960-4A40-ADFB-3A349A060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524000"/>
            <a:ext cx="5421087" cy="4694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590391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en-US" dirty="0" err="1"/>
              <a:t>mã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066800"/>
            <a:ext cx="8388000" cy="551400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Nhấp chọn </a:t>
            </a:r>
            <a:r>
              <a:rPr lang="de-DE" b="1" dirty="0">
                <a:solidFill>
                  <a:srgbClr val="00B050"/>
                </a:solidFill>
              </a:rPr>
              <a:t>Display technical names </a:t>
            </a:r>
            <a:r>
              <a:rPr lang="de-DE" dirty="0"/>
              <a:t>như màn hình bên dưới</a:t>
            </a: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66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62364" y="1609159"/>
            <a:ext cx="8388000" cy="479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044386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542517"/>
          </a:xfrm>
        </p:spPr>
        <p:txBody>
          <a:bodyPr/>
          <a:lstStyle/>
          <a:p>
            <a:r>
              <a:rPr lang="en-US" dirty="0" err="1"/>
              <a:t>Hiển</a:t>
            </a:r>
            <a:r>
              <a:rPr lang="en-US" dirty="0"/>
              <a:t> </a:t>
            </a:r>
            <a:r>
              <a:rPr lang="en-US" dirty="0" err="1"/>
              <a:t>thị</a:t>
            </a:r>
            <a:r>
              <a:rPr lang="en-US" dirty="0"/>
              <a:t> </a:t>
            </a:r>
            <a:r>
              <a:rPr lang="vi-VN" dirty="0"/>
              <a:t>mã</a:t>
            </a:r>
            <a:r>
              <a:rPr lang="en-US" dirty="0"/>
              <a:t> </a:t>
            </a:r>
            <a:r>
              <a:rPr lang="en-US" dirty="0" err="1"/>
              <a:t>câu</a:t>
            </a:r>
            <a:r>
              <a:rPr lang="en-US" dirty="0"/>
              <a:t> </a:t>
            </a:r>
            <a:r>
              <a:rPr lang="en-US" dirty="0" err="1"/>
              <a:t>lệnh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2" y="1110711"/>
            <a:ext cx="8229600" cy="380999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Mã sẽ được thể hiện như hình bên dưới</a:t>
            </a:r>
            <a:endParaRPr lang="vi-VN" dirty="0"/>
          </a:p>
          <a:p>
            <a:pPr lvl="0"/>
            <a:endParaRPr lang="en-US" dirty="0"/>
          </a:p>
        </p:txBody>
      </p:sp>
      <p:pic>
        <p:nvPicPr>
          <p:cNvPr id="148482" name="Picture 2" descr="image0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2" y="1600200"/>
            <a:ext cx="8227204" cy="4712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288995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8288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1. </a:t>
            </a:r>
            <a:r>
              <a:rPr lang="en-US" b="1" dirty="0" err="1">
                <a:solidFill>
                  <a:schemeClr val="bg1"/>
                </a:solidFill>
              </a:rPr>
              <a:t>Thay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đổi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vi-VN" b="1" dirty="0">
                <a:solidFill>
                  <a:schemeClr val="bg1"/>
                </a:solidFill>
              </a:rPr>
              <a:t>mặt khẩu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2619323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69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51916" y="975952"/>
            <a:ext cx="8229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dirty="0">
                <a:latin typeface="Arial" panose="020B0604020202020204" pitchFamily="34" charset="0"/>
                <a:ea typeface="SimSun" panose="02010600030101010101" pitchFamily="2" charset="-122"/>
                <a:cs typeface="Times New Roman" panose="02020603050405020304" pitchFamily="18" charset="0"/>
              </a:rPr>
              <a:t>Chọn hệ thống bạn muốn đăng nhập vào và nhấp đúp vào như hình bên dưới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3C0010E-CC6A-42C9-96D5-8E75D165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1447800"/>
            <a:ext cx="4927849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36637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19" name="Freeform 3">
            <a:extLst>
              <a:ext uri="{FF2B5EF4-FFF2-40B4-BE49-F238E27FC236}">
                <a16:creationId xmlns:a16="http://schemas.microsoft.com/office/drawing/2014/main" id="{A9E15C56-B747-4F9D-A932-43FC7A64354E}"/>
              </a:ext>
            </a:extLst>
          </p:cNvPr>
          <p:cNvSpPr>
            <a:spLocks/>
          </p:cNvSpPr>
          <p:nvPr/>
        </p:nvSpPr>
        <p:spPr bwMode="auto">
          <a:xfrm>
            <a:off x="150586" y="5982008"/>
            <a:ext cx="8675804" cy="447369"/>
          </a:xfrm>
          <a:custGeom>
            <a:avLst/>
            <a:gdLst>
              <a:gd name="T0" fmla="*/ 0 w 4741"/>
              <a:gd name="T1" fmla="*/ 228 h 229"/>
              <a:gd name="T2" fmla="*/ 4520 w 4741"/>
              <a:gd name="T3" fmla="*/ 228 h 229"/>
              <a:gd name="T4" fmla="*/ 4740 w 4741"/>
              <a:gd name="T5" fmla="*/ 0 h 229"/>
              <a:gd name="T6" fmla="*/ 198 w 4741"/>
              <a:gd name="T7" fmla="*/ 0 h 229"/>
              <a:gd name="T8" fmla="*/ 0 w 4741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1" h="229">
                <a:moveTo>
                  <a:pt x="0" y="228"/>
                </a:moveTo>
                <a:lnTo>
                  <a:pt x="4520" y="228"/>
                </a:lnTo>
                <a:lnTo>
                  <a:pt x="4740" y="0"/>
                </a:lnTo>
                <a:lnTo>
                  <a:pt x="198" y="0"/>
                </a:lnTo>
                <a:lnTo>
                  <a:pt x="0" y="22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0820" name="Rectangle 4">
            <a:extLst>
              <a:ext uri="{FF2B5EF4-FFF2-40B4-BE49-F238E27FC236}">
                <a16:creationId xmlns:a16="http://schemas.microsoft.com/office/drawing/2014/main" id="{387FB1D8-B51E-48E0-A0F2-6D000A991C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044" y="5071642"/>
            <a:ext cx="80518" cy="1164331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821" name="Freeform 5">
            <a:extLst>
              <a:ext uri="{FF2B5EF4-FFF2-40B4-BE49-F238E27FC236}">
                <a16:creationId xmlns:a16="http://schemas.microsoft.com/office/drawing/2014/main" id="{BBC64190-FCD5-416E-8C4F-079018C0FA02}"/>
              </a:ext>
            </a:extLst>
          </p:cNvPr>
          <p:cNvSpPr>
            <a:spLocks/>
          </p:cNvSpPr>
          <p:nvPr/>
        </p:nvSpPr>
        <p:spPr bwMode="auto">
          <a:xfrm>
            <a:off x="163396" y="4630133"/>
            <a:ext cx="8675804" cy="447369"/>
          </a:xfrm>
          <a:custGeom>
            <a:avLst/>
            <a:gdLst>
              <a:gd name="T0" fmla="*/ 0 w 4741"/>
              <a:gd name="T1" fmla="*/ 228 h 229"/>
              <a:gd name="T2" fmla="*/ 4520 w 4741"/>
              <a:gd name="T3" fmla="*/ 228 h 229"/>
              <a:gd name="T4" fmla="*/ 4740 w 4741"/>
              <a:gd name="T5" fmla="*/ 0 h 229"/>
              <a:gd name="T6" fmla="*/ 198 w 4741"/>
              <a:gd name="T7" fmla="*/ 0 h 229"/>
              <a:gd name="T8" fmla="*/ 0 w 4741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1" h="229">
                <a:moveTo>
                  <a:pt x="0" y="228"/>
                </a:moveTo>
                <a:lnTo>
                  <a:pt x="4520" y="228"/>
                </a:lnTo>
                <a:lnTo>
                  <a:pt x="4740" y="0"/>
                </a:lnTo>
                <a:lnTo>
                  <a:pt x="198" y="0"/>
                </a:lnTo>
                <a:lnTo>
                  <a:pt x="0" y="22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0822" name="Rectangle 6">
            <a:extLst>
              <a:ext uri="{FF2B5EF4-FFF2-40B4-BE49-F238E27FC236}">
                <a16:creationId xmlns:a16="http://schemas.microsoft.com/office/drawing/2014/main" id="{3B1D5366-75F2-4D0F-9CD7-FA67EB729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044" y="3444313"/>
            <a:ext cx="80518" cy="1416343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823" name="Freeform 7">
            <a:extLst>
              <a:ext uri="{FF2B5EF4-FFF2-40B4-BE49-F238E27FC236}">
                <a16:creationId xmlns:a16="http://schemas.microsoft.com/office/drawing/2014/main" id="{FBC5597F-7341-40A7-834F-949BFBB0F7FF}"/>
              </a:ext>
            </a:extLst>
          </p:cNvPr>
          <p:cNvSpPr>
            <a:spLocks/>
          </p:cNvSpPr>
          <p:nvPr/>
        </p:nvSpPr>
        <p:spPr bwMode="auto">
          <a:xfrm>
            <a:off x="163396" y="3049690"/>
            <a:ext cx="8675804" cy="447369"/>
          </a:xfrm>
          <a:custGeom>
            <a:avLst/>
            <a:gdLst>
              <a:gd name="T0" fmla="*/ 0 w 4741"/>
              <a:gd name="T1" fmla="*/ 228 h 229"/>
              <a:gd name="T2" fmla="*/ 4520 w 4741"/>
              <a:gd name="T3" fmla="*/ 228 h 229"/>
              <a:gd name="T4" fmla="*/ 4740 w 4741"/>
              <a:gd name="T5" fmla="*/ 0 h 229"/>
              <a:gd name="T6" fmla="*/ 198 w 4741"/>
              <a:gd name="T7" fmla="*/ 0 h 229"/>
              <a:gd name="T8" fmla="*/ 0 w 4741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1" h="229">
                <a:moveTo>
                  <a:pt x="0" y="228"/>
                </a:moveTo>
                <a:lnTo>
                  <a:pt x="4520" y="228"/>
                </a:lnTo>
                <a:lnTo>
                  <a:pt x="4740" y="0"/>
                </a:lnTo>
                <a:lnTo>
                  <a:pt x="198" y="0"/>
                </a:lnTo>
                <a:lnTo>
                  <a:pt x="0" y="228"/>
                </a:lnTo>
              </a:path>
            </a:pathLst>
          </a:custGeom>
          <a:solidFill>
            <a:srgbClr val="6699FF"/>
          </a:solidFill>
          <a:ln>
            <a:noFill/>
          </a:ln>
          <a:effectLst>
            <a:outerShdw dist="53882" dir="2700000" algn="ctr" rotWithShape="0">
              <a:srgbClr val="005400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0824" name="Rectangle 8">
            <a:extLst>
              <a:ext uri="{FF2B5EF4-FFF2-40B4-BE49-F238E27FC236}">
                <a16:creationId xmlns:a16="http://schemas.microsoft.com/office/drawing/2014/main" id="{8B7939FE-709B-4A10-A18A-6206DB575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044" y="2070949"/>
            <a:ext cx="80518" cy="1164331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0825" name="Freeform 9">
            <a:extLst>
              <a:ext uri="{FF2B5EF4-FFF2-40B4-BE49-F238E27FC236}">
                <a16:creationId xmlns:a16="http://schemas.microsoft.com/office/drawing/2014/main" id="{92D82D09-94CB-410B-AE2D-6968B3D6B5C8}"/>
              </a:ext>
            </a:extLst>
          </p:cNvPr>
          <p:cNvSpPr>
            <a:spLocks/>
          </p:cNvSpPr>
          <p:nvPr/>
        </p:nvSpPr>
        <p:spPr bwMode="auto">
          <a:xfrm>
            <a:off x="150586" y="1770098"/>
            <a:ext cx="8675804" cy="447369"/>
          </a:xfrm>
          <a:custGeom>
            <a:avLst/>
            <a:gdLst>
              <a:gd name="T0" fmla="*/ 0 w 4741"/>
              <a:gd name="T1" fmla="*/ 228 h 229"/>
              <a:gd name="T2" fmla="*/ 4520 w 4741"/>
              <a:gd name="T3" fmla="*/ 228 h 229"/>
              <a:gd name="T4" fmla="*/ 4740 w 4741"/>
              <a:gd name="T5" fmla="*/ 0 h 229"/>
              <a:gd name="T6" fmla="*/ 198 w 4741"/>
              <a:gd name="T7" fmla="*/ 0 h 229"/>
              <a:gd name="T8" fmla="*/ 0 w 4741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41" h="229">
                <a:moveTo>
                  <a:pt x="0" y="228"/>
                </a:moveTo>
                <a:lnTo>
                  <a:pt x="4520" y="228"/>
                </a:lnTo>
                <a:lnTo>
                  <a:pt x="4740" y="0"/>
                </a:lnTo>
                <a:lnTo>
                  <a:pt x="198" y="0"/>
                </a:lnTo>
                <a:lnTo>
                  <a:pt x="0" y="22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290826" name="Object 10">
            <a:extLst>
              <a:ext uri="{FF2B5EF4-FFF2-40B4-BE49-F238E27FC236}">
                <a16:creationId xmlns:a16="http://schemas.microsoft.com/office/drawing/2014/main" id="{6A90F3C3-F31A-434D-9C7C-7B06DF05E1AC}"/>
              </a:ext>
            </a:extLst>
          </p:cNvPr>
          <p:cNvGraphicFramePr>
            <a:graphicFrameLocks/>
          </p:cNvGraphicFramePr>
          <p:nvPr/>
        </p:nvGraphicFramePr>
        <p:xfrm>
          <a:off x="2438027" y="1299286"/>
          <a:ext cx="6161450" cy="4997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6" name="CorelDRAW! Graphic" r:id="rId3" imgW="5148000" imgH="3908160" progId="CDraw">
                  <p:embed/>
                </p:oleObj>
              </mc:Choice>
              <mc:Fallback>
                <p:oleObj name="CorelDRAW! Graphic" r:id="rId3" imgW="5148000" imgH="3908160" progId="CDraw">
                  <p:embed/>
                  <p:pic>
                    <p:nvPicPr>
                      <p:cNvPr id="290826" name="Object 10">
                        <a:extLst>
                          <a:ext uri="{FF2B5EF4-FFF2-40B4-BE49-F238E27FC236}">
                            <a16:creationId xmlns:a16="http://schemas.microsoft.com/office/drawing/2014/main" id="{6A90F3C3-F31A-434D-9C7C-7B06DF05E1A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027" y="1299286"/>
                        <a:ext cx="6161450" cy="49972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27" name="Object 11">
            <a:extLst>
              <a:ext uri="{FF2B5EF4-FFF2-40B4-BE49-F238E27FC236}">
                <a16:creationId xmlns:a16="http://schemas.microsoft.com/office/drawing/2014/main" id="{C08C2480-6C78-4134-A52F-636C0C90BCBD}"/>
              </a:ext>
            </a:extLst>
          </p:cNvPr>
          <p:cNvGraphicFramePr>
            <a:graphicFrameLocks/>
          </p:cNvGraphicFramePr>
          <p:nvPr/>
        </p:nvGraphicFramePr>
        <p:xfrm>
          <a:off x="961255" y="5579571"/>
          <a:ext cx="860078" cy="7736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7" name="CorelDRAW! Graphic" r:id="rId5" imgW="996840" imgH="693720" progId="CDraw">
                  <p:embed/>
                </p:oleObj>
              </mc:Choice>
              <mc:Fallback>
                <p:oleObj name="CorelDRAW! Graphic" r:id="rId5" imgW="996840" imgH="693720" progId="CDraw">
                  <p:embed/>
                  <p:pic>
                    <p:nvPicPr>
                      <p:cNvPr id="290827" name="Object 11">
                        <a:extLst>
                          <a:ext uri="{FF2B5EF4-FFF2-40B4-BE49-F238E27FC236}">
                            <a16:creationId xmlns:a16="http://schemas.microsoft.com/office/drawing/2014/main" id="{C08C2480-6C78-4134-A52F-636C0C90BCB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61255" y="5579571"/>
                        <a:ext cx="860078" cy="7736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28" name="Rectangle 12">
            <a:extLst>
              <a:ext uri="{FF2B5EF4-FFF2-40B4-BE49-F238E27FC236}">
                <a16:creationId xmlns:a16="http://schemas.microsoft.com/office/drawing/2014/main" id="{2D65B6E7-538C-4DB8-9989-CDE6C64F91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364" y="1549344"/>
            <a:ext cx="532516" cy="23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Lãi/lỗ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29" name="Rectangle 13">
            <a:extLst>
              <a:ext uri="{FF2B5EF4-FFF2-40B4-BE49-F238E27FC236}">
                <a16:creationId xmlns:a16="http://schemas.microsoft.com/office/drawing/2014/main" id="{F181A7D5-2401-4134-A024-A1280F78B6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058" y="1377429"/>
            <a:ext cx="798297" cy="3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 dirty="0">
                <a:solidFill>
                  <a:srgbClr val="003366"/>
                </a:solidFill>
              </a:rPr>
              <a:t>Dự báo</a:t>
            </a:r>
            <a:br>
              <a:rPr lang="vi-VN" altLang="en-US" sz="1100" b="1" dirty="0">
                <a:solidFill>
                  <a:srgbClr val="003366"/>
                </a:solidFill>
              </a:rPr>
            </a:br>
            <a:r>
              <a:rPr lang="en-US" altLang="en-US" sz="1100" b="1" dirty="0" err="1">
                <a:solidFill>
                  <a:srgbClr val="003366"/>
                </a:solidFill>
              </a:rPr>
              <a:t>bán</a:t>
            </a:r>
            <a:r>
              <a:rPr lang="vi-VN" altLang="en-US" sz="1100" b="1" dirty="0">
                <a:solidFill>
                  <a:srgbClr val="003366"/>
                </a:solidFill>
              </a:rPr>
              <a:t> hàng</a:t>
            </a:r>
            <a:endParaRPr lang="en-US" altLang="en-US" sz="1100" b="1" dirty="0">
              <a:solidFill>
                <a:srgbClr val="003366"/>
              </a:solidFill>
            </a:endParaRPr>
          </a:p>
        </p:txBody>
      </p:sp>
      <p:sp>
        <p:nvSpPr>
          <p:cNvPr id="290830" name="Rectangle 14">
            <a:extLst>
              <a:ext uri="{FF2B5EF4-FFF2-40B4-BE49-F238E27FC236}">
                <a16:creationId xmlns:a16="http://schemas.microsoft.com/office/drawing/2014/main" id="{22DC8CBD-1DB3-4A1A-A71C-731FD0F61D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9373" y="2680192"/>
            <a:ext cx="976107" cy="3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 dirty="0">
                <a:solidFill>
                  <a:srgbClr val="003366"/>
                </a:solidFill>
              </a:rPr>
              <a:t>Nhận</a:t>
            </a:r>
            <a:r>
              <a:rPr lang="en-US" altLang="en-US" sz="1100" b="1" dirty="0">
                <a:solidFill>
                  <a:srgbClr val="003366"/>
                </a:solidFill>
              </a:rPr>
              <a:t> đ</a:t>
            </a:r>
            <a:r>
              <a:rPr lang="vi-VN" altLang="en-US" sz="1100" b="1" dirty="0">
                <a:solidFill>
                  <a:srgbClr val="003366"/>
                </a:solidFill>
              </a:rPr>
              <a:t>ơ</a:t>
            </a:r>
            <a:r>
              <a:rPr lang="en-US" altLang="en-US" sz="1100" b="1" dirty="0">
                <a:solidFill>
                  <a:srgbClr val="003366"/>
                </a:solidFill>
              </a:rPr>
              <a:t>n </a:t>
            </a:r>
            <a:r>
              <a:rPr lang="en-US" altLang="en-US" sz="1100" b="1" dirty="0" err="1">
                <a:solidFill>
                  <a:srgbClr val="003366"/>
                </a:solidFill>
              </a:rPr>
              <a:t>đăt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hàng</a:t>
            </a:r>
            <a:endParaRPr lang="en-US" altLang="en-US" sz="1100" b="1" dirty="0">
              <a:solidFill>
                <a:srgbClr val="003366"/>
              </a:solidFill>
            </a:endParaRPr>
          </a:p>
        </p:txBody>
      </p:sp>
      <p:sp>
        <p:nvSpPr>
          <p:cNvPr id="290831" name="Rectangle 15">
            <a:extLst>
              <a:ext uri="{FF2B5EF4-FFF2-40B4-BE49-F238E27FC236}">
                <a16:creationId xmlns:a16="http://schemas.microsoft.com/office/drawing/2014/main" id="{B4FCD2B9-8973-490B-A5DC-1BCB1136B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1009" y="2713675"/>
            <a:ext cx="843608" cy="23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Xuất hàng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32" name="Rectangle 16">
            <a:extLst>
              <a:ext uri="{FF2B5EF4-FFF2-40B4-BE49-F238E27FC236}">
                <a16:creationId xmlns:a16="http://schemas.microsoft.com/office/drawing/2014/main" id="{12BAB8A2-FCCF-45AC-9815-3883EE77A23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49" y="2363985"/>
            <a:ext cx="2377108" cy="3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800" b="1">
                <a:effectLst>
                  <a:outerShdw blurRad="38100" dist="38100" dir="2700000" algn="tl">
                    <a:srgbClr val="FFFFFF"/>
                  </a:outerShdw>
                </a:effectLst>
              </a:rPr>
              <a:t>Bán hàng/Phân phối</a:t>
            </a:r>
            <a:endParaRPr lang="en-US" altLang="en-US" sz="18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90833" name="Rectangle 17">
            <a:extLst>
              <a:ext uri="{FF2B5EF4-FFF2-40B4-BE49-F238E27FC236}">
                <a16:creationId xmlns:a16="http://schemas.microsoft.com/office/drawing/2014/main" id="{4FE58F05-0F70-4612-91A6-DAE5C08B8B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569" y="1143000"/>
            <a:ext cx="1603038" cy="3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800" b="1">
                <a:effectLst>
                  <a:outerShdw blurRad="38100" dist="38100" dir="2700000" algn="tl">
                    <a:srgbClr val="FFFFFF"/>
                  </a:outerShdw>
                </a:effectLst>
              </a:rPr>
              <a:t>Quản trị (CO)</a:t>
            </a:r>
            <a:endParaRPr lang="en-US" altLang="en-US" sz="18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90834" name="Rectangle 18">
            <a:extLst>
              <a:ext uri="{FF2B5EF4-FFF2-40B4-BE49-F238E27FC236}">
                <a16:creationId xmlns:a16="http://schemas.microsoft.com/office/drawing/2014/main" id="{77F92172-DC7D-48AC-9CAF-7DB6D60F6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419" y="3629902"/>
            <a:ext cx="1590229" cy="334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800" b="1">
                <a:effectLst>
                  <a:outerShdw blurRad="38100" dist="38100" dir="2700000" algn="tl">
                    <a:srgbClr val="FFFFFF"/>
                  </a:outerShdw>
                </a:effectLst>
              </a:rPr>
              <a:t>Tài chính (FI)</a:t>
            </a:r>
            <a:endParaRPr lang="en-US" altLang="en-US" sz="18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90835" name="Rectangle 19">
            <a:extLst>
              <a:ext uri="{FF2B5EF4-FFF2-40B4-BE49-F238E27FC236}">
                <a16:creationId xmlns:a16="http://schemas.microsoft.com/office/drawing/2014/main" id="{EC50E0E3-B247-4F37-977F-3FFD314AA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633" y="5196670"/>
            <a:ext cx="1070522" cy="3321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800" b="1">
                <a:effectLst>
                  <a:outerShdw blurRad="38100" dist="38100" dir="2700000" algn="tl">
                    <a:srgbClr val="FFFFFF"/>
                  </a:outerShdw>
                </a:effectLst>
              </a:rPr>
              <a:t>Kho bạc</a:t>
            </a:r>
            <a:endParaRPr lang="en-US" altLang="en-US" sz="1800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90836" name="Rectangle 20">
            <a:extLst>
              <a:ext uri="{FF2B5EF4-FFF2-40B4-BE49-F238E27FC236}">
                <a16:creationId xmlns:a16="http://schemas.microsoft.com/office/drawing/2014/main" id="{434CDE3F-0F26-4CF0-8DB1-F51F20396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38389" y="2799633"/>
            <a:ext cx="944255" cy="23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Ra hoá đơn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37" name="Rectangle 21">
            <a:extLst>
              <a:ext uri="{FF2B5EF4-FFF2-40B4-BE49-F238E27FC236}">
                <a16:creationId xmlns:a16="http://schemas.microsoft.com/office/drawing/2014/main" id="{E61B059C-15EA-49A0-B13A-D4E89DEB4F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13814" y="4165182"/>
            <a:ext cx="803349" cy="3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Xem hạn</a:t>
            </a:r>
            <a:br>
              <a:rPr lang="vi-VN" altLang="en-US" sz="1100" b="1">
                <a:solidFill>
                  <a:srgbClr val="003366"/>
                </a:solidFill>
              </a:rPr>
            </a:br>
            <a:r>
              <a:rPr lang="vi-VN" altLang="en-US" sz="1100" b="1">
                <a:solidFill>
                  <a:srgbClr val="003366"/>
                </a:solidFill>
              </a:rPr>
              <a:t>tính dụng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38" name="Rectangle 22">
            <a:extLst>
              <a:ext uri="{FF2B5EF4-FFF2-40B4-BE49-F238E27FC236}">
                <a16:creationId xmlns:a16="http://schemas.microsoft.com/office/drawing/2014/main" id="{DE22C926-03E7-4BFB-8F52-1121DB59BB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04466" y="3950289"/>
            <a:ext cx="805179" cy="3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Xem hạn</a:t>
            </a:r>
            <a:br>
              <a:rPr lang="vi-VN" altLang="en-US" sz="1100" b="1">
                <a:solidFill>
                  <a:srgbClr val="003366"/>
                </a:solidFill>
              </a:rPr>
            </a:br>
            <a:r>
              <a:rPr lang="vi-VN" altLang="en-US" sz="1100" b="1">
                <a:solidFill>
                  <a:srgbClr val="003366"/>
                </a:solidFill>
              </a:rPr>
              <a:t>tính dụng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39" name="Rectangle 23">
            <a:extLst>
              <a:ext uri="{FF2B5EF4-FFF2-40B4-BE49-F238E27FC236}">
                <a16:creationId xmlns:a16="http://schemas.microsoft.com/office/drawing/2014/main" id="{F4FB93DA-E185-40C5-A811-E59F5A68B6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29200" y="4079225"/>
            <a:ext cx="1008304" cy="38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 dirty="0">
                <a:solidFill>
                  <a:srgbClr val="003366"/>
                </a:solidFill>
              </a:rPr>
              <a:t>Khách hàng</a:t>
            </a:r>
            <a:r>
              <a:rPr lang="en-US" altLang="en-US" sz="1100" b="1" dirty="0">
                <a:solidFill>
                  <a:srgbClr val="003366"/>
                </a:solidFill>
              </a:rPr>
              <a:t>/</a:t>
            </a:r>
          </a:p>
          <a:p>
            <a:pPr algn="ctr">
              <a:lnSpc>
                <a:spcPct val="90000"/>
              </a:lnSpc>
            </a:pPr>
            <a:r>
              <a:rPr lang="en-US" altLang="en-US" sz="1100" b="1" dirty="0">
                <a:solidFill>
                  <a:srgbClr val="003366"/>
                </a:solidFill>
              </a:rPr>
              <a:t>     </a:t>
            </a:r>
            <a:r>
              <a:rPr lang="vi-VN" altLang="en-US" sz="1100" b="1" dirty="0">
                <a:solidFill>
                  <a:srgbClr val="003366"/>
                </a:solidFill>
              </a:rPr>
              <a:t>Sổ cái</a:t>
            </a:r>
            <a:endParaRPr lang="en-US" altLang="en-US" sz="1100" b="1" dirty="0">
              <a:solidFill>
                <a:srgbClr val="003366"/>
              </a:solidFill>
            </a:endParaRPr>
          </a:p>
        </p:txBody>
      </p:sp>
      <p:sp>
        <p:nvSpPr>
          <p:cNvPr id="290840" name="Rectangle 24">
            <a:extLst>
              <a:ext uri="{FF2B5EF4-FFF2-40B4-BE49-F238E27FC236}">
                <a16:creationId xmlns:a16="http://schemas.microsoft.com/office/drawing/2014/main" id="{3B308685-3940-45CF-AC21-BA4031B8BD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77914" y="4180811"/>
            <a:ext cx="885697" cy="38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Thông báo</a:t>
            </a:r>
            <a:br>
              <a:rPr lang="vi-VN" altLang="en-US" sz="1100" b="1">
                <a:solidFill>
                  <a:srgbClr val="003366"/>
                </a:solidFill>
              </a:rPr>
            </a:br>
            <a:r>
              <a:rPr lang="vi-VN" altLang="en-US" sz="1100" b="1">
                <a:solidFill>
                  <a:srgbClr val="003366"/>
                </a:solidFill>
              </a:rPr>
              <a:t>nợ	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41" name="Rectangle 25">
            <a:extLst>
              <a:ext uri="{FF2B5EF4-FFF2-40B4-BE49-F238E27FC236}">
                <a16:creationId xmlns:a16="http://schemas.microsoft.com/office/drawing/2014/main" id="{BA38650C-8871-4168-B3EF-35EA9E5A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10690" y="5661622"/>
            <a:ext cx="702702" cy="3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Dự báo </a:t>
            </a:r>
            <a:br>
              <a:rPr lang="vi-VN" altLang="en-US" sz="1100" b="1">
                <a:solidFill>
                  <a:srgbClr val="003366"/>
                </a:solidFill>
              </a:rPr>
            </a:br>
            <a:r>
              <a:rPr lang="vi-VN" altLang="en-US" sz="1100" b="1">
                <a:solidFill>
                  <a:srgbClr val="003366"/>
                </a:solidFill>
              </a:rPr>
              <a:t>tiền mặt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42" name="Rectangle 26">
            <a:extLst>
              <a:ext uri="{FF2B5EF4-FFF2-40B4-BE49-F238E27FC236}">
                <a16:creationId xmlns:a16="http://schemas.microsoft.com/office/drawing/2014/main" id="{0F067887-D777-41F6-9F6D-81F5F1FB5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1583" y="4425008"/>
            <a:ext cx="578265" cy="3868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endParaRPr lang="en-US" altLang="en-US" sz="1100" b="1">
              <a:solidFill>
                <a:srgbClr val="003366"/>
              </a:solidFill>
            </a:endParaRPr>
          </a:p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Sổ cái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43" name="Rectangle 27">
            <a:extLst>
              <a:ext uri="{FF2B5EF4-FFF2-40B4-BE49-F238E27FC236}">
                <a16:creationId xmlns:a16="http://schemas.microsoft.com/office/drawing/2014/main" id="{D104F95F-B180-48E7-A8B0-0CBAEEB7EA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7927" y="5645993"/>
            <a:ext cx="702702" cy="38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Dự báo</a:t>
            </a:r>
            <a:br>
              <a:rPr lang="vi-VN" altLang="en-US" sz="1100" b="1">
                <a:solidFill>
                  <a:srgbClr val="003366"/>
                </a:solidFill>
              </a:rPr>
            </a:br>
            <a:r>
              <a:rPr lang="vi-VN" altLang="en-US" sz="1100" b="1">
                <a:solidFill>
                  <a:srgbClr val="003366"/>
                </a:solidFill>
              </a:rPr>
              <a:t>tiền mặt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sp>
        <p:nvSpPr>
          <p:cNvPr id="290844" name="Rectangle 28">
            <a:extLst>
              <a:ext uri="{FF2B5EF4-FFF2-40B4-BE49-F238E27FC236}">
                <a16:creationId xmlns:a16="http://schemas.microsoft.com/office/drawing/2014/main" id="{E66AE83C-B2EC-428E-A9F6-7A7E8849C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97045" y="5603694"/>
            <a:ext cx="885700" cy="3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100" b="1" dirty="0" err="1">
                <a:solidFill>
                  <a:srgbClr val="003366"/>
                </a:solidFill>
              </a:rPr>
              <a:t>Tình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hình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tiền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mặt</a:t>
            </a:r>
            <a:endParaRPr lang="en-US" altLang="en-US" sz="1100" b="1" dirty="0">
              <a:solidFill>
                <a:srgbClr val="003366"/>
              </a:solidFill>
            </a:endParaRPr>
          </a:p>
        </p:txBody>
      </p:sp>
      <p:sp>
        <p:nvSpPr>
          <p:cNvPr id="290845" name="Rectangle 29">
            <a:extLst>
              <a:ext uri="{FF2B5EF4-FFF2-40B4-BE49-F238E27FC236}">
                <a16:creationId xmlns:a16="http://schemas.microsoft.com/office/drawing/2014/main" id="{40713FE7-64D3-4582-91EC-45C9DA64F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45424" y="4294118"/>
            <a:ext cx="922296" cy="2363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sz="1100" b="1">
                <a:solidFill>
                  <a:srgbClr val="003366"/>
                </a:solidFill>
              </a:rPr>
              <a:t>Thanh toán</a:t>
            </a:r>
            <a:endParaRPr lang="en-US" altLang="en-US" sz="1100" b="1">
              <a:solidFill>
                <a:srgbClr val="003366"/>
              </a:solidFill>
            </a:endParaRPr>
          </a:p>
        </p:txBody>
      </p:sp>
      <p:graphicFrame>
        <p:nvGraphicFramePr>
          <p:cNvPr id="290846" name="Object 30">
            <a:extLst>
              <a:ext uri="{FF2B5EF4-FFF2-40B4-BE49-F238E27FC236}">
                <a16:creationId xmlns:a16="http://schemas.microsoft.com/office/drawing/2014/main" id="{B1148DA9-CC21-46E4-BB92-7925C4FD0A2C}"/>
              </a:ext>
            </a:extLst>
          </p:cNvPr>
          <p:cNvGraphicFramePr>
            <a:graphicFrameLocks/>
          </p:cNvGraphicFramePr>
          <p:nvPr/>
        </p:nvGraphicFramePr>
        <p:xfrm>
          <a:off x="679442" y="2760561"/>
          <a:ext cx="977195" cy="67984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8" name="CorelDRAW! Graphic" r:id="rId7" imgW="626760" imgH="412560" progId="CDraw">
                  <p:embed/>
                </p:oleObj>
              </mc:Choice>
              <mc:Fallback>
                <p:oleObj name="CorelDRAW! Graphic" r:id="rId7" imgW="626760" imgH="412560" progId="CDraw">
                  <p:embed/>
                  <p:pic>
                    <p:nvPicPr>
                      <p:cNvPr id="290846" name="Object 30">
                        <a:extLst>
                          <a:ext uri="{FF2B5EF4-FFF2-40B4-BE49-F238E27FC236}">
                            <a16:creationId xmlns:a16="http://schemas.microsoft.com/office/drawing/2014/main" id="{B1148DA9-CC21-46E4-BB92-7925C4FD0A2C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9442" y="2760561"/>
                        <a:ext cx="977195" cy="67984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47" name="Rectangle 31">
            <a:extLst>
              <a:ext uri="{FF2B5EF4-FFF2-40B4-BE49-F238E27FC236}">
                <a16:creationId xmlns:a16="http://schemas.microsoft.com/office/drawing/2014/main" id="{F0CEDC70-BF48-4DB1-95D5-EBD739E83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8044" y="1176211"/>
            <a:ext cx="80518" cy="822456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90848" name="Object 32">
            <a:extLst>
              <a:ext uri="{FF2B5EF4-FFF2-40B4-BE49-F238E27FC236}">
                <a16:creationId xmlns:a16="http://schemas.microsoft.com/office/drawing/2014/main" id="{0FDE20F4-7CBC-4189-B828-5342DF66B8D8}"/>
              </a:ext>
            </a:extLst>
          </p:cNvPr>
          <p:cNvGraphicFramePr>
            <a:graphicFrameLocks/>
          </p:cNvGraphicFramePr>
          <p:nvPr/>
        </p:nvGraphicFramePr>
        <p:xfrm>
          <a:off x="939296" y="1527854"/>
          <a:ext cx="611204" cy="6017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9" name="CorelDRAW! Graphic" r:id="rId9" imgW="448920" imgH="411120" progId="CDraw">
                  <p:embed/>
                </p:oleObj>
              </mc:Choice>
              <mc:Fallback>
                <p:oleObj name="CorelDRAW! Graphic" r:id="rId9" imgW="448920" imgH="411120" progId="CDraw">
                  <p:embed/>
                  <p:pic>
                    <p:nvPicPr>
                      <p:cNvPr id="290848" name="Object 32">
                        <a:extLst>
                          <a:ext uri="{FF2B5EF4-FFF2-40B4-BE49-F238E27FC236}">
                            <a16:creationId xmlns:a16="http://schemas.microsoft.com/office/drawing/2014/main" id="{0FDE20F4-7CBC-4189-B828-5342DF66B8D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9296" y="1527854"/>
                        <a:ext cx="611204" cy="60170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49" name="Object 33">
            <a:extLst>
              <a:ext uri="{FF2B5EF4-FFF2-40B4-BE49-F238E27FC236}">
                <a16:creationId xmlns:a16="http://schemas.microsoft.com/office/drawing/2014/main" id="{94C7AFB3-9512-4E01-9377-670E3BCB2AD6}"/>
              </a:ext>
            </a:extLst>
          </p:cNvPr>
          <p:cNvGraphicFramePr>
            <a:graphicFrameLocks/>
          </p:cNvGraphicFramePr>
          <p:nvPr/>
        </p:nvGraphicFramePr>
        <p:xfrm>
          <a:off x="919166" y="4098761"/>
          <a:ext cx="644143" cy="8732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0" name="CorelDRAW! Graphic" r:id="rId11" imgW="496800" imgH="625320" progId="CDraw">
                  <p:embed/>
                </p:oleObj>
              </mc:Choice>
              <mc:Fallback>
                <p:oleObj name="CorelDRAW! Graphic" r:id="rId11" imgW="496800" imgH="625320" progId="CDraw">
                  <p:embed/>
                  <p:pic>
                    <p:nvPicPr>
                      <p:cNvPr id="290849" name="Object 33">
                        <a:extLst>
                          <a:ext uri="{FF2B5EF4-FFF2-40B4-BE49-F238E27FC236}">
                            <a16:creationId xmlns:a16="http://schemas.microsoft.com/office/drawing/2014/main" id="{94C7AFB3-9512-4E01-9377-670E3BCB2AD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166" y="4098761"/>
                        <a:ext cx="644143" cy="8732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0" name="Object 34">
            <a:extLst>
              <a:ext uri="{FF2B5EF4-FFF2-40B4-BE49-F238E27FC236}">
                <a16:creationId xmlns:a16="http://schemas.microsoft.com/office/drawing/2014/main" id="{8B65A61B-5BA0-4206-B527-8A8FFAB0E16F}"/>
              </a:ext>
            </a:extLst>
          </p:cNvPr>
          <p:cNvGraphicFramePr>
            <a:graphicFrameLocks/>
          </p:cNvGraphicFramePr>
          <p:nvPr/>
        </p:nvGraphicFramePr>
        <p:xfrm>
          <a:off x="2776568" y="2012341"/>
          <a:ext cx="384290" cy="636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1" name="CorelDRAW! Graphic" r:id="rId13" imgW="379080" imgH="585720" progId="CDraw">
                  <p:embed/>
                </p:oleObj>
              </mc:Choice>
              <mc:Fallback>
                <p:oleObj name="CorelDRAW! Graphic" r:id="rId13" imgW="379080" imgH="585720" progId="CDraw">
                  <p:embed/>
                  <p:pic>
                    <p:nvPicPr>
                      <p:cNvPr id="290850" name="Object 34">
                        <a:extLst>
                          <a:ext uri="{FF2B5EF4-FFF2-40B4-BE49-F238E27FC236}">
                            <a16:creationId xmlns:a16="http://schemas.microsoft.com/office/drawing/2014/main" id="{8B65A61B-5BA0-4206-B527-8A8FFAB0E1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76568" y="2012341"/>
                        <a:ext cx="384290" cy="63686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1" name="Object 35">
            <a:extLst>
              <a:ext uri="{FF2B5EF4-FFF2-40B4-BE49-F238E27FC236}">
                <a16:creationId xmlns:a16="http://schemas.microsoft.com/office/drawing/2014/main" id="{798153C4-4BB0-4F4D-8F04-55FF5B930979}"/>
              </a:ext>
            </a:extLst>
          </p:cNvPr>
          <p:cNvGraphicFramePr>
            <a:graphicFrameLocks/>
          </p:cNvGraphicFramePr>
          <p:nvPr/>
        </p:nvGraphicFramePr>
        <p:xfrm>
          <a:off x="5120737" y="2026016"/>
          <a:ext cx="382460" cy="63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2" name="CorelDRAW! Graphic" r:id="rId15" imgW="379080" imgH="585720" progId="CDraw">
                  <p:embed/>
                </p:oleObj>
              </mc:Choice>
              <mc:Fallback>
                <p:oleObj name="CorelDRAW! Graphic" r:id="rId15" imgW="379080" imgH="585720" progId="CDraw">
                  <p:embed/>
                  <p:pic>
                    <p:nvPicPr>
                      <p:cNvPr id="290851" name="Object 35">
                        <a:extLst>
                          <a:ext uri="{FF2B5EF4-FFF2-40B4-BE49-F238E27FC236}">
                            <a16:creationId xmlns:a16="http://schemas.microsoft.com/office/drawing/2014/main" id="{798153C4-4BB0-4F4D-8F04-55FF5B930979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20737" y="2026016"/>
                        <a:ext cx="382460" cy="638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2" name="Object 36">
            <a:extLst>
              <a:ext uri="{FF2B5EF4-FFF2-40B4-BE49-F238E27FC236}">
                <a16:creationId xmlns:a16="http://schemas.microsoft.com/office/drawing/2014/main" id="{37E20E8F-A401-4B29-9F2F-F13D00E29E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89068592"/>
              </p:ext>
            </p:extLst>
          </p:nvPr>
        </p:nvGraphicFramePr>
        <p:xfrm>
          <a:off x="3315488" y="3266536"/>
          <a:ext cx="384290" cy="63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CorelDRAW! Graphic" r:id="rId16" imgW="380880" imgH="587160" progId="CDraw">
                  <p:embed/>
                </p:oleObj>
              </mc:Choice>
              <mc:Fallback>
                <p:oleObj name="CorelDRAW! Graphic" r:id="rId16" imgW="380880" imgH="587160" progId="CDraw">
                  <p:embed/>
                  <p:pic>
                    <p:nvPicPr>
                      <p:cNvPr id="290852" name="Object 36">
                        <a:extLst>
                          <a:ext uri="{FF2B5EF4-FFF2-40B4-BE49-F238E27FC236}">
                            <a16:creationId xmlns:a16="http://schemas.microsoft.com/office/drawing/2014/main" id="{37E20E8F-A401-4B29-9F2F-F13D00E29E7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15488" y="3266536"/>
                        <a:ext cx="384290" cy="638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3" name="Object 37">
            <a:extLst>
              <a:ext uri="{FF2B5EF4-FFF2-40B4-BE49-F238E27FC236}">
                <a16:creationId xmlns:a16="http://schemas.microsoft.com/office/drawing/2014/main" id="{3A29E5CB-AB98-4D58-8E0B-FBAD96DF425A}"/>
              </a:ext>
            </a:extLst>
          </p:cNvPr>
          <p:cNvGraphicFramePr>
            <a:graphicFrameLocks/>
          </p:cNvGraphicFramePr>
          <p:nvPr/>
        </p:nvGraphicFramePr>
        <p:xfrm>
          <a:off x="5397060" y="3266537"/>
          <a:ext cx="384290" cy="63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CorelDRAW! Graphic" r:id="rId18" imgW="380880" imgH="587160" progId="CDraw">
                  <p:embed/>
                </p:oleObj>
              </mc:Choice>
              <mc:Fallback>
                <p:oleObj name="CorelDRAW! Graphic" r:id="rId18" imgW="380880" imgH="587160" progId="CDraw">
                  <p:embed/>
                  <p:pic>
                    <p:nvPicPr>
                      <p:cNvPr id="290853" name="Object 37">
                        <a:extLst>
                          <a:ext uri="{FF2B5EF4-FFF2-40B4-BE49-F238E27FC236}">
                            <a16:creationId xmlns:a16="http://schemas.microsoft.com/office/drawing/2014/main" id="{3A29E5CB-AB98-4D58-8E0B-FBAD96DF425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060" y="3266537"/>
                        <a:ext cx="384290" cy="638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4" name="Object 38">
            <a:extLst>
              <a:ext uri="{FF2B5EF4-FFF2-40B4-BE49-F238E27FC236}">
                <a16:creationId xmlns:a16="http://schemas.microsoft.com/office/drawing/2014/main" id="{53D99F17-455F-4E0B-811F-C0D29BD47A92}"/>
              </a:ext>
            </a:extLst>
          </p:cNvPr>
          <p:cNvGraphicFramePr>
            <a:graphicFrameLocks/>
          </p:cNvGraphicFramePr>
          <p:nvPr/>
        </p:nvGraphicFramePr>
        <p:xfrm>
          <a:off x="7523464" y="4862609"/>
          <a:ext cx="386120" cy="6388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CorelDRAW! Graphic" r:id="rId19" imgW="380880" imgH="587160" progId="CDraw">
                  <p:embed/>
                </p:oleObj>
              </mc:Choice>
              <mc:Fallback>
                <p:oleObj name="CorelDRAW! Graphic" r:id="rId19" imgW="380880" imgH="587160" progId="CDraw">
                  <p:embed/>
                  <p:pic>
                    <p:nvPicPr>
                      <p:cNvPr id="290854" name="Object 38">
                        <a:extLst>
                          <a:ext uri="{FF2B5EF4-FFF2-40B4-BE49-F238E27FC236}">
                            <a16:creationId xmlns:a16="http://schemas.microsoft.com/office/drawing/2014/main" id="{53D99F17-455F-4E0B-811F-C0D29BD47A9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23464" y="4862609"/>
                        <a:ext cx="386120" cy="63881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5" name="Object 39">
            <a:extLst>
              <a:ext uri="{FF2B5EF4-FFF2-40B4-BE49-F238E27FC236}">
                <a16:creationId xmlns:a16="http://schemas.microsoft.com/office/drawing/2014/main" id="{D710F842-98F7-4859-ABD0-A6763AD74766}"/>
              </a:ext>
            </a:extLst>
          </p:cNvPr>
          <p:cNvGraphicFramePr>
            <a:graphicFrameLocks/>
          </p:cNvGraphicFramePr>
          <p:nvPr/>
        </p:nvGraphicFramePr>
        <p:xfrm>
          <a:off x="4807815" y="3268491"/>
          <a:ext cx="572775" cy="225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CorelDRAW! Graphic" r:id="rId20" imgW="564840" imgH="2047680" progId="CDraw">
                  <p:embed/>
                </p:oleObj>
              </mc:Choice>
              <mc:Fallback>
                <p:oleObj name="CorelDRAW! Graphic" r:id="rId20" imgW="564840" imgH="2047680" progId="CDraw">
                  <p:embed/>
                  <p:pic>
                    <p:nvPicPr>
                      <p:cNvPr id="290855" name="Object 39">
                        <a:extLst>
                          <a:ext uri="{FF2B5EF4-FFF2-40B4-BE49-F238E27FC236}">
                            <a16:creationId xmlns:a16="http://schemas.microsoft.com/office/drawing/2014/main" id="{D710F842-98F7-4859-ABD0-A6763AD74766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7815" y="3268491"/>
                        <a:ext cx="572775" cy="2254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0856" name="Object 40">
            <a:extLst>
              <a:ext uri="{FF2B5EF4-FFF2-40B4-BE49-F238E27FC236}">
                <a16:creationId xmlns:a16="http://schemas.microsoft.com/office/drawing/2014/main" id="{830F25DB-1D2F-4CC9-AA8A-F3E5B74EA760}"/>
              </a:ext>
            </a:extLst>
          </p:cNvPr>
          <p:cNvGraphicFramePr>
            <a:graphicFrameLocks/>
          </p:cNvGraphicFramePr>
          <p:nvPr/>
        </p:nvGraphicFramePr>
        <p:xfrm>
          <a:off x="2410577" y="3311470"/>
          <a:ext cx="572775" cy="2254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CorelDRAW! Graphic" r:id="rId22" imgW="564840" imgH="2047680" progId="CDraw">
                  <p:embed/>
                </p:oleObj>
              </mc:Choice>
              <mc:Fallback>
                <p:oleObj name="CorelDRAW! Graphic" r:id="rId22" imgW="564840" imgH="2047680" progId="CDraw">
                  <p:embed/>
                  <p:pic>
                    <p:nvPicPr>
                      <p:cNvPr id="290856" name="Object 40">
                        <a:extLst>
                          <a:ext uri="{FF2B5EF4-FFF2-40B4-BE49-F238E27FC236}">
                            <a16:creationId xmlns:a16="http://schemas.microsoft.com/office/drawing/2014/main" id="{830F25DB-1D2F-4CC9-AA8A-F3E5B74EA760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10577" y="3311470"/>
                        <a:ext cx="572775" cy="2254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0857" name="Rectangle 41">
            <a:extLst>
              <a:ext uri="{FF2B5EF4-FFF2-40B4-BE49-F238E27FC236}">
                <a16:creationId xmlns:a16="http://schemas.microsoft.com/office/drawing/2014/main" id="{7804EAD6-ADD2-40F5-80CB-CCEBCEB819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chemeClr val="tx2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/>
          <a:lstStyle/>
          <a:p>
            <a:r>
              <a:rPr lang="en-US" altLang="en-US" sz="2800" dirty="0"/>
              <a:t>N</a:t>
            </a:r>
            <a:r>
              <a:rPr lang="vi-VN" altLang="en-US" sz="2800" dirty="0"/>
              <a:t>ghiệp </a:t>
            </a:r>
            <a:r>
              <a:rPr lang="en-US" altLang="en-US" sz="2800" dirty="0"/>
              <a:t>V</a:t>
            </a:r>
            <a:r>
              <a:rPr lang="vi-VN" altLang="en-US" sz="2800" dirty="0"/>
              <a:t>ụ Bán </a:t>
            </a:r>
            <a:r>
              <a:rPr lang="en-US" altLang="en-US" sz="2800" dirty="0"/>
              <a:t>H</a:t>
            </a:r>
            <a:r>
              <a:rPr lang="vi-VN" altLang="en-US" sz="2800" dirty="0"/>
              <a:t>àng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phân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quan</a:t>
            </a:r>
            <a:endParaRPr lang="en-US" altLang="en-US" sz="2800" dirty="0"/>
          </a:p>
        </p:txBody>
      </p:sp>
    </p:spTree>
  </p:cSld>
  <p:clrMapOvr>
    <a:masterClrMapping/>
  </p:clrMapOvr>
  <p:transition>
    <p:cut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91721" y="1090957"/>
            <a:ext cx="8388000" cy="703800"/>
          </a:xfrm>
        </p:spPr>
        <p:txBody>
          <a:bodyPr/>
          <a:lstStyle/>
          <a:p>
            <a:pPr marL="0" lvl="0" indent="0">
              <a:buNone/>
            </a:pPr>
            <a:r>
              <a:rPr lang="de-DE" dirty="0"/>
              <a:t>Màn hình SAP như bên dưới sẽ hiện ra. Client sẽ được mặc định bởi hệ thống 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70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391721" y="1600200"/>
            <a:ext cx="8356155" cy="4598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54091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010817"/>
            <a:ext cx="8388000" cy="393149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71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3" y="1524000"/>
            <a:ext cx="8469087" cy="43650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3544853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Thay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115687"/>
            <a:ext cx="8388000" cy="1157826"/>
          </a:xfrm>
        </p:spPr>
        <p:txBody>
          <a:bodyPr>
            <a:noAutofit/>
          </a:bodyPr>
          <a:lstStyle/>
          <a:p>
            <a:pPr marL="0" indent="0">
              <a:lnSpc>
                <a:spcPct val="150000"/>
              </a:lnSpc>
              <a:spcBef>
                <a:spcPts val="1800"/>
              </a:spcBef>
              <a:buNone/>
            </a:pPr>
            <a:r>
              <a:rPr lang="en-US" dirty="0" err="1"/>
              <a:t>Màn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ra.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.</a:t>
            </a:r>
            <a:r>
              <a:rPr lang="vi-VN" dirty="0"/>
              <a:t> Để hoàn thành thao tác thay đổi mật khẩu, nhấp vào biểu tượng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72</a:t>
            </a:fld>
            <a:endParaRPr lang="en-GB" dirty="0"/>
          </a:p>
        </p:txBody>
      </p:sp>
      <p:pic>
        <p:nvPicPr>
          <p:cNvPr id="6" name="Content Placeholder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345092" y="2095503"/>
            <a:ext cx="8235600" cy="4386322"/>
          </a:xfrm>
          <a:prstGeom prst="rect">
            <a:avLst/>
          </a:prstGeom>
        </p:spPr>
      </p:pic>
      <p:pic>
        <p:nvPicPr>
          <p:cNvPr id="7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585675"/>
            <a:ext cx="304800" cy="33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6336826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26670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2. </a:t>
            </a:r>
            <a:r>
              <a:rPr lang="vi-VN" b="1" dirty="0">
                <a:solidFill>
                  <a:schemeClr val="bg1"/>
                </a:solidFill>
              </a:rPr>
              <a:t>Thư mục lưu các </a:t>
            </a:r>
            <a:r>
              <a:rPr lang="en-US" b="1" dirty="0">
                <a:solidFill>
                  <a:schemeClr val="bg1"/>
                </a:solidFill>
              </a:rPr>
              <a:t>		  </a:t>
            </a:r>
            <a:r>
              <a:rPr lang="vi-VN" b="1" dirty="0">
                <a:solidFill>
                  <a:schemeClr val="bg1"/>
                </a:solidFill>
              </a:rPr>
              <a:t>câu lệnh thường </a:t>
            </a:r>
            <a:r>
              <a:rPr lang="en-US" b="1" dirty="0">
                <a:solidFill>
                  <a:schemeClr val="bg1"/>
                </a:solidFill>
              </a:rPr>
              <a:t>		  </a:t>
            </a:r>
            <a:r>
              <a:rPr lang="vi-VN" b="1" dirty="0">
                <a:solidFill>
                  <a:schemeClr val="bg1"/>
                </a:solidFill>
              </a:rPr>
              <a:t>dùng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88638218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542517"/>
          </a:xfrm>
        </p:spPr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457200" y="990600"/>
            <a:ext cx="8213096" cy="4211412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r>
              <a:rPr lang="en-US" altLang="en-US" dirty="0"/>
              <a:t>SAP Easy Access </a:t>
            </a:r>
            <a:r>
              <a:rPr lang="en-US" altLang="en-US" dirty="0" err="1"/>
              <a:t>cho</a:t>
            </a:r>
            <a:r>
              <a:rPr lang="en-US" altLang="en-US" dirty="0"/>
              <a:t> </a:t>
            </a:r>
            <a:r>
              <a:rPr lang="en-US" altLang="en-US" dirty="0" err="1"/>
              <a:t>phép</a:t>
            </a:r>
            <a:r>
              <a:rPr lang="en-US" altLang="en-US" dirty="0"/>
              <a:t>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quản</a:t>
            </a:r>
            <a:r>
              <a:rPr lang="en-US" altLang="en-US" dirty="0"/>
              <a:t> </a:t>
            </a:r>
            <a:r>
              <a:rPr lang="en-US" altLang="en-US" dirty="0" err="1"/>
              <a:t>lí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mục</a:t>
            </a:r>
            <a:r>
              <a:rPr lang="en-US" altLang="en-US" dirty="0"/>
              <a:t> </a:t>
            </a:r>
            <a:r>
              <a:rPr lang="en-US" altLang="en-US" dirty="0" err="1"/>
              <a:t>bằng</a:t>
            </a:r>
            <a:r>
              <a:rPr lang="en-US" altLang="en-US" dirty="0"/>
              <a:t> </a:t>
            </a:r>
            <a:r>
              <a:rPr lang="en-US" altLang="en-US" dirty="0" err="1"/>
              <a:t>cách</a:t>
            </a:r>
            <a:r>
              <a:rPr lang="en-US" altLang="en-US" dirty="0"/>
              <a:t>:</a:t>
            </a:r>
            <a:endParaRPr lang="vi-VN" altLang="en-US" dirty="0"/>
          </a:p>
          <a:p>
            <a:pPr marL="457200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r>
              <a:rPr lang="vi-VN" altLang="en-US" dirty="0"/>
              <a:t>1. </a:t>
            </a:r>
            <a:r>
              <a:rPr lang="en-US" altLang="en-US" dirty="0" err="1"/>
              <a:t>Tạo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mục</a:t>
            </a:r>
            <a:r>
              <a:rPr lang="en-US" altLang="en-US" dirty="0"/>
              <a:t> </a:t>
            </a:r>
            <a:r>
              <a:rPr lang="en-US" altLang="en-US" dirty="0" err="1"/>
              <a:t>chứa</a:t>
            </a:r>
            <a:r>
              <a:rPr lang="en-US" altLang="en-US" dirty="0"/>
              <a:t> favorite</a:t>
            </a:r>
            <a:endParaRPr lang="vi-VN" altLang="en-US" dirty="0"/>
          </a:p>
          <a:p>
            <a:pPr marL="457200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r>
              <a:rPr lang="vi-VN" altLang="en-US" dirty="0"/>
              <a:t>2. </a:t>
            </a:r>
            <a:r>
              <a:rPr lang="en-US" altLang="en-US" dirty="0"/>
              <a:t>Di </a:t>
            </a:r>
            <a:r>
              <a:rPr lang="en-US" altLang="en-US" dirty="0" err="1"/>
              <a:t>chuy</a:t>
            </a:r>
            <a:r>
              <a:rPr lang="vi-VN" altLang="en-US" dirty="0"/>
              <a:t>ển, </a:t>
            </a:r>
            <a:r>
              <a:rPr lang="en-US" altLang="en-US" dirty="0" err="1"/>
              <a:t>đổi</a:t>
            </a:r>
            <a:r>
              <a:rPr lang="en-US" altLang="en-US" dirty="0"/>
              <a:t> </a:t>
            </a:r>
            <a:r>
              <a:rPr lang="en-US" altLang="en-US" dirty="0" err="1"/>
              <a:t>tên</a:t>
            </a:r>
            <a:r>
              <a:rPr lang="vi-VN" altLang="en-US" dirty="0"/>
              <a:t>, </a:t>
            </a:r>
            <a:r>
              <a:rPr lang="en-US" altLang="en-US" dirty="0" err="1"/>
              <a:t>xóa</a:t>
            </a:r>
            <a:r>
              <a:rPr lang="en-US" altLang="en-US" dirty="0"/>
              <a:t> </a:t>
            </a:r>
            <a:r>
              <a:rPr lang="vi-VN" altLang="en-US" dirty="0"/>
              <a:t>câu lệnh thường dùng trong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mụ</a:t>
            </a:r>
            <a:r>
              <a:rPr lang="vi-VN" altLang="en-US" dirty="0"/>
              <a:t>c</a:t>
            </a:r>
            <a:endParaRPr lang="en-US" altLang="en-US" dirty="0"/>
          </a:p>
          <a:p>
            <a:pPr marL="0" lvl="3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vi-VN" altLang="en-US" dirty="0"/>
              <a:t>thêm các câu lệnh thường dùng vào thư mục</a:t>
            </a:r>
            <a:r>
              <a:rPr lang="en-US" altLang="en-US" dirty="0"/>
              <a:t>, </a:t>
            </a:r>
            <a:r>
              <a:rPr lang="en-US" altLang="en-US" dirty="0" err="1"/>
              <a:t>bạn</a:t>
            </a:r>
            <a:r>
              <a:rPr lang="en-US" altLang="en-US" dirty="0"/>
              <a:t> </a:t>
            </a:r>
            <a:r>
              <a:rPr lang="en-US" altLang="en-US" dirty="0" err="1"/>
              <a:t>có</a:t>
            </a:r>
            <a:r>
              <a:rPr lang="en-US" altLang="en-US" dirty="0"/>
              <a:t> </a:t>
            </a:r>
            <a:r>
              <a:rPr lang="en-US" altLang="en-US" dirty="0" err="1"/>
              <a:t>thể</a:t>
            </a:r>
            <a:r>
              <a:rPr lang="en-US" altLang="en-US" dirty="0"/>
              <a:t> :</a:t>
            </a:r>
            <a:endParaRPr lang="vi-VN" altLang="en-US" dirty="0"/>
          </a:p>
          <a:p>
            <a:pPr marL="457200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Font typeface="Wingdings" panose="05000000000000000000" pitchFamily="2" charset="2"/>
              <a:buChar char="ü"/>
              <a:defRPr/>
            </a:pPr>
            <a:r>
              <a:rPr lang="en-US" altLang="en-US" dirty="0"/>
              <a:t> </a:t>
            </a:r>
            <a:r>
              <a:rPr lang="en-US" altLang="en-US" dirty="0" err="1"/>
              <a:t>Nhấp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tượng</a:t>
            </a:r>
            <a:r>
              <a:rPr lang="en-US" altLang="en-US" dirty="0"/>
              <a:t> </a:t>
            </a:r>
            <a:r>
              <a:rPr lang="vi-VN" altLang="en-US" dirty="0"/>
              <a:t> </a:t>
            </a:r>
            <a:r>
              <a:rPr lang="en-US" altLang="en-US" dirty="0"/>
              <a:t>      </a:t>
            </a: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vi-VN" altLang="en-US" dirty="0"/>
              <a:t>thêm vào</a:t>
            </a:r>
            <a:r>
              <a:rPr lang="en-US" altLang="en-US" dirty="0"/>
              <a:t> </a:t>
            </a:r>
            <a:r>
              <a:rPr lang="vi-VN" altLang="en-US" dirty="0"/>
              <a:t>thư mục trên thanh công cụ</a:t>
            </a:r>
            <a:endParaRPr lang="en-US" altLang="en-US" dirty="0"/>
          </a:p>
          <a:p>
            <a:pPr marL="457200" lvl="3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Font typeface="Wingdings" panose="05000000000000000000" pitchFamily="2" charset="2"/>
              <a:buChar char="ü"/>
              <a:defRPr/>
            </a:pPr>
            <a:r>
              <a:rPr lang="en-US" altLang="en-US" dirty="0" err="1"/>
              <a:t>Chọn</a:t>
            </a:r>
            <a:r>
              <a:rPr lang="en-US" altLang="en-US" dirty="0"/>
              <a:t> </a:t>
            </a:r>
            <a:r>
              <a:rPr lang="en-US" altLang="en-US" dirty="0" err="1"/>
              <a:t>từ</a:t>
            </a:r>
            <a:r>
              <a:rPr lang="en-US" altLang="en-US" dirty="0"/>
              <a:t> </a:t>
            </a:r>
            <a:r>
              <a:rPr lang="en-US" altLang="en-US" dirty="0" err="1"/>
              <a:t>đường</a:t>
            </a:r>
            <a:r>
              <a:rPr lang="en-US" altLang="en-US" dirty="0"/>
              <a:t> </a:t>
            </a:r>
            <a:r>
              <a:rPr lang="en-US" altLang="en-US" dirty="0" err="1"/>
              <a:t>dẫn</a:t>
            </a:r>
            <a:r>
              <a:rPr lang="en-US" altLang="en-US" dirty="0"/>
              <a:t>: </a:t>
            </a:r>
            <a:r>
              <a:rPr lang="en-US" altLang="en-US" b="1" dirty="0">
                <a:solidFill>
                  <a:srgbClr val="00B050"/>
                </a:solidFill>
              </a:rPr>
              <a:t>Favorites </a:t>
            </a:r>
            <a:r>
              <a:rPr lang="en-US" altLang="en-US" b="1" dirty="0">
                <a:solidFill>
                  <a:srgbClr val="00B050"/>
                </a:solidFill>
                <a:sym typeface="Symbol" panose="05050102010706020507" pitchFamily="18" charset="2"/>
              </a:rPr>
              <a:t></a:t>
            </a:r>
            <a:r>
              <a:rPr lang="en-US" altLang="en-US" b="1" dirty="0">
                <a:solidFill>
                  <a:srgbClr val="00B050"/>
                </a:solidFill>
              </a:rPr>
              <a:t> Add. </a:t>
            </a:r>
            <a:endParaRPr lang="vi-VN" altLang="en-US" b="1" dirty="0">
              <a:solidFill>
                <a:srgbClr val="00B050"/>
              </a:solidFill>
            </a:endParaRPr>
          </a:p>
          <a:p>
            <a:pPr marL="459105" lvl="3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r>
              <a:rPr lang="vi-VN" altLang="en-US" dirty="0"/>
              <a:t>=&gt;</a:t>
            </a:r>
            <a:r>
              <a:rPr lang="en-US" altLang="en-US" dirty="0"/>
              <a:t> </a:t>
            </a:r>
            <a:r>
              <a:rPr lang="en-US" altLang="en-US" dirty="0" err="1"/>
              <a:t>Thư</a:t>
            </a:r>
            <a:r>
              <a:rPr lang="en-US" altLang="en-US" dirty="0"/>
              <a:t> </a:t>
            </a:r>
            <a:r>
              <a:rPr lang="en-US" altLang="en-US" dirty="0" err="1"/>
              <a:t>mục</a:t>
            </a:r>
            <a:r>
              <a:rPr lang="en-US" altLang="en-US" dirty="0"/>
              <a:t> </a:t>
            </a:r>
            <a:r>
              <a:rPr lang="en-US" altLang="en-US" dirty="0" err="1"/>
              <a:t>mới</a:t>
            </a:r>
            <a:r>
              <a:rPr lang="en-US" altLang="en-US" dirty="0"/>
              <a:t> </a:t>
            </a:r>
            <a:r>
              <a:rPr lang="en-US" altLang="en-US" dirty="0" err="1"/>
              <a:t>sẽ</a:t>
            </a:r>
            <a:r>
              <a:rPr lang="en-US" altLang="en-US" dirty="0"/>
              <a:t> </a:t>
            </a:r>
            <a:r>
              <a:rPr lang="en-US" altLang="en-US" dirty="0" err="1"/>
              <a:t>xuất</a:t>
            </a:r>
            <a:r>
              <a:rPr lang="en-US" altLang="en-US" dirty="0"/>
              <a:t> </a:t>
            </a:r>
            <a:r>
              <a:rPr lang="en-US" altLang="en-US" dirty="0" err="1"/>
              <a:t>hiện</a:t>
            </a:r>
            <a:r>
              <a:rPr lang="en-US" altLang="en-US" dirty="0"/>
              <a:t> </a:t>
            </a:r>
            <a:r>
              <a:rPr lang="en-US" altLang="en-US" dirty="0" err="1"/>
              <a:t>phía</a:t>
            </a:r>
            <a:r>
              <a:rPr lang="en-US" altLang="en-US" dirty="0"/>
              <a:t> </a:t>
            </a:r>
            <a:r>
              <a:rPr lang="en-US" altLang="en-US" dirty="0" err="1"/>
              <a:t>dưới</a:t>
            </a:r>
            <a:r>
              <a:rPr lang="en-US" altLang="en-US" dirty="0"/>
              <a:t> </a:t>
            </a:r>
            <a:r>
              <a:rPr lang="en-US" altLang="en-US" dirty="0" err="1"/>
              <a:t>danh</a:t>
            </a:r>
            <a:r>
              <a:rPr lang="en-US" altLang="en-US" dirty="0"/>
              <a:t> </a:t>
            </a:r>
            <a:r>
              <a:rPr lang="en-US" altLang="en-US" dirty="0" err="1"/>
              <a:t>sách</a:t>
            </a:r>
            <a:r>
              <a:rPr lang="en-US" altLang="en-US" dirty="0"/>
              <a:t> </a:t>
            </a:r>
            <a:r>
              <a:rPr lang="en-US" altLang="en-US" dirty="0" err="1"/>
              <a:t>như</a:t>
            </a:r>
            <a:r>
              <a:rPr lang="en-US" altLang="en-US" dirty="0"/>
              <a:t> </a:t>
            </a:r>
            <a:r>
              <a:rPr lang="en-US" altLang="en-US" dirty="0" err="1"/>
              <a:t>hình</a:t>
            </a:r>
            <a:r>
              <a:rPr lang="en-US" altLang="en-US" dirty="0"/>
              <a:t> </a:t>
            </a:r>
            <a:r>
              <a:rPr lang="en-US" altLang="en-US" dirty="0" err="1"/>
              <a:t>bên</a:t>
            </a:r>
            <a:r>
              <a:rPr lang="en-US" altLang="en-US" dirty="0"/>
              <a:t> </a:t>
            </a:r>
            <a:r>
              <a:rPr lang="en-US" altLang="en-US" dirty="0" err="1"/>
              <a:t>dưới</a:t>
            </a:r>
            <a:r>
              <a:rPr lang="en-US" altLang="en-US" dirty="0"/>
              <a:t>.</a:t>
            </a:r>
          </a:p>
          <a:p>
            <a:pPr lvl="3" indent="0">
              <a:spcBef>
                <a:spcPts val="462"/>
              </a:spcBef>
              <a:spcAft>
                <a:spcPts val="462"/>
              </a:spcAft>
              <a:buClr>
                <a:srgbClr val="003366"/>
              </a:buClr>
              <a:buNone/>
              <a:defRPr/>
            </a:pPr>
            <a:endParaRPr lang="en-US" altLang="en-US" dirty="0"/>
          </a:p>
        </p:txBody>
      </p:sp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224" y="3914590"/>
            <a:ext cx="5755982" cy="2574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0530" name="Picture 1" descr="image00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4442" y="2627169"/>
            <a:ext cx="304773" cy="29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0520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341308"/>
            <a:ext cx="8388000" cy="393149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Bạn vào mục </a:t>
            </a:r>
            <a:r>
              <a:rPr lang="de-DE" b="1" dirty="0">
                <a:solidFill>
                  <a:srgbClr val="00B050"/>
                </a:solidFill>
              </a:rPr>
              <a:t>Favorites</a:t>
            </a:r>
            <a:r>
              <a:rPr lang="de-DE" dirty="0"/>
              <a:t> -&gt; Chọn </a:t>
            </a:r>
            <a:r>
              <a:rPr lang="de-DE" b="1" dirty="0">
                <a:solidFill>
                  <a:srgbClr val="00B050"/>
                </a:solidFill>
              </a:rPr>
              <a:t>Insert Folder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75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3" y="1726200"/>
            <a:ext cx="8466644" cy="48076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89071583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Tạo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vi-VN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76</a:t>
            </a:fld>
            <a:endParaRPr lang="en-GB" dirty="0"/>
          </a:p>
        </p:txBody>
      </p:sp>
      <p:sp>
        <p:nvSpPr>
          <p:cNvPr id="7" name="Rectangle 6"/>
          <p:cNvSpPr/>
          <p:nvPr/>
        </p:nvSpPr>
        <p:spPr>
          <a:xfrm>
            <a:off x="357198" y="1365125"/>
            <a:ext cx="838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de-DE" dirty="0"/>
              <a:t>Hộp như hình bên dưới sẽ xuất hiện</a:t>
            </a:r>
            <a:r>
              <a:rPr lang="vi-VN" dirty="0"/>
              <a:t>, bạn có thể đặt tên cho thư mục mới này</a:t>
            </a:r>
            <a:r>
              <a:rPr lang="de-DE" dirty="0"/>
              <a:t> :</a:t>
            </a:r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566057" y="2334407"/>
            <a:ext cx="7587344" cy="185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24949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8000" cy="454025"/>
          </a:xfrm>
        </p:spPr>
        <p:txBody>
          <a:bodyPr/>
          <a:lstStyle/>
          <a:p>
            <a:r>
              <a:rPr lang="vi-VN" dirty="0"/>
              <a:t>Tạo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</a:t>
            </a:r>
            <a:r>
              <a:rPr lang="en-US" dirty="0" err="1"/>
              <a:t>mục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77</a:t>
            </a:fld>
            <a:endParaRPr lang="en-GB" dirty="0"/>
          </a:p>
        </p:txBody>
      </p:sp>
      <p:sp>
        <p:nvSpPr>
          <p:cNvPr id="6" name="Content Placeholder 2"/>
          <p:cNvSpPr>
            <a:spLocks noGrp="1"/>
          </p:cNvSpPr>
          <p:nvPr>
            <p:ph type="body" sz="quarter" idx="14"/>
          </p:nvPr>
        </p:nvSpPr>
        <p:spPr>
          <a:xfrm>
            <a:off x="370113" y="1452610"/>
            <a:ext cx="8388000" cy="551400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de-DE" dirty="0"/>
              <a:t>Nhấn </a:t>
            </a:r>
            <a:r>
              <a:rPr lang="vi-VN" dirty="0"/>
              <a:t>nút                 ,t</a:t>
            </a:r>
            <a:r>
              <a:rPr lang="de-DE" dirty="0"/>
              <a:t>hư mục</a:t>
            </a:r>
            <a:r>
              <a:rPr lang="vi-VN" dirty="0"/>
              <a:t> mới</a:t>
            </a:r>
            <a:r>
              <a:rPr lang="de-DE" dirty="0"/>
              <a:t> sẽ được </a:t>
            </a:r>
            <a:r>
              <a:rPr lang="vi-VN" dirty="0"/>
              <a:t>tạo</a:t>
            </a:r>
            <a:r>
              <a:rPr lang="de-DE" dirty="0"/>
              <a:t> vào như hình bên dưới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407986"/>
            <a:ext cx="838200" cy="40157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3"/>
          <a:stretch>
            <a:fillRect/>
          </a:stretch>
        </p:blipFill>
        <p:spPr>
          <a:xfrm>
            <a:off x="517626" y="1904098"/>
            <a:ext cx="8240487" cy="393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853854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370113" y="765175"/>
            <a:ext cx="8387999" cy="454025"/>
          </a:xfrm>
        </p:spPr>
        <p:txBody>
          <a:bodyPr/>
          <a:lstStyle/>
          <a:p>
            <a:r>
              <a:rPr lang="vi-VN" dirty="0"/>
              <a:t>Tạo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417810"/>
            <a:ext cx="8388000" cy="48719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Bạn vào mục </a:t>
            </a:r>
            <a:r>
              <a:rPr lang="de-DE" b="1" dirty="0">
                <a:solidFill>
                  <a:srgbClr val="00B050"/>
                </a:solidFill>
              </a:rPr>
              <a:t>Favorites </a:t>
            </a:r>
            <a:r>
              <a:rPr lang="de-DE" dirty="0"/>
              <a:t>-&gt; Chọn </a:t>
            </a:r>
            <a:r>
              <a:rPr lang="de-DE" b="1" dirty="0">
                <a:solidFill>
                  <a:srgbClr val="00B050"/>
                </a:solidFill>
              </a:rPr>
              <a:t>Inser</a:t>
            </a:r>
            <a:r>
              <a:rPr lang="vi-VN" b="1" dirty="0">
                <a:solidFill>
                  <a:srgbClr val="00B050"/>
                </a:solidFill>
              </a:rPr>
              <a:t>t</a:t>
            </a:r>
            <a:r>
              <a:rPr lang="de-DE" b="1" dirty="0">
                <a:solidFill>
                  <a:srgbClr val="00B050"/>
                </a:solidFill>
              </a:rPr>
              <a:t> transaction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78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13" y="1909371"/>
            <a:ext cx="8387999" cy="4477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2449099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Tạo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392918"/>
            <a:ext cx="8388000" cy="551400"/>
          </a:xfrm>
        </p:spPr>
        <p:txBody>
          <a:bodyPr/>
          <a:lstStyle/>
          <a:p>
            <a:pPr marL="0" lvl="0" indent="0">
              <a:buNone/>
            </a:pPr>
            <a:r>
              <a:rPr lang="vi-VN" dirty="0"/>
              <a:t>Hộp thoại như hình bên dưới sẽ hiện ra. Bạn hãy n</a:t>
            </a:r>
            <a:r>
              <a:rPr lang="de-DE" dirty="0"/>
              <a:t>hập mã của tác vụ</a:t>
            </a:r>
            <a:r>
              <a:rPr lang="vi-VN" dirty="0"/>
              <a:t>.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79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370113" y="2030333"/>
            <a:ext cx="8388000" cy="4102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1853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AA53902-079B-416C-9037-C11154EA02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13" y="257583"/>
            <a:ext cx="8388000" cy="469492"/>
          </a:xfrm>
        </p:spPr>
        <p:txBody>
          <a:bodyPr/>
          <a:lstStyle/>
          <a:p>
            <a:r>
              <a:rPr lang="en-US" sz="3200" dirty="0" err="1"/>
              <a:t>Tổng</a:t>
            </a:r>
            <a:r>
              <a:rPr lang="en-US" sz="3200" dirty="0"/>
              <a:t> </a:t>
            </a:r>
            <a:r>
              <a:rPr lang="en-US" sz="3200" dirty="0" err="1"/>
              <a:t>quan</a:t>
            </a:r>
            <a:r>
              <a:rPr lang="en-US" sz="3200" dirty="0"/>
              <a:t> </a:t>
            </a:r>
            <a:r>
              <a:rPr lang="en-US" sz="3200" dirty="0" err="1"/>
              <a:t>quy</a:t>
            </a:r>
            <a:r>
              <a:rPr lang="en-US" sz="3200" dirty="0"/>
              <a:t> </a:t>
            </a:r>
            <a:r>
              <a:rPr lang="en-US" sz="3200" dirty="0" err="1"/>
              <a:t>trình</a:t>
            </a:r>
            <a:r>
              <a:rPr lang="en-US" sz="3200" dirty="0"/>
              <a:t> </a:t>
            </a:r>
            <a:r>
              <a:rPr lang="en-US" altLang="en-US" dirty="0"/>
              <a:t>MM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B7E2F4-EE11-492E-B7EF-4EE2B1652A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8</a:t>
            </a:fld>
            <a:endParaRPr lang="en-GB" dirty="0"/>
          </a:p>
        </p:txBody>
      </p:sp>
      <p:grpSp>
        <p:nvGrpSpPr>
          <p:cNvPr id="7" name="Group 3">
            <a:extLst>
              <a:ext uri="{FF2B5EF4-FFF2-40B4-BE49-F238E27FC236}">
                <a16:creationId xmlns:a16="http://schemas.microsoft.com/office/drawing/2014/main" id="{66616B3C-96D3-47B5-B77C-AFC0B89F231B}"/>
              </a:ext>
            </a:extLst>
          </p:cNvPr>
          <p:cNvGrpSpPr>
            <a:grpSpLocks/>
          </p:cNvGrpSpPr>
          <p:nvPr/>
        </p:nvGrpSpPr>
        <p:grpSpPr bwMode="auto">
          <a:xfrm>
            <a:off x="609600" y="1144588"/>
            <a:ext cx="8081963" cy="5256212"/>
            <a:chOff x="162" y="685"/>
            <a:chExt cx="5506" cy="3538"/>
          </a:xfrm>
        </p:grpSpPr>
        <p:grpSp>
          <p:nvGrpSpPr>
            <p:cNvPr id="8" name="Group 4">
              <a:extLst>
                <a:ext uri="{FF2B5EF4-FFF2-40B4-BE49-F238E27FC236}">
                  <a16:creationId xmlns:a16="http://schemas.microsoft.com/office/drawing/2014/main" id="{5311F97C-71DA-4DE7-BF52-5E261A4780B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07" y="940"/>
              <a:ext cx="34" cy="437"/>
              <a:chOff x="2507" y="940"/>
              <a:chExt cx="34" cy="437"/>
            </a:xfrm>
          </p:grpSpPr>
          <p:sp>
            <p:nvSpPr>
              <p:cNvPr id="388" name="Freeform 5">
                <a:extLst>
                  <a:ext uri="{FF2B5EF4-FFF2-40B4-BE49-F238E27FC236}">
                    <a16:creationId xmlns:a16="http://schemas.microsoft.com/office/drawing/2014/main" id="{FA93FA17-B52D-4622-A04D-F710DF3AC3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" y="940"/>
                <a:ext cx="18" cy="421"/>
              </a:xfrm>
              <a:custGeom>
                <a:avLst/>
                <a:gdLst>
                  <a:gd name="T0" fmla="*/ 0 w 18"/>
                  <a:gd name="T1" fmla="*/ 421 h 421"/>
                  <a:gd name="T2" fmla="*/ 16 w 18"/>
                  <a:gd name="T3" fmla="*/ 421 h 421"/>
                  <a:gd name="T4" fmla="*/ 18 w 18"/>
                  <a:gd name="T5" fmla="*/ 0 h 421"/>
                  <a:gd name="T6" fmla="*/ 2 w 18"/>
                  <a:gd name="T7" fmla="*/ 0 h 421"/>
                  <a:gd name="T8" fmla="*/ 0 w 18"/>
                  <a:gd name="T9" fmla="*/ 421 h 4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421"/>
                  <a:gd name="T17" fmla="*/ 18 w 18"/>
                  <a:gd name="T18" fmla="*/ 421 h 4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421">
                    <a:moveTo>
                      <a:pt x="0" y="421"/>
                    </a:moveTo>
                    <a:lnTo>
                      <a:pt x="16" y="421"/>
                    </a:lnTo>
                    <a:lnTo>
                      <a:pt x="18" y="0"/>
                    </a:lnTo>
                    <a:lnTo>
                      <a:pt x="2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9" name="Freeform 6">
                <a:extLst>
                  <a:ext uri="{FF2B5EF4-FFF2-40B4-BE49-F238E27FC236}">
                    <a16:creationId xmlns:a16="http://schemas.microsoft.com/office/drawing/2014/main" id="{06FD395A-60BA-40D9-91CA-FBC9581D9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3" y="956"/>
                <a:ext cx="18" cy="421"/>
              </a:xfrm>
              <a:custGeom>
                <a:avLst/>
                <a:gdLst>
                  <a:gd name="T0" fmla="*/ 0 w 18"/>
                  <a:gd name="T1" fmla="*/ 421 h 421"/>
                  <a:gd name="T2" fmla="*/ 16 w 18"/>
                  <a:gd name="T3" fmla="*/ 421 h 421"/>
                  <a:gd name="T4" fmla="*/ 18 w 18"/>
                  <a:gd name="T5" fmla="*/ 0 h 421"/>
                  <a:gd name="T6" fmla="*/ 2 w 18"/>
                  <a:gd name="T7" fmla="*/ 0 h 421"/>
                  <a:gd name="T8" fmla="*/ 0 w 18"/>
                  <a:gd name="T9" fmla="*/ 421 h 4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421"/>
                  <a:gd name="T17" fmla="*/ 18 w 18"/>
                  <a:gd name="T18" fmla="*/ 421 h 4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421">
                    <a:moveTo>
                      <a:pt x="0" y="421"/>
                    </a:moveTo>
                    <a:lnTo>
                      <a:pt x="16" y="421"/>
                    </a:lnTo>
                    <a:lnTo>
                      <a:pt x="18" y="0"/>
                    </a:lnTo>
                    <a:lnTo>
                      <a:pt x="2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90" name="Freeform 7">
                <a:extLst>
                  <a:ext uri="{FF2B5EF4-FFF2-40B4-BE49-F238E27FC236}">
                    <a16:creationId xmlns:a16="http://schemas.microsoft.com/office/drawing/2014/main" id="{D63C8332-7BD3-4320-9424-21EEAEA6B2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15" y="948"/>
                <a:ext cx="18" cy="421"/>
              </a:xfrm>
              <a:custGeom>
                <a:avLst/>
                <a:gdLst>
                  <a:gd name="T0" fmla="*/ 0 w 18"/>
                  <a:gd name="T1" fmla="*/ 421 h 421"/>
                  <a:gd name="T2" fmla="*/ 16 w 18"/>
                  <a:gd name="T3" fmla="*/ 421 h 421"/>
                  <a:gd name="T4" fmla="*/ 18 w 18"/>
                  <a:gd name="T5" fmla="*/ 0 h 421"/>
                  <a:gd name="T6" fmla="*/ 2 w 18"/>
                  <a:gd name="T7" fmla="*/ 0 h 421"/>
                  <a:gd name="T8" fmla="*/ 0 w 18"/>
                  <a:gd name="T9" fmla="*/ 421 h 4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421"/>
                  <a:gd name="T17" fmla="*/ 18 w 18"/>
                  <a:gd name="T18" fmla="*/ 421 h 4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421">
                    <a:moveTo>
                      <a:pt x="0" y="421"/>
                    </a:moveTo>
                    <a:lnTo>
                      <a:pt x="16" y="421"/>
                    </a:lnTo>
                    <a:lnTo>
                      <a:pt x="18" y="0"/>
                    </a:lnTo>
                    <a:lnTo>
                      <a:pt x="2" y="0"/>
                    </a:lnTo>
                    <a:lnTo>
                      <a:pt x="0" y="421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4D22D72-DB26-4C94-90B5-6792B4F9F01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2" y="1015"/>
              <a:ext cx="4411" cy="2402"/>
              <a:chOff x="162" y="1015"/>
              <a:chExt cx="4411" cy="2402"/>
            </a:xfrm>
          </p:grpSpPr>
          <p:sp>
            <p:nvSpPr>
              <p:cNvPr id="385" name="Freeform 9">
                <a:extLst>
                  <a:ext uri="{FF2B5EF4-FFF2-40B4-BE49-F238E27FC236}">
                    <a16:creationId xmlns:a16="http://schemas.microsoft.com/office/drawing/2014/main" id="{0F216B4D-8EE7-4CA9-9D40-F81FF479E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" y="1015"/>
                <a:ext cx="4395" cy="2386"/>
              </a:xfrm>
              <a:custGeom>
                <a:avLst/>
                <a:gdLst>
                  <a:gd name="T0" fmla="*/ 0 w 4395"/>
                  <a:gd name="T1" fmla="*/ 0 h 2386"/>
                  <a:gd name="T2" fmla="*/ 1822 w 4395"/>
                  <a:gd name="T3" fmla="*/ 0 h 2386"/>
                  <a:gd name="T4" fmla="*/ 1826 w 4395"/>
                  <a:gd name="T5" fmla="*/ 644 h 2386"/>
                  <a:gd name="T6" fmla="*/ 4395 w 4395"/>
                  <a:gd name="T7" fmla="*/ 644 h 2386"/>
                  <a:gd name="T8" fmla="*/ 4395 w 4395"/>
                  <a:gd name="T9" fmla="*/ 2386 h 2386"/>
                  <a:gd name="T10" fmla="*/ 0 w 4395"/>
                  <a:gd name="T11" fmla="*/ 2378 h 2386"/>
                  <a:gd name="T12" fmla="*/ 0 w 4395"/>
                  <a:gd name="T13" fmla="*/ 0 h 23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95"/>
                  <a:gd name="T22" fmla="*/ 0 h 2386"/>
                  <a:gd name="T23" fmla="*/ 4395 w 4395"/>
                  <a:gd name="T24" fmla="*/ 2386 h 23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95" h="2386">
                    <a:moveTo>
                      <a:pt x="0" y="0"/>
                    </a:moveTo>
                    <a:lnTo>
                      <a:pt x="1822" y="0"/>
                    </a:lnTo>
                    <a:lnTo>
                      <a:pt x="1826" y="644"/>
                    </a:lnTo>
                    <a:lnTo>
                      <a:pt x="4395" y="644"/>
                    </a:lnTo>
                    <a:lnTo>
                      <a:pt x="4395" y="2386"/>
                    </a:lnTo>
                    <a:lnTo>
                      <a:pt x="0" y="23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AF8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6" name="Freeform 10">
                <a:extLst>
                  <a:ext uri="{FF2B5EF4-FFF2-40B4-BE49-F238E27FC236}">
                    <a16:creationId xmlns:a16="http://schemas.microsoft.com/office/drawing/2014/main" id="{B314BE36-9CD8-4056-A3BA-379D22D456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" y="1031"/>
                <a:ext cx="4395" cy="2386"/>
              </a:xfrm>
              <a:custGeom>
                <a:avLst/>
                <a:gdLst>
                  <a:gd name="T0" fmla="*/ 0 w 4395"/>
                  <a:gd name="T1" fmla="*/ 0 h 2386"/>
                  <a:gd name="T2" fmla="*/ 1822 w 4395"/>
                  <a:gd name="T3" fmla="*/ 0 h 2386"/>
                  <a:gd name="T4" fmla="*/ 1826 w 4395"/>
                  <a:gd name="T5" fmla="*/ 644 h 2386"/>
                  <a:gd name="T6" fmla="*/ 4395 w 4395"/>
                  <a:gd name="T7" fmla="*/ 644 h 2386"/>
                  <a:gd name="T8" fmla="*/ 4395 w 4395"/>
                  <a:gd name="T9" fmla="*/ 2386 h 2386"/>
                  <a:gd name="T10" fmla="*/ 0 w 4395"/>
                  <a:gd name="T11" fmla="*/ 2378 h 2386"/>
                  <a:gd name="T12" fmla="*/ 0 w 4395"/>
                  <a:gd name="T13" fmla="*/ 0 h 23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95"/>
                  <a:gd name="T22" fmla="*/ 0 h 2386"/>
                  <a:gd name="T23" fmla="*/ 4395 w 4395"/>
                  <a:gd name="T24" fmla="*/ 2386 h 23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95" h="2386">
                    <a:moveTo>
                      <a:pt x="0" y="0"/>
                    </a:moveTo>
                    <a:lnTo>
                      <a:pt x="1822" y="0"/>
                    </a:lnTo>
                    <a:lnTo>
                      <a:pt x="1826" y="644"/>
                    </a:lnTo>
                    <a:lnTo>
                      <a:pt x="4395" y="644"/>
                    </a:lnTo>
                    <a:lnTo>
                      <a:pt x="4395" y="2386"/>
                    </a:lnTo>
                    <a:lnTo>
                      <a:pt x="0" y="23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492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87" name="Freeform 11">
                <a:extLst>
                  <a:ext uri="{FF2B5EF4-FFF2-40B4-BE49-F238E27FC236}">
                    <a16:creationId xmlns:a16="http://schemas.microsoft.com/office/drawing/2014/main" id="{6EB0DC3D-7791-4369-835F-7F8EC7F69E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" y="1023"/>
                <a:ext cx="4395" cy="2386"/>
              </a:xfrm>
              <a:custGeom>
                <a:avLst/>
                <a:gdLst>
                  <a:gd name="T0" fmla="*/ 0 w 4395"/>
                  <a:gd name="T1" fmla="*/ 0 h 2386"/>
                  <a:gd name="T2" fmla="*/ 1822 w 4395"/>
                  <a:gd name="T3" fmla="*/ 0 h 2386"/>
                  <a:gd name="T4" fmla="*/ 1826 w 4395"/>
                  <a:gd name="T5" fmla="*/ 644 h 2386"/>
                  <a:gd name="T6" fmla="*/ 4395 w 4395"/>
                  <a:gd name="T7" fmla="*/ 644 h 2386"/>
                  <a:gd name="T8" fmla="*/ 4395 w 4395"/>
                  <a:gd name="T9" fmla="*/ 2386 h 2386"/>
                  <a:gd name="T10" fmla="*/ 0 w 4395"/>
                  <a:gd name="T11" fmla="*/ 2378 h 2386"/>
                  <a:gd name="T12" fmla="*/ 0 w 4395"/>
                  <a:gd name="T13" fmla="*/ 0 h 238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395"/>
                  <a:gd name="T22" fmla="*/ 0 h 2386"/>
                  <a:gd name="T23" fmla="*/ 4395 w 4395"/>
                  <a:gd name="T24" fmla="*/ 2386 h 238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395" h="2386">
                    <a:moveTo>
                      <a:pt x="0" y="0"/>
                    </a:moveTo>
                    <a:lnTo>
                      <a:pt x="1822" y="0"/>
                    </a:lnTo>
                    <a:lnTo>
                      <a:pt x="1826" y="644"/>
                    </a:lnTo>
                    <a:lnTo>
                      <a:pt x="4395" y="644"/>
                    </a:lnTo>
                    <a:lnTo>
                      <a:pt x="4395" y="2386"/>
                    </a:lnTo>
                    <a:lnTo>
                      <a:pt x="0" y="237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CF4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0" name="Group 12">
              <a:extLst>
                <a:ext uri="{FF2B5EF4-FFF2-40B4-BE49-F238E27FC236}">
                  <a16:creationId xmlns:a16="http://schemas.microsoft.com/office/drawing/2014/main" id="{DB77C06E-60C6-4FEF-A62A-B7DAA825735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86" y="1714"/>
              <a:ext cx="2476" cy="1536"/>
              <a:chOff x="1986" y="1714"/>
              <a:chExt cx="2476" cy="1536"/>
            </a:xfrm>
          </p:grpSpPr>
          <p:sp>
            <p:nvSpPr>
              <p:cNvPr id="382" name="Rectangle 13">
                <a:extLst>
                  <a:ext uri="{FF2B5EF4-FFF2-40B4-BE49-F238E27FC236}">
                    <a16:creationId xmlns:a16="http://schemas.microsoft.com/office/drawing/2014/main" id="{0EA074FE-10AA-4EEF-990A-6732B08584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86" y="1714"/>
                <a:ext cx="2460" cy="1520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83" name="Rectangle 14">
                <a:extLst>
                  <a:ext uri="{FF2B5EF4-FFF2-40B4-BE49-F238E27FC236}">
                    <a16:creationId xmlns:a16="http://schemas.microsoft.com/office/drawing/2014/main" id="{4A7A2B1E-4DAC-47EC-BF61-DEBD118C4D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02" y="1730"/>
                <a:ext cx="2460" cy="1520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84" name="Rectangle 15">
                <a:extLst>
                  <a:ext uri="{FF2B5EF4-FFF2-40B4-BE49-F238E27FC236}">
                    <a16:creationId xmlns:a16="http://schemas.microsoft.com/office/drawing/2014/main" id="{7A1ABF6D-F9F3-4E0E-8B5E-5AAE678851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94" y="1722"/>
                <a:ext cx="2460" cy="1520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1" name="Group 16">
              <a:extLst>
                <a:ext uri="{FF2B5EF4-FFF2-40B4-BE49-F238E27FC236}">
                  <a16:creationId xmlns:a16="http://schemas.microsoft.com/office/drawing/2014/main" id="{4498B508-6B6E-4FA9-BFA6-F5695E32EDE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655" y="1667"/>
              <a:ext cx="979" cy="1766"/>
              <a:chOff x="4655" y="1667"/>
              <a:chExt cx="979" cy="1766"/>
            </a:xfrm>
          </p:grpSpPr>
          <p:sp>
            <p:nvSpPr>
              <p:cNvPr id="379" name="Rectangle 17">
                <a:extLst>
                  <a:ext uri="{FF2B5EF4-FFF2-40B4-BE49-F238E27FC236}">
                    <a16:creationId xmlns:a16="http://schemas.microsoft.com/office/drawing/2014/main" id="{6CFBB648-198B-43A3-959F-FF34072C99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55" y="1667"/>
                <a:ext cx="963" cy="1750"/>
              </a:xfrm>
              <a:prstGeom prst="rect">
                <a:avLst/>
              </a:prstGeom>
              <a:solidFill>
                <a:srgbClr val="66E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80" name="Rectangle 18">
                <a:extLst>
                  <a:ext uri="{FF2B5EF4-FFF2-40B4-BE49-F238E27FC236}">
                    <a16:creationId xmlns:a16="http://schemas.microsoft.com/office/drawing/2014/main" id="{D98C5B38-9975-4AC6-B2C0-59AEC82152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71" y="1683"/>
                <a:ext cx="963" cy="1750"/>
              </a:xfrm>
              <a:prstGeom prst="rect">
                <a:avLst/>
              </a:prstGeom>
              <a:solidFill>
                <a:srgbClr val="0086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81" name="Rectangle 19">
                <a:extLst>
                  <a:ext uri="{FF2B5EF4-FFF2-40B4-BE49-F238E27FC236}">
                    <a16:creationId xmlns:a16="http://schemas.microsoft.com/office/drawing/2014/main" id="{9A9449A4-97B7-4618-B709-1B083771660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63" y="1675"/>
                <a:ext cx="963" cy="1750"/>
              </a:xfrm>
              <a:prstGeom prst="rect">
                <a:avLst/>
              </a:prstGeom>
              <a:solidFill>
                <a:srgbClr val="00D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2" name="Group 20">
              <a:extLst>
                <a:ext uri="{FF2B5EF4-FFF2-40B4-BE49-F238E27FC236}">
                  <a16:creationId xmlns:a16="http://schemas.microsoft.com/office/drawing/2014/main" id="{64CEB072-8739-4828-824B-8B1CEE595FE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3" y="1714"/>
              <a:ext cx="1566" cy="1536"/>
              <a:chOff x="343" y="1714"/>
              <a:chExt cx="1566" cy="1536"/>
            </a:xfrm>
          </p:grpSpPr>
          <p:sp>
            <p:nvSpPr>
              <p:cNvPr id="376" name="Rectangle 21">
                <a:extLst>
                  <a:ext uri="{FF2B5EF4-FFF2-40B4-BE49-F238E27FC236}">
                    <a16:creationId xmlns:a16="http://schemas.microsoft.com/office/drawing/2014/main" id="{CEAE39C7-0B96-4495-B4D5-7B29312F91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3" y="1714"/>
                <a:ext cx="1550" cy="1520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7" name="Rectangle 22">
                <a:extLst>
                  <a:ext uri="{FF2B5EF4-FFF2-40B4-BE49-F238E27FC236}">
                    <a16:creationId xmlns:a16="http://schemas.microsoft.com/office/drawing/2014/main" id="{8E029A2D-EDB6-4409-A943-5F9993742B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9" y="1730"/>
                <a:ext cx="1550" cy="1520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8" name="Rectangle 23">
                <a:extLst>
                  <a:ext uri="{FF2B5EF4-FFF2-40B4-BE49-F238E27FC236}">
                    <a16:creationId xmlns:a16="http://schemas.microsoft.com/office/drawing/2014/main" id="{17743819-EAC5-4BF1-AF30-36D546E922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1" y="1722"/>
                <a:ext cx="1550" cy="1520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3" name="Group 24">
              <a:extLst>
                <a:ext uri="{FF2B5EF4-FFF2-40B4-BE49-F238E27FC236}">
                  <a16:creationId xmlns:a16="http://schemas.microsoft.com/office/drawing/2014/main" id="{596018E5-B27C-4DA6-913E-4291A99B420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40" y="713"/>
              <a:ext cx="1045" cy="342"/>
              <a:chOff x="2140" y="713"/>
              <a:chExt cx="1045" cy="342"/>
            </a:xfrm>
          </p:grpSpPr>
          <p:sp>
            <p:nvSpPr>
              <p:cNvPr id="373" name="Rectangle 25">
                <a:extLst>
                  <a:ext uri="{FF2B5EF4-FFF2-40B4-BE49-F238E27FC236}">
                    <a16:creationId xmlns:a16="http://schemas.microsoft.com/office/drawing/2014/main" id="{AE67B8D6-DB9F-4D1F-B231-F84DE6FAE78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0" y="713"/>
                <a:ext cx="1029" cy="326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4" name="Rectangle 26">
                <a:extLst>
                  <a:ext uri="{FF2B5EF4-FFF2-40B4-BE49-F238E27FC236}">
                    <a16:creationId xmlns:a16="http://schemas.microsoft.com/office/drawing/2014/main" id="{8824961D-AFF0-4395-B198-F6EDDFC337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56" y="729"/>
                <a:ext cx="1029" cy="326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5" name="Rectangle 27">
                <a:extLst>
                  <a:ext uri="{FF2B5EF4-FFF2-40B4-BE49-F238E27FC236}">
                    <a16:creationId xmlns:a16="http://schemas.microsoft.com/office/drawing/2014/main" id="{C8FB3565-F2AB-40A7-9BC0-0C630B1F5E2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8" y="721"/>
                <a:ext cx="1029" cy="326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14" name="Rectangle 28">
              <a:extLst>
                <a:ext uri="{FF2B5EF4-FFF2-40B4-BE49-F238E27FC236}">
                  <a16:creationId xmlns:a16="http://schemas.microsoft.com/office/drawing/2014/main" id="{FB39A579-55C5-4571-B414-32308B0926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6" y="685"/>
              <a:ext cx="1253" cy="3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5" name="Rectangle 29">
              <a:extLst>
                <a:ext uri="{FF2B5EF4-FFF2-40B4-BE49-F238E27FC236}">
                  <a16:creationId xmlns:a16="http://schemas.microsoft.com/office/drawing/2014/main" id="{BD0F2FE1-1B2E-4F29-B0EA-EF9521CBD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721"/>
              <a:ext cx="602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Materials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6" name="Rectangle 30">
              <a:extLst>
                <a:ext uri="{FF2B5EF4-FFF2-40B4-BE49-F238E27FC236}">
                  <a16:creationId xmlns:a16="http://schemas.microsoft.com/office/drawing/2014/main" id="{68407416-F0F3-4F27-8209-E4B6F613F4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874"/>
              <a:ext cx="58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Planning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7" name="Rectangle 31">
              <a:extLst>
                <a:ext uri="{FF2B5EF4-FFF2-40B4-BE49-F238E27FC236}">
                  <a16:creationId xmlns:a16="http://schemas.microsoft.com/office/drawing/2014/main" id="{C5339D3B-F5FF-4E59-A10A-05E7E619E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8" y="1782"/>
              <a:ext cx="906" cy="3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8" name="Rectangle 32">
              <a:extLst>
                <a:ext uri="{FF2B5EF4-FFF2-40B4-BE49-F238E27FC236}">
                  <a16:creationId xmlns:a16="http://schemas.microsoft.com/office/drawing/2014/main" id="{789880B4-44C0-4C12-AEA4-7E79F451B5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806"/>
              <a:ext cx="53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Invoice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9" name="Rectangle 33">
              <a:extLst>
                <a:ext uri="{FF2B5EF4-FFF2-40B4-BE49-F238E27FC236}">
                  <a16:creationId xmlns:a16="http://schemas.microsoft.com/office/drawing/2014/main" id="{27E5C7DD-0D17-4989-BB7A-9A54055B51C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8" y="1961"/>
              <a:ext cx="848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Verification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0" name="Group 34">
              <a:extLst>
                <a:ext uri="{FF2B5EF4-FFF2-40B4-BE49-F238E27FC236}">
                  <a16:creationId xmlns:a16="http://schemas.microsoft.com/office/drawing/2014/main" id="{6A184C7A-89EB-4786-A3D6-E01420E569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" y="3683"/>
              <a:ext cx="2250" cy="487"/>
              <a:chOff x="369" y="3683"/>
              <a:chExt cx="2250" cy="487"/>
            </a:xfrm>
          </p:grpSpPr>
          <p:sp>
            <p:nvSpPr>
              <p:cNvPr id="370" name="Rectangle 35">
                <a:extLst>
                  <a:ext uri="{FF2B5EF4-FFF2-40B4-BE49-F238E27FC236}">
                    <a16:creationId xmlns:a16="http://schemas.microsoft.com/office/drawing/2014/main" id="{A75C88E2-159B-4AAA-863F-9A78C77890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9" y="3683"/>
                <a:ext cx="2234" cy="471"/>
              </a:xfrm>
              <a:prstGeom prst="rect">
                <a:avLst/>
              </a:prstGeom>
              <a:solidFill>
                <a:srgbClr val="FD667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1" name="Rectangle 36">
                <a:extLst>
                  <a:ext uri="{FF2B5EF4-FFF2-40B4-BE49-F238E27FC236}">
                    <a16:creationId xmlns:a16="http://schemas.microsoft.com/office/drawing/2014/main" id="{3CAFDA75-916D-4E27-AC08-727F2200CFA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5" y="3699"/>
                <a:ext cx="2234" cy="471"/>
              </a:xfrm>
              <a:prstGeom prst="rect">
                <a:avLst/>
              </a:prstGeom>
              <a:solidFill>
                <a:srgbClr val="9700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72" name="Rectangle 37">
                <a:extLst>
                  <a:ext uri="{FF2B5EF4-FFF2-40B4-BE49-F238E27FC236}">
                    <a16:creationId xmlns:a16="http://schemas.microsoft.com/office/drawing/2014/main" id="{7B44B48F-3DE0-47AA-8121-1F91A6C414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7" y="3691"/>
                <a:ext cx="2234" cy="471"/>
              </a:xfrm>
              <a:prstGeom prst="rect">
                <a:avLst/>
              </a:pr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21" name="Rectangle 38">
              <a:extLst>
                <a:ext uri="{FF2B5EF4-FFF2-40B4-BE49-F238E27FC236}">
                  <a16:creationId xmlns:a16="http://schemas.microsoft.com/office/drawing/2014/main" id="{447CEA32-FC91-4B2A-A1E2-4B73A274B4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4" y="3729"/>
              <a:ext cx="1526" cy="373"/>
            </a:xfrm>
            <a:prstGeom prst="rect">
              <a:avLst/>
            </a:prstGeom>
            <a:solidFill>
              <a:srgbClr val="FC01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2" name="Rectangle 39">
              <a:extLst>
                <a:ext uri="{FF2B5EF4-FFF2-40B4-BE49-F238E27FC236}">
                  <a16:creationId xmlns:a16="http://schemas.microsoft.com/office/drawing/2014/main" id="{D795F5A3-DF6E-4CB7-A6CB-B5A926A25C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" y="3759"/>
              <a:ext cx="152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Internal and external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3" name="Rectangle 40">
              <a:extLst>
                <a:ext uri="{FF2B5EF4-FFF2-40B4-BE49-F238E27FC236}">
                  <a16:creationId xmlns:a16="http://schemas.microsoft.com/office/drawing/2014/main" id="{0E8F61A0-AB8E-4B6B-BADD-C751E8DE83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4" y="3753"/>
              <a:ext cx="1523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FFFF"/>
                  </a:solidFill>
                </a:rPr>
                <a:t>Internal and external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E28086CD-18AC-499B-B5CE-9B62283CC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9" y="3914"/>
              <a:ext cx="830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accounting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5" name="Rectangle 42">
              <a:extLst>
                <a:ext uri="{FF2B5EF4-FFF2-40B4-BE49-F238E27FC236}">
                  <a16:creationId xmlns:a16="http://schemas.microsoft.com/office/drawing/2014/main" id="{B7CFE505-F32C-491F-81A3-49ECBDBF6F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" y="3908"/>
              <a:ext cx="831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FFFFFF"/>
                  </a:solidFill>
                </a:rPr>
                <a:t>accounting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26" name="Group 43">
              <a:extLst>
                <a:ext uri="{FF2B5EF4-FFF2-40B4-BE49-F238E27FC236}">
                  <a16:creationId xmlns:a16="http://schemas.microsoft.com/office/drawing/2014/main" id="{0B2D7738-2914-400F-A1F2-C2B3724AB9B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794" y="3683"/>
              <a:ext cx="1412" cy="495"/>
              <a:chOff x="2794" y="3683"/>
              <a:chExt cx="1412" cy="495"/>
            </a:xfrm>
          </p:grpSpPr>
          <p:sp>
            <p:nvSpPr>
              <p:cNvPr id="367" name="Rectangle 44">
                <a:extLst>
                  <a:ext uri="{FF2B5EF4-FFF2-40B4-BE49-F238E27FC236}">
                    <a16:creationId xmlns:a16="http://schemas.microsoft.com/office/drawing/2014/main" id="{8CF2695F-CD39-4793-AFF8-ACB17B9397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94" y="3683"/>
                <a:ext cx="1396" cy="479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68" name="Rectangle 45">
                <a:extLst>
                  <a:ext uri="{FF2B5EF4-FFF2-40B4-BE49-F238E27FC236}">
                    <a16:creationId xmlns:a16="http://schemas.microsoft.com/office/drawing/2014/main" id="{6B28968D-2CE4-4EE4-9114-C2BE139C42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10" y="3699"/>
                <a:ext cx="1396" cy="479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369" name="Rectangle 46">
                <a:extLst>
                  <a:ext uri="{FF2B5EF4-FFF2-40B4-BE49-F238E27FC236}">
                    <a16:creationId xmlns:a16="http://schemas.microsoft.com/office/drawing/2014/main" id="{55681F59-529A-47AE-8A3F-C16B72CE96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2" y="3691"/>
                <a:ext cx="1396" cy="479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27" name="Rectangle 47">
              <a:extLst>
                <a:ext uri="{FF2B5EF4-FFF2-40B4-BE49-F238E27FC236}">
                  <a16:creationId xmlns:a16="http://schemas.microsoft.com/office/drawing/2014/main" id="{8B0733C9-37AA-4E1C-BD61-DF4B15310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98" y="3689"/>
              <a:ext cx="148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28" name="Rectangle 48">
              <a:extLst>
                <a:ext uri="{FF2B5EF4-FFF2-40B4-BE49-F238E27FC236}">
                  <a16:creationId xmlns:a16="http://schemas.microsoft.com/office/drawing/2014/main" id="{71E598A2-2F78-40B3-9CC4-4D0F620D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3727"/>
              <a:ext cx="72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Sales and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29" name="Rectangle 49">
              <a:extLst>
                <a:ext uri="{FF2B5EF4-FFF2-40B4-BE49-F238E27FC236}">
                  <a16:creationId xmlns:a16="http://schemas.microsoft.com/office/drawing/2014/main" id="{30CF7178-5F25-4F59-B91D-9ED690E7D0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8" y="3898"/>
              <a:ext cx="857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distribution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30" name="Group 50">
              <a:extLst>
                <a:ext uri="{FF2B5EF4-FFF2-40B4-BE49-F238E27FC236}">
                  <a16:creationId xmlns:a16="http://schemas.microsoft.com/office/drawing/2014/main" id="{24E5DBB1-EEDD-49AD-B14B-F13C5BC9DF7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752" y="3465"/>
              <a:ext cx="363" cy="758"/>
              <a:chOff x="3752" y="3465"/>
              <a:chExt cx="363" cy="758"/>
            </a:xfrm>
          </p:grpSpPr>
          <p:sp>
            <p:nvSpPr>
              <p:cNvPr id="334" name="Freeform 51">
                <a:extLst>
                  <a:ext uri="{FF2B5EF4-FFF2-40B4-BE49-F238E27FC236}">
                    <a16:creationId xmlns:a16="http://schemas.microsoft.com/office/drawing/2014/main" id="{9F6932E9-5290-4995-95F4-F0AB6A1F91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1" y="3816"/>
                <a:ext cx="36" cy="76"/>
              </a:xfrm>
              <a:custGeom>
                <a:avLst/>
                <a:gdLst>
                  <a:gd name="T0" fmla="*/ 28 w 36"/>
                  <a:gd name="T1" fmla="*/ 12 h 76"/>
                  <a:gd name="T2" fmla="*/ 32 w 36"/>
                  <a:gd name="T3" fmla="*/ 30 h 76"/>
                  <a:gd name="T4" fmla="*/ 36 w 36"/>
                  <a:gd name="T5" fmla="*/ 38 h 76"/>
                  <a:gd name="T6" fmla="*/ 36 w 36"/>
                  <a:gd name="T7" fmla="*/ 46 h 76"/>
                  <a:gd name="T8" fmla="*/ 36 w 36"/>
                  <a:gd name="T9" fmla="*/ 52 h 76"/>
                  <a:gd name="T10" fmla="*/ 32 w 36"/>
                  <a:gd name="T11" fmla="*/ 62 h 76"/>
                  <a:gd name="T12" fmla="*/ 26 w 36"/>
                  <a:gd name="T13" fmla="*/ 68 h 76"/>
                  <a:gd name="T14" fmla="*/ 26 w 36"/>
                  <a:gd name="T15" fmla="*/ 72 h 76"/>
                  <a:gd name="T16" fmla="*/ 30 w 36"/>
                  <a:gd name="T17" fmla="*/ 72 h 76"/>
                  <a:gd name="T18" fmla="*/ 24 w 36"/>
                  <a:gd name="T19" fmla="*/ 76 h 76"/>
                  <a:gd name="T20" fmla="*/ 16 w 36"/>
                  <a:gd name="T21" fmla="*/ 74 h 76"/>
                  <a:gd name="T22" fmla="*/ 4 w 36"/>
                  <a:gd name="T23" fmla="*/ 74 h 76"/>
                  <a:gd name="T24" fmla="*/ 0 w 36"/>
                  <a:gd name="T25" fmla="*/ 68 h 76"/>
                  <a:gd name="T26" fmla="*/ 2 w 36"/>
                  <a:gd name="T27" fmla="*/ 58 h 76"/>
                  <a:gd name="T28" fmla="*/ 0 w 36"/>
                  <a:gd name="T29" fmla="*/ 54 h 76"/>
                  <a:gd name="T30" fmla="*/ 0 w 36"/>
                  <a:gd name="T31" fmla="*/ 48 h 76"/>
                  <a:gd name="T32" fmla="*/ 4 w 36"/>
                  <a:gd name="T33" fmla="*/ 46 h 76"/>
                  <a:gd name="T34" fmla="*/ 4 w 36"/>
                  <a:gd name="T35" fmla="*/ 34 h 76"/>
                  <a:gd name="T36" fmla="*/ 6 w 36"/>
                  <a:gd name="T37" fmla="*/ 26 h 76"/>
                  <a:gd name="T38" fmla="*/ 0 w 36"/>
                  <a:gd name="T39" fmla="*/ 10 h 76"/>
                  <a:gd name="T40" fmla="*/ 14 w 36"/>
                  <a:gd name="T41" fmla="*/ 0 h 76"/>
                  <a:gd name="T42" fmla="*/ 28 w 36"/>
                  <a:gd name="T43" fmla="*/ 12 h 7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36"/>
                  <a:gd name="T67" fmla="*/ 0 h 76"/>
                  <a:gd name="T68" fmla="*/ 36 w 36"/>
                  <a:gd name="T69" fmla="*/ 76 h 76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36" h="76">
                    <a:moveTo>
                      <a:pt x="28" y="12"/>
                    </a:moveTo>
                    <a:lnTo>
                      <a:pt x="32" y="30"/>
                    </a:lnTo>
                    <a:lnTo>
                      <a:pt x="36" y="38"/>
                    </a:lnTo>
                    <a:lnTo>
                      <a:pt x="36" y="46"/>
                    </a:lnTo>
                    <a:lnTo>
                      <a:pt x="36" y="52"/>
                    </a:lnTo>
                    <a:lnTo>
                      <a:pt x="32" y="62"/>
                    </a:lnTo>
                    <a:lnTo>
                      <a:pt x="26" y="68"/>
                    </a:lnTo>
                    <a:lnTo>
                      <a:pt x="26" y="72"/>
                    </a:lnTo>
                    <a:lnTo>
                      <a:pt x="30" y="72"/>
                    </a:lnTo>
                    <a:lnTo>
                      <a:pt x="24" y="76"/>
                    </a:lnTo>
                    <a:lnTo>
                      <a:pt x="16" y="74"/>
                    </a:lnTo>
                    <a:lnTo>
                      <a:pt x="4" y="74"/>
                    </a:lnTo>
                    <a:lnTo>
                      <a:pt x="0" y="68"/>
                    </a:lnTo>
                    <a:lnTo>
                      <a:pt x="2" y="58"/>
                    </a:lnTo>
                    <a:lnTo>
                      <a:pt x="0" y="54"/>
                    </a:lnTo>
                    <a:lnTo>
                      <a:pt x="0" y="48"/>
                    </a:lnTo>
                    <a:lnTo>
                      <a:pt x="4" y="46"/>
                    </a:lnTo>
                    <a:lnTo>
                      <a:pt x="4" y="34"/>
                    </a:lnTo>
                    <a:lnTo>
                      <a:pt x="6" y="26"/>
                    </a:lnTo>
                    <a:lnTo>
                      <a:pt x="0" y="10"/>
                    </a:lnTo>
                    <a:lnTo>
                      <a:pt x="14" y="0"/>
                    </a:lnTo>
                    <a:lnTo>
                      <a:pt x="28" y="12"/>
                    </a:lnTo>
                    <a:close/>
                  </a:path>
                </a:pathLst>
              </a:custGeom>
              <a:solidFill>
                <a:srgbClr val="F6B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5" name="Freeform 52">
                <a:extLst>
                  <a:ext uri="{FF2B5EF4-FFF2-40B4-BE49-F238E27FC236}">
                    <a16:creationId xmlns:a16="http://schemas.microsoft.com/office/drawing/2014/main" id="{DB1ADC46-6FE4-4308-9541-18C4E3F048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59" y="3820"/>
                <a:ext cx="28" cy="24"/>
              </a:xfrm>
              <a:custGeom>
                <a:avLst/>
                <a:gdLst>
                  <a:gd name="T0" fmla="*/ 28 w 28"/>
                  <a:gd name="T1" fmla="*/ 4 h 24"/>
                  <a:gd name="T2" fmla="*/ 28 w 28"/>
                  <a:gd name="T3" fmla="*/ 18 h 24"/>
                  <a:gd name="T4" fmla="*/ 14 w 28"/>
                  <a:gd name="T5" fmla="*/ 24 h 24"/>
                  <a:gd name="T6" fmla="*/ 0 w 28"/>
                  <a:gd name="T7" fmla="*/ 20 h 24"/>
                  <a:gd name="T8" fmla="*/ 0 w 28"/>
                  <a:gd name="T9" fmla="*/ 0 h 24"/>
                  <a:gd name="T10" fmla="*/ 28 w 28"/>
                  <a:gd name="T11" fmla="*/ 4 h 24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8"/>
                  <a:gd name="T19" fmla="*/ 0 h 24"/>
                  <a:gd name="T20" fmla="*/ 28 w 28"/>
                  <a:gd name="T21" fmla="*/ 24 h 24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8" h="24">
                    <a:moveTo>
                      <a:pt x="28" y="4"/>
                    </a:moveTo>
                    <a:lnTo>
                      <a:pt x="28" y="18"/>
                    </a:lnTo>
                    <a:lnTo>
                      <a:pt x="14" y="24"/>
                    </a:lnTo>
                    <a:lnTo>
                      <a:pt x="0" y="20"/>
                    </a:lnTo>
                    <a:lnTo>
                      <a:pt x="0" y="0"/>
                    </a:lnTo>
                    <a:lnTo>
                      <a:pt x="28" y="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6" name="Freeform 53">
                <a:extLst>
                  <a:ext uri="{FF2B5EF4-FFF2-40B4-BE49-F238E27FC236}">
                    <a16:creationId xmlns:a16="http://schemas.microsoft.com/office/drawing/2014/main" id="{4B7C0ED3-D7B3-4370-B8C9-7FE9001FA8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9" y="4168"/>
                <a:ext cx="106" cy="45"/>
              </a:xfrm>
              <a:custGeom>
                <a:avLst/>
                <a:gdLst>
                  <a:gd name="T0" fmla="*/ 60 w 106"/>
                  <a:gd name="T1" fmla="*/ 10 h 45"/>
                  <a:gd name="T2" fmla="*/ 66 w 106"/>
                  <a:gd name="T3" fmla="*/ 16 h 45"/>
                  <a:gd name="T4" fmla="*/ 76 w 106"/>
                  <a:gd name="T5" fmla="*/ 18 h 45"/>
                  <a:gd name="T6" fmla="*/ 88 w 106"/>
                  <a:gd name="T7" fmla="*/ 22 h 45"/>
                  <a:gd name="T8" fmla="*/ 98 w 106"/>
                  <a:gd name="T9" fmla="*/ 24 h 45"/>
                  <a:gd name="T10" fmla="*/ 104 w 106"/>
                  <a:gd name="T11" fmla="*/ 28 h 45"/>
                  <a:gd name="T12" fmla="*/ 106 w 106"/>
                  <a:gd name="T13" fmla="*/ 30 h 45"/>
                  <a:gd name="T14" fmla="*/ 106 w 106"/>
                  <a:gd name="T15" fmla="*/ 36 h 45"/>
                  <a:gd name="T16" fmla="*/ 104 w 106"/>
                  <a:gd name="T17" fmla="*/ 37 h 45"/>
                  <a:gd name="T18" fmla="*/ 88 w 106"/>
                  <a:gd name="T19" fmla="*/ 41 h 45"/>
                  <a:gd name="T20" fmla="*/ 76 w 106"/>
                  <a:gd name="T21" fmla="*/ 43 h 45"/>
                  <a:gd name="T22" fmla="*/ 58 w 106"/>
                  <a:gd name="T23" fmla="*/ 45 h 45"/>
                  <a:gd name="T24" fmla="*/ 44 w 106"/>
                  <a:gd name="T25" fmla="*/ 43 h 45"/>
                  <a:gd name="T26" fmla="*/ 34 w 106"/>
                  <a:gd name="T27" fmla="*/ 37 h 45"/>
                  <a:gd name="T28" fmla="*/ 28 w 106"/>
                  <a:gd name="T29" fmla="*/ 36 h 45"/>
                  <a:gd name="T30" fmla="*/ 28 w 106"/>
                  <a:gd name="T31" fmla="*/ 41 h 45"/>
                  <a:gd name="T32" fmla="*/ 20 w 106"/>
                  <a:gd name="T33" fmla="*/ 41 h 45"/>
                  <a:gd name="T34" fmla="*/ 2 w 106"/>
                  <a:gd name="T35" fmla="*/ 39 h 45"/>
                  <a:gd name="T36" fmla="*/ 0 w 106"/>
                  <a:gd name="T37" fmla="*/ 36 h 45"/>
                  <a:gd name="T38" fmla="*/ 0 w 106"/>
                  <a:gd name="T39" fmla="*/ 30 h 45"/>
                  <a:gd name="T40" fmla="*/ 0 w 106"/>
                  <a:gd name="T41" fmla="*/ 26 h 45"/>
                  <a:gd name="T42" fmla="*/ 0 w 106"/>
                  <a:gd name="T43" fmla="*/ 20 h 45"/>
                  <a:gd name="T44" fmla="*/ 4 w 106"/>
                  <a:gd name="T45" fmla="*/ 8 h 45"/>
                  <a:gd name="T46" fmla="*/ 10 w 106"/>
                  <a:gd name="T47" fmla="*/ 0 h 45"/>
                  <a:gd name="T48" fmla="*/ 42 w 106"/>
                  <a:gd name="T49" fmla="*/ 0 h 45"/>
                  <a:gd name="T50" fmla="*/ 60 w 106"/>
                  <a:gd name="T51" fmla="*/ 10 h 45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w 106"/>
                  <a:gd name="T79" fmla="*/ 0 h 45"/>
                  <a:gd name="T80" fmla="*/ 106 w 106"/>
                  <a:gd name="T81" fmla="*/ 45 h 45"/>
                </a:gdLst>
                <a:ahLst/>
                <a:cxnLst>
                  <a:cxn ang="T52">
                    <a:pos x="T0" y="T1"/>
                  </a:cxn>
                  <a:cxn ang="T53">
                    <a:pos x="T2" y="T3"/>
                  </a:cxn>
                  <a:cxn ang="T54">
                    <a:pos x="T4" y="T5"/>
                  </a:cxn>
                  <a:cxn ang="T55">
                    <a:pos x="T6" y="T7"/>
                  </a:cxn>
                  <a:cxn ang="T56">
                    <a:pos x="T8" y="T9"/>
                  </a:cxn>
                  <a:cxn ang="T57">
                    <a:pos x="T10" y="T11"/>
                  </a:cxn>
                  <a:cxn ang="T58">
                    <a:pos x="T12" y="T13"/>
                  </a:cxn>
                  <a:cxn ang="T59">
                    <a:pos x="T14" y="T15"/>
                  </a:cxn>
                  <a:cxn ang="T60">
                    <a:pos x="T16" y="T17"/>
                  </a:cxn>
                  <a:cxn ang="T61">
                    <a:pos x="T18" y="T19"/>
                  </a:cxn>
                  <a:cxn ang="T62">
                    <a:pos x="T20" y="T21"/>
                  </a:cxn>
                  <a:cxn ang="T63">
                    <a:pos x="T22" y="T23"/>
                  </a:cxn>
                  <a:cxn ang="T64">
                    <a:pos x="T24" y="T25"/>
                  </a:cxn>
                  <a:cxn ang="T65">
                    <a:pos x="T26" y="T27"/>
                  </a:cxn>
                  <a:cxn ang="T66">
                    <a:pos x="T28" y="T29"/>
                  </a:cxn>
                  <a:cxn ang="T67">
                    <a:pos x="T30" y="T31"/>
                  </a:cxn>
                  <a:cxn ang="T68">
                    <a:pos x="T32" y="T33"/>
                  </a:cxn>
                  <a:cxn ang="T69">
                    <a:pos x="T34" y="T35"/>
                  </a:cxn>
                  <a:cxn ang="T70">
                    <a:pos x="T36" y="T37"/>
                  </a:cxn>
                  <a:cxn ang="T71">
                    <a:pos x="T38" y="T39"/>
                  </a:cxn>
                  <a:cxn ang="T72">
                    <a:pos x="T40" y="T41"/>
                  </a:cxn>
                  <a:cxn ang="T73">
                    <a:pos x="T42" y="T43"/>
                  </a:cxn>
                  <a:cxn ang="T74">
                    <a:pos x="T44" y="T45"/>
                  </a:cxn>
                  <a:cxn ang="T75">
                    <a:pos x="T46" y="T47"/>
                  </a:cxn>
                  <a:cxn ang="T76">
                    <a:pos x="T48" y="T49"/>
                  </a:cxn>
                  <a:cxn ang="T77">
                    <a:pos x="T50" y="T51"/>
                  </a:cxn>
                </a:cxnLst>
                <a:rect l="T78" t="T79" r="T80" b="T81"/>
                <a:pathLst>
                  <a:path w="106" h="45">
                    <a:moveTo>
                      <a:pt x="60" y="10"/>
                    </a:moveTo>
                    <a:lnTo>
                      <a:pt x="66" y="16"/>
                    </a:lnTo>
                    <a:lnTo>
                      <a:pt x="76" y="18"/>
                    </a:lnTo>
                    <a:lnTo>
                      <a:pt x="88" y="22"/>
                    </a:lnTo>
                    <a:lnTo>
                      <a:pt x="98" y="24"/>
                    </a:lnTo>
                    <a:lnTo>
                      <a:pt x="104" y="28"/>
                    </a:lnTo>
                    <a:lnTo>
                      <a:pt x="106" y="30"/>
                    </a:lnTo>
                    <a:lnTo>
                      <a:pt x="106" y="36"/>
                    </a:lnTo>
                    <a:lnTo>
                      <a:pt x="104" y="37"/>
                    </a:lnTo>
                    <a:lnTo>
                      <a:pt x="88" y="41"/>
                    </a:lnTo>
                    <a:lnTo>
                      <a:pt x="76" y="43"/>
                    </a:lnTo>
                    <a:lnTo>
                      <a:pt x="58" y="45"/>
                    </a:lnTo>
                    <a:lnTo>
                      <a:pt x="44" y="43"/>
                    </a:lnTo>
                    <a:lnTo>
                      <a:pt x="34" y="37"/>
                    </a:lnTo>
                    <a:lnTo>
                      <a:pt x="28" y="36"/>
                    </a:lnTo>
                    <a:lnTo>
                      <a:pt x="28" y="41"/>
                    </a:lnTo>
                    <a:lnTo>
                      <a:pt x="20" y="41"/>
                    </a:lnTo>
                    <a:lnTo>
                      <a:pt x="2" y="39"/>
                    </a:lnTo>
                    <a:lnTo>
                      <a:pt x="0" y="36"/>
                    </a:lnTo>
                    <a:lnTo>
                      <a:pt x="0" y="30"/>
                    </a:lnTo>
                    <a:lnTo>
                      <a:pt x="0" y="26"/>
                    </a:lnTo>
                    <a:lnTo>
                      <a:pt x="0" y="20"/>
                    </a:lnTo>
                    <a:lnTo>
                      <a:pt x="4" y="8"/>
                    </a:lnTo>
                    <a:lnTo>
                      <a:pt x="10" y="0"/>
                    </a:lnTo>
                    <a:lnTo>
                      <a:pt x="42" y="0"/>
                    </a:lnTo>
                    <a:lnTo>
                      <a:pt x="60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7" name="Freeform 54">
                <a:extLst>
                  <a:ext uri="{FF2B5EF4-FFF2-40B4-BE49-F238E27FC236}">
                    <a16:creationId xmlns:a16="http://schemas.microsoft.com/office/drawing/2014/main" id="{4296AFC3-D53D-4D4C-A0EF-C7250CE912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" y="4180"/>
                <a:ext cx="48" cy="43"/>
              </a:xfrm>
              <a:custGeom>
                <a:avLst/>
                <a:gdLst>
                  <a:gd name="T0" fmla="*/ 46 w 48"/>
                  <a:gd name="T1" fmla="*/ 10 h 43"/>
                  <a:gd name="T2" fmla="*/ 48 w 48"/>
                  <a:gd name="T3" fmla="*/ 16 h 43"/>
                  <a:gd name="T4" fmla="*/ 44 w 48"/>
                  <a:gd name="T5" fmla="*/ 25 h 43"/>
                  <a:gd name="T6" fmla="*/ 38 w 48"/>
                  <a:gd name="T7" fmla="*/ 37 h 43"/>
                  <a:gd name="T8" fmla="*/ 28 w 48"/>
                  <a:gd name="T9" fmla="*/ 41 h 43"/>
                  <a:gd name="T10" fmla="*/ 18 w 48"/>
                  <a:gd name="T11" fmla="*/ 43 h 43"/>
                  <a:gd name="T12" fmla="*/ 12 w 48"/>
                  <a:gd name="T13" fmla="*/ 43 h 43"/>
                  <a:gd name="T14" fmla="*/ 4 w 48"/>
                  <a:gd name="T15" fmla="*/ 39 h 43"/>
                  <a:gd name="T16" fmla="*/ 0 w 48"/>
                  <a:gd name="T17" fmla="*/ 33 h 43"/>
                  <a:gd name="T18" fmla="*/ 0 w 48"/>
                  <a:gd name="T19" fmla="*/ 24 h 43"/>
                  <a:gd name="T20" fmla="*/ 0 w 48"/>
                  <a:gd name="T21" fmla="*/ 16 h 43"/>
                  <a:gd name="T22" fmla="*/ 0 w 48"/>
                  <a:gd name="T23" fmla="*/ 8 h 43"/>
                  <a:gd name="T24" fmla="*/ 10 w 48"/>
                  <a:gd name="T25" fmla="*/ 0 h 43"/>
                  <a:gd name="T26" fmla="*/ 44 w 48"/>
                  <a:gd name="T27" fmla="*/ 2 h 43"/>
                  <a:gd name="T28" fmla="*/ 46 w 48"/>
                  <a:gd name="T29" fmla="*/ 10 h 43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48"/>
                  <a:gd name="T46" fmla="*/ 0 h 43"/>
                  <a:gd name="T47" fmla="*/ 48 w 48"/>
                  <a:gd name="T48" fmla="*/ 43 h 43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48" h="43">
                    <a:moveTo>
                      <a:pt x="46" y="10"/>
                    </a:moveTo>
                    <a:lnTo>
                      <a:pt x="48" y="16"/>
                    </a:lnTo>
                    <a:lnTo>
                      <a:pt x="44" y="25"/>
                    </a:lnTo>
                    <a:lnTo>
                      <a:pt x="38" y="37"/>
                    </a:lnTo>
                    <a:lnTo>
                      <a:pt x="28" y="41"/>
                    </a:lnTo>
                    <a:lnTo>
                      <a:pt x="18" y="43"/>
                    </a:lnTo>
                    <a:lnTo>
                      <a:pt x="12" y="43"/>
                    </a:lnTo>
                    <a:lnTo>
                      <a:pt x="4" y="39"/>
                    </a:lnTo>
                    <a:lnTo>
                      <a:pt x="0" y="33"/>
                    </a:lnTo>
                    <a:lnTo>
                      <a:pt x="0" y="24"/>
                    </a:lnTo>
                    <a:lnTo>
                      <a:pt x="0" y="16"/>
                    </a:lnTo>
                    <a:lnTo>
                      <a:pt x="0" y="8"/>
                    </a:lnTo>
                    <a:lnTo>
                      <a:pt x="10" y="0"/>
                    </a:lnTo>
                    <a:lnTo>
                      <a:pt x="44" y="2"/>
                    </a:lnTo>
                    <a:lnTo>
                      <a:pt x="46" y="1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8" name="Freeform 55">
                <a:extLst>
                  <a:ext uri="{FF2B5EF4-FFF2-40B4-BE49-F238E27FC236}">
                    <a16:creationId xmlns:a16="http://schemas.microsoft.com/office/drawing/2014/main" id="{A51AE661-CF2B-4CAC-8306-087C2DE35C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5" y="3731"/>
                <a:ext cx="188" cy="463"/>
              </a:xfrm>
              <a:custGeom>
                <a:avLst/>
                <a:gdLst>
                  <a:gd name="T0" fmla="*/ 8 w 188"/>
                  <a:gd name="T1" fmla="*/ 24 h 463"/>
                  <a:gd name="T2" fmla="*/ 4 w 188"/>
                  <a:gd name="T3" fmla="*/ 49 h 463"/>
                  <a:gd name="T4" fmla="*/ 2 w 188"/>
                  <a:gd name="T5" fmla="*/ 93 h 463"/>
                  <a:gd name="T6" fmla="*/ 0 w 188"/>
                  <a:gd name="T7" fmla="*/ 165 h 463"/>
                  <a:gd name="T8" fmla="*/ 0 w 188"/>
                  <a:gd name="T9" fmla="*/ 214 h 463"/>
                  <a:gd name="T10" fmla="*/ 2 w 188"/>
                  <a:gd name="T11" fmla="*/ 294 h 463"/>
                  <a:gd name="T12" fmla="*/ 8 w 188"/>
                  <a:gd name="T13" fmla="*/ 383 h 463"/>
                  <a:gd name="T14" fmla="*/ 8 w 188"/>
                  <a:gd name="T15" fmla="*/ 423 h 463"/>
                  <a:gd name="T16" fmla="*/ 12 w 188"/>
                  <a:gd name="T17" fmla="*/ 461 h 463"/>
                  <a:gd name="T18" fmla="*/ 24 w 188"/>
                  <a:gd name="T19" fmla="*/ 463 h 463"/>
                  <a:gd name="T20" fmla="*/ 62 w 188"/>
                  <a:gd name="T21" fmla="*/ 461 h 463"/>
                  <a:gd name="T22" fmla="*/ 70 w 188"/>
                  <a:gd name="T23" fmla="*/ 457 h 463"/>
                  <a:gd name="T24" fmla="*/ 74 w 188"/>
                  <a:gd name="T25" fmla="*/ 403 h 463"/>
                  <a:gd name="T26" fmla="*/ 78 w 188"/>
                  <a:gd name="T27" fmla="*/ 331 h 463"/>
                  <a:gd name="T28" fmla="*/ 80 w 188"/>
                  <a:gd name="T29" fmla="*/ 290 h 463"/>
                  <a:gd name="T30" fmla="*/ 80 w 188"/>
                  <a:gd name="T31" fmla="*/ 220 h 463"/>
                  <a:gd name="T32" fmla="*/ 84 w 188"/>
                  <a:gd name="T33" fmla="*/ 169 h 463"/>
                  <a:gd name="T34" fmla="*/ 94 w 188"/>
                  <a:gd name="T35" fmla="*/ 145 h 463"/>
                  <a:gd name="T36" fmla="*/ 116 w 188"/>
                  <a:gd name="T37" fmla="*/ 312 h 463"/>
                  <a:gd name="T38" fmla="*/ 114 w 188"/>
                  <a:gd name="T39" fmla="*/ 373 h 463"/>
                  <a:gd name="T40" fmla="*/ 110 w 188"/>
                  <a:gd name="T41" fmla="*/ 449 h 463"/>
                  <a:gd name="T42" fmla="*/ 126 w 188"/>
                  <a:gd name="T43" fmla="*/ 449 h 463"/>
                  <a:gd name="T44" fmla="*/ 160 w 188"/>
                  <a:gd name="T45" fmla="*/ 451 h 463"/>
                  <a:gd name="T46" fmla="*/ 176 w 188"/>
                  <a:gd name="T47" fmla="*/ 445 h 463"/>
                  <a:gd name="T48" fmla="*/ 176 w 188"/>
                  <a:gd name="T49" fmla="*/ 389 h 463"/>
                  <a:gd name="T50" fmla="*/ 186 w 188"/>
                  <a:gd name="T51" fmla="*/ 278 h 463"/>
                  <a:gd name="T52" fmla="*/ 188 w 188"/>
                  <a:gd name="T53" fmla="*/ 238 h 463"/>
                  <a:gd name="T54" fmla="*/ 178 w 188"/>
                  <a:gd name="T55" fmla="*/ 161 h 463"/>
                  <a:gd name="T56" fmla="*/ 160 w 188"/>
                  <a:gd name="T57" fmla="*/ 69 h 463"/>
                  <a:gd name="T58" fmla="*/ 134 w 188"/>
                  <a:gd name="T59" fmla="*/ 0 h 463"/>
                  <a:gd name="T60" fmla="*/ 8 w 188"/>
                  <a:gd name="T61" fmla="*/ 24 h 463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188"/>
                  <a:gd name="T94" fmla="*/ 0 h 463"/>
                  <a:gd name="T95" fmla="*/ 188 w 188"/>
                  <a:gd name="T96" fmla="*/ 463 h 463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188" h="463">
                    <a:moveTo>
                      <a:pt x="8" y="24"/>
                    </a:moveTo>
                    <a:lnTo>
                      <a:pt x="4" y="49"/>
                    </a:lnTo>
                    <a:lnTo>
                      <a:pt x="2" y="93"/>
                    </a:lnTo>
                    <a:lnTo>
                      <a:pt x="0" y="165"/>
                    </a:lnTo>
                    <a:lnTo>
                      <a:pt x="0" y="214"/>
                    </a:lnTo>
                    <a:lnTo>
                      <a:pt x="2" y="294"/>
                    </a:lnTo>
                    <a:lnTo>
                      <a:pt x="8" y="383"/>
                    </a:lnTo>
                    <a:lnTo>
                      <a:pt x="8" y="423"/>
                    </a:lnTo>
                    <a:lnTo>
                      <a:pt x="12" y="461"/>
                    </a:lnTo>
                    <a:lnTo>
                      <a:pt x="24" y="463"/>
                    </a:lnTo>
                    <a:lnTo>
                      <a:pt x="62" y="461"/>
                    </a:lnTo>
                    <a:lnTo>
                      <a:pt x="70" y="457"/>
                    </a:lnTo>
                    <a:lnTo>
                      <a:pt x="74" y="403"/>
                    </a:lnTo>
                    <a:lnTo>
                      <a:pt x="78" y="331"/>
                    </a:lnTo>
                    <a:lnTo>
                      <a:pt x="80" y="290"/>
                    </a:lnTo>
                    <a:lnTo>
                      <a:pt x="80" y="220"/>
                    </a:lnTo>
                    <a:lnTo>
                      <a:pt x="84" y="169"/>
                    </a:lnTo>
                    <a:lnTo>
                      <a:pt x="94" y="145"/>
                    </a:lnTo>
                    <a:lnTo>
                      <a:pt x="116" y="312"/>
                    </a:lnTo>
                    <a:lnTo>
                      <a:pt x="114" y="373"/>
                    </a:lnTo>
                    <a:lnTo>
                      <a:pt x="110" y="449"/>
                    </a:lnTo>
                    <a:lnTo>
                      <a:pt x="126" y="449"/>
                    </a:lnTo>
                    <a:lnTo>
                      <a:pt x="160" y="451"/>
                    </a:lnTo>
                    <a:lnTo>
                      <a:pt x="176" y="445"/>
                    </a:lnTo>
                    <a:lnTo>
                      <a:pt x="176" y="389"/>
                    </a:lnTo>
                    <a:lnTo>
                      <a:pt x="186" y="278"/>
                    </a:lnTo>
                    <a:lnTo>
                      <a:pt x="188" y="238"/>
                    </a:lnTo>
                    <a:lnTo>
                      <a:pt x="178" y="161"/>
                    </a:lnTo>
                    <a:lnTo>
                      <a:pt x="160" y="69"/>
                    </a:lnTo>
                    <a:lnTo>
                      <a:pt x="134" y="0"/>
                    </a:lnTo>
                    <a:lnTo>
                      <a:pt x="8" y="24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9" name="Freeform 56">
                <a:extLst>
                  <a:ext uri="{FF2B5EF4-FFF2-40B4-BE49-F238E27FC236}">
                    <a16:creationId xmlns:a16="http://schemas.microsoft.com/office/drawing/2014/main" id="{7E844666-05DF-4C47-9FA3-F709AED8C8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3808"/>
                <a:ext cx="42" cy="22"/>
              </a:xfrm>
              <a:custGeom>
                <a:avLst/>
                <a:gdLst>
                  <a:gd name="T0" fmla="*/ 42 w 42"/>
                  <a:gd name="T1" fmla="*/ 10 h 22"/>
                  <a:gd name="T2" fmla="*/ 36 w 42"/>
                  <a:gd name="T3" fmla="*/ 18 h 22"/>
                  <a:gd name="T4" fmla="*/ 20 w 42"/>
                  <a:gd name="T5" fmla="*/ 22 h 22"/>
                  <a:gd name="T6" fmla="*/ 8 w 42"/>
                  <a:gd name="T7" fmla="*/ 22 h 22"/>
                  <a:gd name="T8" fmla="*/ 0 w 42"/>
                  <a:gd name="T9" fmla="*/ 16 h 22"/>
                  <a:gd name="T10" fmla="*/ 2 w 42"/>
                  <a:gd name="T11" fmla="*/ 2 h 22"/>
                  <a:gd name="T12" fmla="*/ 36 w 42"/>
                  <a:gd name="T13" fmla="*/ 0 h 22"/>
                  <a:gd name="T14" fmla="*/ 42 w 42"/>
                  <a:gd name="T15" fmla="*/ 10 h 22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42"/>
                  <a:gd name="T25" fmla="*/ 0 h 22"/>
                  <a:gd name="T26" fmla="*/ 42 w 42"/>
                  <a:gd name="T27" fmla="*/ 22 h 22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42" h="22">
                    <a:moveTo>
                      <a:pt x="42" y="10"/>
                    </a:moveTo>
                    <a:lnTo>
                      <a:pt x="36" y="18"/>
                    </a:lnTo>
                    <a:lnTo>
                      <a:pt x="20" y="22"/>
                    </a:lnTo>
                    <a:lnTo>
                      <a:pt x="8" y="22"/>
                    </a:lnTo>
                    <a:lnTo>
                      <a:pt x="0" y="16"/>
                    </a:lnTo>
                    <a:lnTo>
                      <a:pt x="2" y="2"/>
                    </a:lnTo>
                    <a:lnTo>
                      <a:pt x="36" y="0"/>
                    </a:lnTo>
                    <a:lnTo>
                      <a:pt x="42" y="10"/>
                    </a:lnTo>
                    <a:close/>
                  </a:path>
                </a:pathLst>
              </a:custGeom>
              <a:solidFill>
                <a:srgbClr val="006D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0" name="Freeform 57">
                <a:extLst>
                  <a:ext uri="{FF2B5EF4-FFF2-40B4-BE49-F238E27FC236}">
                    <a16:creationId xmlns:a16="http://schemas.microsoft.com/office/drawing/2014/main" id="{B681F35D-2574-4292-8196-36FEDD39FD3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7" y="3798"/>
                <a:ext cx="38" cy="32"/>
              </a:xfrm>
              <a:custGeom>
                <a:avLst/>
                <a:gdLst>
                  <a:gd name="T0" fmla="*/ 38 w 38"/>
                  <a:gd name="T1" fmla="*/ 8 h 32"/>
                  <a:gd name="T2" fmla="*/ 38 w 38"/>
                  <a:gd name="T3" fmla="*/ 28 h 32"/>
                  <a:gd name="T4" fmla="*/ 34 w 38"/>
                  <a:gd name="T5" fmla="*/ 32 h 32"/>
                  <a:gd name="T6" fmla="*/ 26 w 38"/>
                  <a:gd name="T7" fmla="*/ 32 h 32"/>
                  <a:gd name="T8" fmla="*/ 18 w 38"/>
                  <a:gd name="T9" fmla="*/ 32 h 32"/>
                  <a:gd name="T10" fmla="*/ 4 w 38"/>
                  <a:gd name="T11" fmla="*/ 30 h 32"/>
                  <a:gd name="T12" fmla="*/ 0 w 38"/>
                  <a:gd name="T13" fmla="*/ 24 h 32"/>
                  <a:gd name="T14" fmla="*/ 0 w 38"/>
                  <a:gd name="T15" fmla="*/ 4 h 32"/>
                  <a:gd name="T16" fmla="*/ 28 w 38"/>
                  <a:gd name="T17" fmla="*/ 0 h 32"/>
                  <a:gd name="T18" fmla="*/ 38 w 38"/>
                  <a:gd name="T19" fmla="*/ 8 h 32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38"/>
                  <a:gd name="T31" fmla="*/ 0 h 32"/>
                  <a:gd name="T32" fmla="*/ 38 w 38"/>
                  <a:gd name="T33" fmla="*/ 32 h 32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38" h="32">
                    <a:moveTo>
                      <a:pt x="38" y="8"/>
                    </a:moveTo>
                    <a:lnTo>
                      <a:pt x="38" y="28"/>
                    </a:lnTo>
                    <a:lnTo>
                      <a:pt x="34" y="32"/>
                    </a:lnTo>
                    <a:lnTo>
                      <a:pt x="26" y="32"/>
                    </a:lnTo>
                    <a:lnTo>
                      <a:pt x="18" y="32"/>
                    </a:lnTo>
                    <a:lnTo>
                      <a:pt x="4" y="30"/>
                    </a:lnTo>
                    <a:lnTo>
                      <a:pt x="0" y="24"/>
                    </a:lnTo>
                    <a:lnTo>
                      <a:pt x="0" y="4"/>
                    </a:lnTo>
                    <a:lnTo>
                      <a:pt x="28" y="0"/>
                    </a:lnTo>
                    <a:lnTo>
                      <a:pt x="38" y="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1" name="Freeform 58">
                <a:extLst>
                  <a:ext uri="{FF2B5EF4-FFF2-40B4-BE49-F238E27FC236}">
                    <a16:creationId xmlns:a16="http://schemas.microsoft.com/office/drawing/2014/main" id="{E8ECA44B-CBBD-40BC-B5F5-C7D89C96A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9" y="3570"/>
                <a:ext cx="108" cy="181"/>
              </a:xfrm>
              <a:custGeom>
                <a:avLst/>
                <a:gdLst>
                  <a:gd name="T0" fmla="*/ 76 w 108"/>
                  <a:gd name="T1" fmla="*/ 12 h 181"/>
                  <a:gd name="T2" fmla="*/ 62 w 108"/>
                  <a:gd name="T3" fmla="*/ 4 h 181"/>
                  <a:gd name="T4" fmla="*/ 58 w 108"/>
                  <a:gd name="T5" fmla="*/ 32 h 181"/>
                  <a:gd name="T6" fmla="*/ 50 w 108"/>
                  <a:gd name="T7" fmla="*/ 34 h 181"/>
                  <a:gd name="T8" fmla="*/ 30 w 108"/>
                  <a:gd name="T9" fmla="*/ 34 h 181"/>
                  <a:gd name="T10" fmla="*/ 20 w 108"/>
                  <a:gd name="T11" fmla="*/ 24 h 181"/>
                  <a:gd name="T12" fmla="*/ 16 w 108"/>
                  <a:gd name="T13" fmla="*/ 14 h 181"/>
                  <a:gd name="T14" fmla="*/ 14 w 108"/>
                  <a:gd name="T15" fmla="*/ 2 h 181"/>
                  <a:gd name="T16" fmla="*/ 16 w 108"/>
                  <a:gd name="T17" fmla="*/ 0 h 181"/>
                  <a:gd name="T18" fmla="*/ 6 w 108"/>
                  <a:gd name="T19" fmla="*/ 6 h 181"/>
                  <a:gd name="T20" fmla="*/ 0 w 108"/>
                  <a:gd name="T21" fmla="*/ 18 h 181"/>
                  <a:gd name="T22" fmla="*/ 0 w 108"/>
                  <a:gd name="T23" fmla="*/ 73 h 181"/>
                  <a:gd name="T24" fmla="*/ 24 w 108"/>
                  <a:gd name="T25" fmla="*/ 157 h 181"/>
                  <a:gd name="T26" fmla="*/ 40 w 108"/>
                  <a:gd name="T27" fmla="*/ 181 h 181"/>
                  <a:gd name="T28" fmla="*/ 82 w 108"/>
                  <a:gd name="T29" fmla="*/ 145 h 181"/>
                  <a:gd name="T30" fmla="*/ 108 w 108"/>
                  <a:gd name="T31" fmla="*/ 55 h 181"/>
                  <a:gd name="T32" fmla="*/ 76 w 108"/>
                  <a:gd name="T33" fmla="*/ 12 h 181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08"/>
                  <a:gd name="T52" fmla="*/ 0 h 181"/>
                  <a:gd name="T53" fmla="*/ 108 w 108"/>
                  <a:gd name="T54" fmla="*/ 181 h 181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08" h="181">
                    <a:moveTo>
                      <a:pt x="76" y="12"/>
                    </a:moveTo>
                    <a:lnTo>
                      <a:pt x="62" y="4"/>
                    </a:lnTo>
                    <a:lnTo>
                      <a:pt x="58" y="32"/>
                    </a:lnTo>
                    <a:lnTo>
                      <a:pt x="50" y="34"/>
                    </a:lnTo>
                    <a:lnTo>
                      <a:pt x="30" y="34"/>
                    </a:lnTo>
                    <a:lnTo>
                      <a:pt x="20" y="24"/>
                    </a:lnTo>
                    <a:lnTo>
                      <a:pt x="16" y="14"/>
                    </a:lnTo>
                    <a:lnTo>
                      <a:pt x="14" y="2"/>
                    </a:lnTo>
                    <a:lnTo>
                      <a:pt x="16" y="0"/>
                    </a:lnTo>
                    <a:lnTo>
                      <a:pt x="6" y="6"/>
                    </a:lnTo>
                    <a:lnTo>
                      <a:pt x="0" y="18"/>
                    </a:lnTo>
                    <a:lnTo>
                      <a:pt x="0" y="73"/>
                    </a:lnTo>
                    <a:lnTo>
                      <a:pt x="24" y="157"/>
                    </a:lnTo>
                    <a:lnTo>
                      <a:pt x="40" y="181"/>
                    </a:lnTo>
                    <a:lnTo>
                      <a:pt x="82" y="145"/>
                    </a:lnTo>
                    <a:lnTo>
                      <a:pt x="108" y="55"/>
                    </a:lnTo>
                    <a:lnTo>
                      <a:pt x="76" y="1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2" name="Freeform 59">
                <a:extLst>
                  <a:ext uri="{FF2B5EF4-FFF2-40B4-BE49-F238E27FC236}">
                    <a16:creationId xmlns:a16="http://schemas.microsoft.com/office/drawing/2014/main" id="{2B38B616-58F6-4EFD-AC32-A9639EA8C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" y="3608"/>
                <a:ext cx="24" cy="123"/>
              </a:xfrm>
              <a:custGeom>
                <a:avLst/>
                <a:gdLst>
                  <a:gd name="T0" fmla="*/ 12 w 24"/>
                  <a:gd name="T1" fmla="*/ 0 h 123"/>
                  <a:gd name="T2" fmla="*/ 20 w 24"/>
                  <a:gd name="T3" fmla="*/ 7 h 123"/>
                  <a:gd name="T4" fmla="*/ 20 w 24"/>
                  <a:gd name="T5" fmla="*/ 11 h 123"/>
                  <a:gd name="T6" fmla="*/ 18 w 24"/>
                  <a:gd name="T7" fmla="*/ 15 h 123"/>
                  <a:gd name="T8" fmla="*/ 20 w 24"/>
                  <a:gd name="T9" fmla="*/ 25 h 123"/>
                  <a:gd name="T10" fmla="*/ 20 w 24"/>
                  <a:gd name="T11" fmla="*/ 43 h 123"/>
                  <a:gd name="T12" fmla="*/ 24 w 24"/>
                  <a:gd name="T13" fmla="*/ 69 h 123"/>
                  <a:gd name="T14" fmla="*/ 24 w 24"/>
                  <a:gd name="T15" fmla="*/ 75 h 123"/>
                  <a:gd name="T16" fmla="*/ 10 w 24"/>
                  <a:gd name="T17" fmla="*/ 75 h 123"/>
                  <a:gd name="T18" fmla="*/ 12 w 24"/>
                  <a:gd name="T19" fmla="*/ 79 h 123"/>
                  <a:gd name="T20" fmla="*/ 24 w 24"/>
                  <a:gd name="T21" fmla="*/ 79 h 123"/>
                  <a:gd name="T22" fmla="*/ 6 w 24"/>
                  <a:gd name="T23" fmla="*/ 123 h 123"/>
                  <a:gd name="T24" fmla="*/ 0 w 24"/>
                  <a:gd name="T25" fmla="*/ 115 h 123"/>
                  <a:gd name="T26" fmla="*/ 0 w 24"/>
                  <a:gd name="T27" fmla="*/ 85 h 123"/>
                  <a:gd name="T28" fmla="*/ 4 w 24"/>
                  <a:gd name="T29" fmla="*/ 61 h 123"/>
                  <a:gd name="T30" fmla="*/ 4 w 24"/>
                  <a:gd name="T31" fmla="*/ 45 h 123"/>
                  <a:gd name="T32" fmla="*/ 6 w 24"/>
                  <a:gd name="T33" fmla="*/ 31 h 123"/>
                  <a:gd name="T34" fmla="*/ 8 w 24"/>
                  <a:gd name="T35" fmla="*/ 17 h 123"/>
                  <a:gd name="T36" fmla="*/ 6 w 24"/>
                  <a:gd name="T37" fmla="*/ 13 h 123"/>
                  <a:gd name="T38" fmla="*/ 4 w 24"/>
                  <a:gd name="T39" fmla="*/ 7 h 123"/>
                  <a:gd name="T40" fmla="*/ 12 w 24"/>
                  <a:gd name="T41" fmla="*/ 0 h 123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4"/>
                  <a:gd name="T64" fmla="*/ 0 h 123"/>
                  <a:gd name="T65" fmla="*/ 24 w 24"/>
                  <a:gd name="T66" fmla="*/ 123 h 123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4" h="123">
                    <a:moveTo>
                      <a:pt x="12" y="0"/>
                    </a:moveTo>
                    <a:lnTo>
                      <a:pt x="20" y="7"/>
                    </a:lnTo>
                    <a:lnTo>
                      <a:pt x="20" y="11"/>
                    </a:lnTo>
                    <a:lnTo>
                      <a:pt x="18" y="15"/>
                    </a:lnTo>
                    <a:lnTo>
                      <a:pt x="20" y="25"/>
                    </a:lnTo>
                    <a:lnTo>
                      <a:pt x="20" y="43"/>
                    </a:lnTo>
                    <a:lnTo>
                      <a:pt x="24" y="69"/>
                    </a:lnTo>
                    <a:lnTo>
                      <a:pt x="24" y="75"/>
                    </a:lnTo>
                    <a:lnTo>
                      <a:pt x="10" y="75"/>
                    </a:lnTo>
                    <a:lnTo>
                      <a:pt x="12" y="79"/>
                    </a:lnTo>
                    <a:lnTo>
                      <a:pt x="24" y="79"/>
                    </a:lnTo>
                    <a:lnTo>
                      <a:pt x="6" y="123"/>
                    </a:lnTo>
                    <a:lnTo>
                      <a:pt x="0" y="115"/>
                    </a:lnTo>
                    <a:lnTo>
                      <a:pt x="0" y="85"/>
                    </a:lnTo>
                    <a:lnTo>
                      <a:pt x="4" y="61"/>
                    </a:lnTo>
                    <a:lnTo>
                      <a:pt x="4" y="45"/>
                    </a:lnTo>
                    <a:lnTo>
                      <a:pt x="6" y="31"/>
                    </a:lnTo>
                    <a:lnTo>
                      <a:pt x="8" y="17"/>
                    </a:lnTo>
                    <a:lnTo>
                      <a:pt x="6" y="13"/>
                    </a:lnTo>
                    <a:lnTo>
                      <a:pt x="4" y="7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3" name="Freeform 60">
                <a:extLst>
                  <a:ext uri="{FF2B5EF4-FFF2-40B4-BE49-F238E27FC236}">
                    <a16:creationId xmlns:a16="http://schemas.microsoft.com/office/drawing/2014/main" id="{26C97A2A-907A-4D71-B239-D356E45355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1" y="3788"/>
                <a:ext cx="176" cy="410"/>
              </a:xfrm>
              <a:custGeom>
                <a:avLst/>
                <a:gdLst>
                  <a:gd name="T0" fmla="*/ 10 w 176"/>
                  <a:gd name="T1" fmla="*/ 70 h 410"/>
                  <a:gd name="T2" fmla="*/ 0 w 176"/>
                  <a:gd name="T3" fmla="*/ 72 h 410"/>
                  <a:gd name="T4" fmla="*/ 4 w 176"/>
                  <a:gd name="T5" fmla="*/ 90 h 410"/>
                  <a:gd name="T6" fmla="*/ 2 w 176"/>
                  <a:gd name="T7" fmla="*/ 153 h 410"/>
                  <a:gd name="T8" fmla="*/ 2 w 176"/>
                  <a:gd name="T9" fmla="*/ 193 h 410"/>
                  <a:gd name="T10" fmla="*/ 4 w 176"/>
                  <a:gd name="T11" fmla="*/ 243 h 410"/>
                  <a:gd name="T12" fmla="*/ 10 w 176"/>
                  <a:gd name="T13" fmla="*/ 296 h 410"/>
                  <a:gd name="T14" fmla="*/ 12 w 176"/>
                  <a:gd name="T15" fmla="*/ 324 h 410"/>
                  <a:gd name="T16" fmla="*/ 12 w 176"/>
                  <a:gd name="T17" fmla="*/ 370 h 410"/>
                  <a:gd name="T18" fmla="*/ 16 w 176"/>
                  <a:gd name="T19" fmla="*/ 404 h 410"/>
                  <a:gd name="T20" fmla="*/ 26 w 176"/>
                  <a:gd name="T21" fmla="*/ 406 h 410"/>
                  <a:gd name="T22" fmla="*/ 30 w 176"/>
                  <a:gd name="T23" fmla="*/ 410 h 410"/>
                  <a:gd name="T24" fmla="*/ 34 w 176"/>
                  <a:gd name="T25" fmla="*/ 410 h 410"/>
                  <a:gd name="T26" fmla="*/ 64 w 176"/>
                  <a:gd name="T27" fmla="*/ 404 h 410"/>
                  <a:gd name="T28" fmla="*/ 42 w 176"/>
                  <a:gd name="T29" fmla="*/ 398 h 410"/>
                  <a:gd name="T30" fmla="*/ 24 w 176"/>
                  <a:gd name="T31" fmla="*/ 392 h 410"/>
                  <a:gd name="T32" fmla="*/ 28 w 176"/>
                  <a:gd name="T33" fmla="*/ 374 h 410"/>
                  <a:gd name="T34" fmla="*/ 22 w 176"/>
                  <a:gd name="T35" fmla="*/ 352 h 410"/>
                  <a:gd name="T36" fmla="*/ 28 w 176"/>
                  <a:gd name="T37" fmla="*/ 270 h 410"/>
                  <a:gd name="T38" fmla="*/ 44 w 176"/>
                  <a:gd name="T39" fmla="*/ 263 h 410"/>
                  <a:gd name="T40" fmla="*/ 42 w 176"/>
                  <a:gd name="T41" fmla="*/ 257 h 410"/>
                  <a:gd name="T42" fmla="*/ 28 w 176"/>
                  <a:gd name="T43" fmla="*/ 247 h 410"/>
                  <a:gd name="T44" fmla="*/ 22 w 176"/>
                  <a:gd name="T45" fmla="*/ 215 h 410"/>
                  <a:gd name="T46" fmla="*/ 26 w 176"/>
                  <a:gd name="T47" fmla="*/ 171 h 410"/>
                  <a:gd name="T48" fmla="*/ 30 w 176"/>
                  <a:gd name="T49" fmla="*/ 137 h 410"/>
                  <a:gd name="T50" fmla="*/ 34 w 176"/>
                  <a:gd name="T51" fmla="*/ 112 h 410"/>
                  <a:gd name="T52" fmla="*/ 40 w 176"/>
                  <a:gd name="T53" fmla="*/ 205 h 410"/>
                  <a:gd name="T54" fmla="*/ 42 w 176"/>
                  <a:gd name="T55" fmla="*/ 233 h 410"/>
                  <a:gd name="T56" fmla="*/ 42 w 176"/>
                  <a:gd name="T57" fmla="*/ 86 h 410"/>
                  <a:gd name="T58" fmla="*/ 48 w 176"/>
                  <a:gd name="T59" fmla="*/ 68 h 410"/>
                  <a:gd name="T60" fmla="*/ 64 w 176"/>
                  <a:gd name="T61" fmla="*/ 54 h 410"/>
                  <a:gd name="T62" fmla="*/ 78 w 176"/>
                  <a:gd name="T63" fmla="*/ 42 h 410"/>
                  <a:gd name="T64" fmla="*/ 92 w 176"/>
                  <a:gd name="T65" fmla="*/ 48 h 410"/>
                  <a:gd name="T66" fmla="*/ 108 w 176"/>
                  <a:gd name="T67" fmla="*/ 46 h 410"/>
                  <a:gd name="T68" fmla="*/ 114 w 176"/>
                  <a:gd name="T69" fmla="*/ 64 h 410"/>
                  <a:gd name="T70" fmla="*/ 108 w 176"/>
                  <a:gd name="T71" fmla="*/ 76 h 410"/>
                  <a:gd name="T72" fmla="*/ 122 w 176"/>
                  <a:gd name="T73" fmla="*/ 68 h 410"/>
                  <a:gd name="T74" fmla="*/ 134 w 176"/>
                  <a:gd name="T75" fmla="*/ 64 h 410"/>
                  <a:gd name="T76" fmla="*/ 144 w 176"/>
                  <a:gd name="T77" fmla="*/ 74 h 410"/>
                  <a:gd name="T78" fmla="*/ 166 w 176"/>
                  <a:gd name="T79" fmla="*/ 181 h 410"/>
                  <a:gd name="T80" fmla="*/ 164 w 176"/>
                  <a:gd name="T81" fmla="*/ 306 h 410"/>
                  <a:gd name="T82" fmla="*/ 172 w 176"/>
                  <a:gd name="T83" fmla="*/ 179 h 410"/>
                  <a:gd name="T84" fmla="*/ 152 w 176"/>
                  <a:gd name="T85" fmla="*/ 66 h 410"/>
                  <a:gd name="T86" fmla="*/ 160 w 176"/>
                  <a:gd name="T87" fmla="*/ 54 h 410"/>
                  <a:gd name="T88" fmla="*/ 176 w 176"/>
                  <a:gd name="T89" fmla="*/ 68 h 410"/>
                  <a:gd name="T90" fmla="*/ 170 w 176"/>
                  <a:gd name="T91" fmla="*/ 42 h 410"/>
                  <a:gd name="T92" fmla="*/ 82 w 176"/>
                  <a:gd name="T93" fmla="*/ 0 h 410"/>
                  <a:gd name="T94" fmla="*/ 10 w 176"/>
                  <a:gd name="T95" fmla="*/ 70 h 410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60000 65536"/>
                  <a:gd name="T109" fmla="*/ 0 60000 6553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w 176"/>
                  <a:gd name="T145" fmla="*/ 0 h 410"/>
                  <a:gd name="T146" fmla="*/ 176 w 176"/>
                  <a:gd name="T147" fmla="*/ 410 h 410"/>
                </a:gdLst>
                <a:ahLst/>
                <a:cxnLst>
                  <a:cxn ang="T96">
                    <a:pos x="T0" y="T1"/>
                  </a:cxn>
                  <a:cxn ang="T97">
                    <a:pos x="T2" y="T3"/>
                  </a:cxn>
                  <a:cxn ang="T98">
                    <a:pos x="T4" y="T5"/>
                  </a:cxn>
                  <a:cxn ang="T99">
                    <a:pos x="T6" y="T7"/>
                  </a:cxn>
                  <a:cxn ang="T100">
                    <a:pos x="T8" y="T9"/>
                  </a:cxn>
                  <a:cxn ang="T101">
                    <a:pos x="T10" y="T11"/>
                  </a:cxn>
                  <a:cxn ang="T102">
                    <a:pos x="T12" y="T13"/>
                  </a:cxn>
                  <a:cxn ang="T103">
                    <a:pos x="T14" y="T15"/>
                  </a:cxn>
                  <a:cxn ang="T104">
                    <a:pos x="T16" y="T17"/>
                  </a:cxn>
                  <a:cxn ang="T105">
                    <a:pos x="T18" y="T19"/>
                  </a:cxn>
                  <a:cxn ang="T106">
                    <a:pos x="T20" y="T21"/>
                  </a:cxn>
                  <a:cxn ang="T107">
                    <a:pos x="T22" y="T23"/>
                  </a:cxn>
                  <a:cxn ang="T108">
                    <a:pos x="T24" y="T25"/>
                  </a:cxn>
                  <a:cxn ang="T109">
                    <a:pos x="T26" y="T27"/>
                  </a:cxn>
                  <a:cxn ang="T110">
                    <a:pos x="T28" y="T29"/>
                  </a:cxn>
                  <a:cxn ang="T111">
                    <a:pos x="T30" y="T31"/>
                  </a:cxn>
                  <a:cxn ang="T112">
                    <a:pos x="T32" y="T33"/>
                  </a:cxn>
                  <a:cxn ang="T113">
                    <a:pos x="T34" y="T35"/>
                  </a:cxn>
                  <a:cxn ang="T114">
                    <a:pos x="T36" y="T37"/>
                  </a:cxn>
                  <a:cxn ang="T115">
                    <a:pos x="T38" y="T39"/>
                  </a:cxn>
                  <a:cxn ang="T116">
                    <a:pos x="T40" y="T41"/>
                  </a:cxn>
                  <a:cxn ang="T117">
                    <a:pos x="T42" y="T43"/>
                  </a:cxn>
                  <a:cxn ang="T118">
                    <a:pos x="T44" y="T45"/>
                  </a:cxn>
                  <a:cxn ang="T119">
                    <a:pos x="T46" y="T47"/>
                  </a:cxn>
                  <a:cxn ang="T120">
                    <a:pos x="T48" y="T49"/>
                  </a:cxn>
                  <a:cxn ang="T121">
                    <a:pos x="T50" y="T51"/>
                  </a:cxn>
                  <a:cxn ang="T122">
                    <a:pos x="T52" y="T53"/>
                  </a:cxn>
                  <a:cxn ang="T123">
                    <a:pos x="T54" y="T55"/>
                  </a:cxn>
                  <a:cxn ang="T124">
                    <a:pos x="T56" y="T57"/>
                  </a:cxn>
                  <a:cxn ang="T125">
                    <a:pos x="T58" y="T59"/>
                  </a:cxn>
                  <a:cxn ang="T126">
                    <a:pos x="T60" y="T61"/>
                  </a:cxn>
                  <a:cxn ang="T127">
                    <a:pos x="T62" y="T63"/>
                  </a:cxn>
                  <a:cxn ang="T128">
                    <a:pos x="T64" y="T65"/>
                  </a:cxn>
                  <a:cxn ang="T129">
                    <a:pos x="T66" y="T67"/>
                  </a:cxn>
                  <a:cxn ang="T130">
                    <a:pos x="T68" y="T69"/>
                  </a:cxn>
                  <a:cxn ang="T131">
                    <a:pos x="T70" y="T71"/>
                  </a:cxn>
                  <a:cxn ang="T132">
                    <a:pos x="T72" y="T73"/>
                  </a:cxn>
                  <a:cxn ang="T133">
                    <a:pos x="T74" y="T75"/>
                  </a:cxn>
                  <a:cxn ang="T134">
                    <a:pos x="T76" y="T77"/>
                  </a:cxn>
                  <a:cxn ang="T135">
                    <a:pos x="T78" y="T79"/>
                  </a:cxn>
                  <a:cxn ang="T136">
                    <a:pos x="T80" y="T81"/>
                  </a:cxn>
                  <a:cxn ang="T137">
                    <a:pos x="T82" y="T83"/>
                  </a:cxn>
                  <a:cxn ang="T138">
                    <a:pos x="T84" y="T85"/>
                  </a:cxn>
                  <a:cxn ang="T139">
                    <a:pos x="T86" y="T87"/>
                  </a:cxn>
                  <a:cxn ang="T140">
                    <a:pos x="T88" y="T89"/>
                  </a:cxn>
                  <a:cxn ang="T141">
                    <a:pos x="T90" y="T91"/>
                  </a:cxn>
                  <a:cxn ang="T142">
                    <a:pos x="T92" y="T93"/>
                  </a:cxn>
                  <a:cxn ang="T143">
                    <a:pos x="T94" y="T95"/>
                  </a:cxn>
                </a:cxnLst>
                <a:rect l="T144" t="T145" r="T146" b="T147"/>
                <a:pathLst>
                  <a:path w="176" h="410">
                    <a:moveTo>
                      <a:pt x="10" y="70"/>
                    </a:moveTo>
                    <a:lnTo>
                      <a:pt x="0" y="72"/>
                    </a:lnTo>
                    <a:lnTo>
                      <a:pt x="4" y="90"/>
                    </a:lnTo>
                    <a:lnTo>
                      <a:pt x="2" y="153"/>
                    </a:lnTo>
                    <a:lnTo>
                      <a:pt x="2" y="193"/>
                    </a:lnTo>
                    <a:lnTo>
                      <a:pt x="4" y="243"/>
                    </a:lnTo>
                    <a:lnTo>
                      <a:pt x="10" y="296"/>
                    </a:lnTo>
                    <a:lnTo>
                      <a:pt x="12" y="324"/>
                    </a:lnTo>
                    <a:lnTo>
                      <a:pt x="12" y="370"/>
                    </a:lnTo>
                    <a:lnTo>
                      <a:pt x="16" y="404"/>
                    </a:lnTo>
                    <a:lnTo>
                      <a:pt x="26" y="406"/>
                    </a:lnTo>
                    <a:lnTo>
                      <a:pt x="30" y="410"/>
                    </a:lnTo>
                    <a:lnTo>
                      <a:pt x="34" y="410"/>
                    </a:lnTo>
                    <a:lnTo>
                      <a:pt x="64" y="404"/>
                    </a:lnTo>
                    <a:lnTo>
                      <a:pt x="42" y="398"/>
                    </a:lnTo>
                    <a:lnTo>
                      <a:pt x="24" y="392"/>
                    </a:lnTo>
                    <a:lnTo>
                      <a:pt x="28" y="374"/>
                    </a:lnTo>
                    <a:lnTo>
                      <a:pt x="22" y="352"/>
                    </a:lnTo>
                    <a:lnTo>
                      <a:pt x="28" y="270"/>
                    </a:lnTo>
                    <a:lnTo>
                      <a:pt x="44" y="263"/>
                    </a:lnTo>
                    <a:lnTo>
                      <a:pt x="42" y="257"/>
                    </a:lnTo>
                    <a:lnTo>
                      <a:pt x="28" y="247"/>
                    </a:lnTo>
                    <a:lnTo>
                      <a:pt x="22" y="215"/>
                    </a:lnTo>
                    <a:lnTo>
                      <a:pt x="26" y="171"/>
                    </a:lnTo>
                    <a:lnTo>
                      <a:pt x="30" y="137"/>
                    </a:lnTo>
                    <a:lnTo>
                      <a:pt x="34" y="112"/>
                    </a:lnTo>
                    <a:lnTo>
                      <a:pt x="40" y="205"/>
                    </a:lnTo>
                    <a:lnTo>
                      <a:pt x="42" y="233"/>
                    </a:lnTo>
                    <a:lnTo>
                      <a:pt x="42" y="86"/>
                    </a:lnTo>
                    <a:lnTo>
                      <a:pt x="48" y="68"/>
                    </a:lnTo>
                    <a:lnTo>
                      <a:pt x="64" y="54"/>
                    </a:lnTo>
                    <a:lnTo>
                      <a:pt x="78" y="42"/>
                    </a:lnTo>
                    <a:lnTo>
                      <a:pt x="92" y="48"/>
                    </a:lnTo>
                    <a:lnTo>
                      <a:pt x="108" y="46"/>
                    </a:lnTo>
                    <a:lnTo>
                      <a:pt x="114" y="64"/>
                    </a:lnTo>
                    <a:lnTo>
                      <a:pt x="108" y="76"/>
                    </a:lnTo>
                    <a:lnTo>
                      <a:pt x="122" y="68"/>
                    </a:lnTo>
                    <a:lnTo>
                      <a:pt x="134" y="64"/>
                    </a:lnTo>
                    <a:lnTo>
                      <a:pt x="144" y="74"/>
                    </a:lnTo>
                    <a:lnTo>
                      <a:pt x="166" y="181"/>
                    </a:lnTo>
                    <a:lnTo>
                      <a:pt x="164" y="306"/>
                    </a:lnTo>
                    <a:lnTo>
                      <a:pt x="172" y="179"/>
                    </a:lnTo>
                    <a:lnTo>
                      <a:pt x="152" y="66"/>
                    </a:lnTo>
                    <a:lnTo>
                      <a:pt x="160" y="54"/>
                    </a:lnTo>
                    <a:lnTo>
                      <a:pt x="176" y="68"/>
                    </a:lnTo>
                    <a:lnTo>
                      <a:pt x="170" y="42"/>
                    </a:lnTo>
                    <a:lnTo>
                      <a:pt x="82" y="0"/>
                    </a:lnTo>
                    <a:lnTo>
                      <a:pt x="10" y="7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4" name="Freeform 61">
                <a:extLst>
                  <a:ext uri="{FF2B5EF4-FFF2-40B4-BE49-F238E27FC236}">
                    <a16:creationId xmlns:a16="http://schemas.microsoft.com/office/drawing/2014/main" id="{02051DAE-F1C7-471F-930B-0DE9DB84C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3574"/>
                <a:ext cx="144" cy="306"/>
              </a:xfrm>
              <a:custGeom>
                <a:avLst/>
                <a:gdLst>
                  <a:gd name="T0" fmla="*/ 110 w 144"/>
                  <a:gd name="T1" fmla="*/ 10 h 306"/>
                  <a:gd name="T2" fmla="*/ 110 w 144"/>
                  <a:gd name="T3" fmla="*/ 18 h 306"/>
                  <a:gd name="T4" fmla="*/ 108 w 144"/>
                  <a:gd name="T5" fmla="*/ 32 h 306"/>
                  <a:gd name="T6" fmla="*/ 112 w 144"/>
                  <a:gd name="T7" fmla="*/ 43 h 306"/>
                  <a:gd name="T8" fmla="*/ 114 w 144"/>
                  <a:gd name="T9" fmla="*/ 53 h 306"/>
                  <a:gd name="T10" fmla="*/ 122 w 144"/>
                  <a:gd name="T11" fmla="*/ 73 h 306"/>
                  <a:gd name="T12" fmla="*/ 132 w 144"/>
                  <a:gd name="T13" fmla="*/ 99 h 306"/>
                  <a:gd name="T14" fmla="*/ 140 w 144"/>
                  <a:gd name="T15" fmla="*/ 121 h 306"/>
                  <a:gd name="T16" fmla="*/ 142 w 144"/>
                  <a:gd name="T17" fmla="*/ 135 h 306"/>
                  <a:gd name="T18" fmla="*/ 142 w 144"/>
                  <a:gd name="T19" fmla="*/ 157 h 306"/>
                  <a:gd name="T20" fmla="*/ 142 w 144"/>
                  <a:gd name="T21" fmla="*/ 179 h 306"/>
                  <a:gd name="T22" fmla="*/ 144 w 144"/>
                  <a:gd name="T23" fmla="*/ 196 h 306"/>
                  <a:gd name="T24" fmla="*/ 140 w 144"/>
                  <a:gd name="T25" fmla="*/ 230 h 306"/>
                  <a:gd name="T26" fmla="*/ 140 w 144"/>
                  <a:gd name="T27" fmla="*/ 258 h 306"/>
                  <a:gd name="T28" fmla="*/ 128 w 144"/>
                  <a:gd name="T29" fmla="*/ 294 h 306"/>
                  <a:gd name="T30" fmla="*/ 106 w 144"/>
                  <a:gd name="T31" fmla="*/ 304 h 306"/>
                  <a:gd name="T32" fmla="*/ 86 w 144"/>
                  <a:gd name="T33" fmla="*/ 306 h 306"/>
                  <a:gd name="T34" fmla="*/ 74 w 144"/>
                  <a:gd name="T35" fmla="*/ 304 h 306"/>
                  <a:gd name="T36" fmla="*/ 62 w 144"/>
                  <a:gd name="T37" fmla="*/ 278 h 306"/>
                  <a:gd name="T38" fmla="*/ 54 w 144"/>
                  <a:gd name="T39" fmla="*/ 280 h 306"/>
                  <a:gd name="T40" fmla="*/ 52 w 144"/>
                  <a:gd name="T41" fmla="*/ 284 h 306"/>
                  <a:gd name="T42" fmla="*/ 70 w 144"/>
                  <a:gd name="T43" fmla="*/ 198 h 306"/>
                  <a:gd name="T44" fmla="*/ 72 w 144"/>
                  <a:gd name="T45" fmla="*/ 175 h 306"/>
                  <a:gd name="T46" fmla="*/ 68 w 144"/>
                  <a:gd name="T47" fmla="*/ 161 h 306"/>
                  <a:gd name="T48" fmla="*/ 62 w 144"/>
                  <a:gd name="T49" fmla="*/ 133 h 306"/>
                  <a:gd name="T50" fmla="*/ 54 w 144"/>
                  <a:gd name="T51" fmla="*/ 117 h 306"/>
                  <a:gd name="T52" fmla="*/ 56 w 144"/>
                  <a:gd name="T53" fmla="*/ 113 h 306"/>
                  <a:gd name="T54" fmla="*/ 52 w 144"/>
                  <a:gd name="T55" fmla="*/ 131 h 306"/>
                  <a:gd name="T56" fmla="*/ 46 w 144"/>
                  <a:gd name="T57" fmla="*/ 159 h 306"/>
                  <a:gd name="T58" fmla="*/ 40 w 144"/>
                  <a:gd name="T59" fmla="*/ 175 h 306"/>
                  <a:gd name="T60" fmla="*/ 42 w 144"/>
                  <a:gd name="T61" fmla="*/ 196 h 306"/>
                  <a:gd name="T62" fmla="*/ 42 w 144"/>
                  <a:gd name="T63" fmla="*/ 220 h 306"/>
                  <a:gd name="T64" fmla="*/ 42 w 144"/>
                  <a:gd name="T65" fmla="*/ 240 h 306"/>
                  <a:gd name="T66" fmla="*/ 42 w 144"/>
                  <a:gd name="T67" fmla="*/ 246 h 306"/>
                  <a:gd name="T68" fmla="*/ 38 w 144"/>
                  <a:gd name="T69" fmla="*/ 242 h 306"/>
                  <a:gd name="T70" fmla="*/ 26 w 144"/>
                  <a:gd name="T71" fmla="*/ 240 h 306"/>
                  <a:gd name="T72" fmla="*/ 12 w 144"/>
                  <a:gd name="T73" fmla="*/ 242 h 306"/>
                  <a:gd name="T74" fmla="*/ 2 w 144"/>
                  <a:gd name="T75" fmla="*/ 248 h 306"/>
                  <a:gd name="T76" fmla="*/ 0 w 144"/>
                  <a:gd name="T77" fmla="*/ 254 h 306"/>
                  <a:gd name="T78" fmla="*/ 0 w 144"/>
                  <a:gd name="T79" fmla="*/ 246 h 306"/>
                  <a:gd name="T80" fmla="*/ 0 w 144"/>
                  <a:gd name="T81" fmla="*/ 175 h 306"/>
                  <a:gd name="T82" fmla="*/ 0 w 144"/>
                  <a:gd name="T83" fmla="*/ 151 h 306"/>
                  <a:gd name="T84" fmla="*/ 2 w 144"/>
                  <a:gd name="T85" fmla="*/ 133 h 306"/>
                  <a:gd name="T86" fmla="*/ 6 w 144"/>
                  <a:gd name="T87" fmla="*/ 109 h 306"/>
                  <a:gd name="T88" fmla="*/ 8 w 144"/>
                  <a:gd name="T89" fmla="*/ 89 h 306"/>
                  <a:gd name="T90" fmla="*/ 10 w 144"/>
                  <a:gd name="T91" fmla="*/ 73 h 306"/>
                  <a:gd name="T92" fmla="*/ 14 w 144"/>
                  <a:gd name="T93" fmla="*/ 51 h 306"/>
                  <a:gd name="T94" fmla="*/ 16 w 144"/>
                  <a:gd name="T95" fmla="*/ 41 h 306"/>
                  <a:gd name="T96" fmla="*/ 22 w 144"/>
                  <a:gd name="T97" fmla="*/ 32 h 306"/>
                  <a:gd name="T98" fmla="*/ 42 w 144"/>
                  <a:gd name="T99" fmla="*/ 22 h 306"/>
                  <a:gd name="T100" fmla="*/ 68 w 144"/>
                  <a:gd name="T101" fmla="*/ 14 h 306"/>
                  <a:gd name="T102" fmla="*/ 86 w 144"/>
                  <a:gd name="T103" fmla="*/ 4 h 306"/>
                  <a:gd name="T104" fmla="*/ 100 w 144"/>
                  <a:gd name="T105" fmla="*/ 2 h 306"/>
                  <a:gd name="T106" fmla="*/ 114 w 144"/>
                  <a:gd name="T107" fmla="*/ 0 h 306"/>
                  <a:gd name="T108" fmla="*/ 110 w 144"/>
                  <a:gd name="T109" fmla="*/ 10 h 306"/>
                  <a:gd name="T110" fmla="*/ 0 60000 65536"/>
                  <a:gd name="T111" fmla="*/ 0 60000 65536"/>
                  <a:gd name="T112" fmla="*/ 0 60000 65536"/>
                  <a:gd name="T113" fmla="*/ 0 60000 65536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w 144"/>
                  <a:gd name="T166" fmla="*/ 0 h 306"/>
                  <a:gd name="T167" fmla="*/ 144 w 144"/>
                  <a:gd name="T168" fmla="*/ 306 h 306"/>
                </a:gdLst>
                <a:ahLst/>
                <a:cxnLst>
                  <a:cxn ang="T110">
                    <a:pos x="T0" y="T1"/>
                  </a:cxn>
                  <a:cxn ang="T111">
                    <a:pos x="T2" y="T3"/>
                  </a:cxn>
                  <a:cxn ang="T112">
                    <a:pos x="T4" y="T5"/>
                  </a:cxn>
                  <a:cxn ang="T113">
                    <a:pos x="T6" y="T7"/>
                  </a:cxn>
                  <a:cxn ang="T114">
                    <a:pos x="T8" y="T9"/>
                  </a:cxn>
                  <a:cxn ang="T115">
                    <a:pos x="T10" y="T11"/>
                  </a:cxn>
                  <a:cxn ang="T116">
                    <a:pos x="T12" y="T13"/>
                  </a:cxn>
                  <a:cxn ang="T117">
                    <a:pos x="T14" y="T15"/>
                  </a:cxn>
                  <a:cxn ang="T118">
                    <a:pos x="T16" y="T17"/>
                  </a:cxn>
                  <a:cxn ang="T119">
                    <a:pos x="T18" y="T19"/>
                  </a:cxn>
                  <a:cxn ang="T120">
                    <a:pos x="T20" y="T21"/>
                  </a:cxn>
                  <a:cxn ang="T121">
                    <a:pos x="T22" y="T23"/>
                  </a:cxn>
                  <a:cxn ang="T122">
                    <a:pos x="T24" y="T25"/>
                  </a:cxn>
                  <a:cxn ang="T123">
                    <a:pos x="T26" y="T27"/>
                  </a:cxn>
                  <a:cxn ang="T124">
                    <a:pos x="T28" y="T29"/>
                  </a:cxn>
                  <a:cxn ang="T125">
                    <a:pos x="T30" y="T31"/>
                  </a:cxn>
                  <a:cxn ang="T126">
                    <a:pos x="T32" y="T33"/>
                  </a:cxn>
                  <a:cxn ang="T127">
                    <a:pos x="T34" y="T35"/>
                  </a:cxn>
                  <a:cxn ang="T128">
                    <a:pos x="T36" y="T37"/>
                  </a:cxn>
                  <a:cxn ang="T129">
                    <a:pos x="T38" y="T39"/>
                  </a:cxn>
                  <a:cxn ang="T130">
                    <a:pos x="T40" y="T41"/>
                  </a:cxn>
                  <a:cxn ang="T131">
                    <a:pos x="T42" y="T43"/>
                  </a:cxn>
                  <a:cxn ang="T132">
                    <a:pos x="T44" y="T45"/>
                  </a:cxn>
                  <a:cxn ang="T133">
                    <a:pos x="T46" y="T47"/>
                  </a:cxn>
                  <a:cxn ang="T134">
                    <a:pos x="T48" y="T49"/>
                  </a:cxn>
                  <a:cxn ang="T135">
                    <a:pos x="T50" y="T51"/>
                  </a:cxn>
                  <a:cxn ang="T136">
                    <a:pos x="T52" y="T53"/>
                  </a:cxn>
                  <a:cxn ang="T137">
                    <a:pos x="T54" y="T55"/>
                  </a:cxn>
                  <a:cxn ang="T138">
                    <a:pos x="T56" y="T57"/>
                  </a:cxn>
                  <a:cxn ang="T139">
                    <a:pos x="T58" y="T59"/>
                  </a:cxn>
                  <a:cxn ang="T140">
                    <a:pos x="T60" y="T61"/>
                  </a:cxn>
                  <a:cxn ang="T141">
                    <a:pos x="T62" y="T63"/>
                  </a:cxn>
                  <a:cxn ang="T142">
                    <a:pos x="T64" y="T65"/>
                  </a:cxn>
                  <a:cxn ang="T143">
                    <a:pos x="T66" y="T67"/>
                  </a:cxn>
                  <a:cxn ang="T144">
                    <a:pos x="T68" y="T69"/>
                  </a:cxn>
                  <a:cxn ang="T145">
                    <a:pos x="T70" y="T71"/>
                  </a:cxn>
                  <a:cxn ang="T146">
                    <a:pos x="T72" y="T73"/>
                  </a:cxn>
                  <a:cxn ang="T147">
                    <a:pos x="T74" y="T75"/>
                  </a:cxn>
                  <a:cxn ang="T148">
                    <a:pos x="T76" y="T77"/>
                  </a:cxn>
                  <a:cxn ang="T149">
                    <a:pos x="T78" y="T79"/>
                  </a:cxn>
                  <a:cxn ang="T150">
                    <a:pos x="T80" y="T81"/>
                  </a:cxn>
                  <a:cxn ang="T151">
                    <a:pos x="T82" y="T83"/>
                  </a:cxn>
                  <a:cxn ang="T152">
                    <a:pos x="T84" y="T85"/>
                  </a:cxn>
                  <a:cxn ang="T153">
                    <a:pos x="T86" y="T87"/>
                  </a:cxn>
                  <a:cxn ang="T154">
                    <a:pos x="T88" y="T89"/>
                  </a:cxn>
                  <a:cxn ang="T155">
                    <a:pos x="T90" y="T91"/>
                  </a:cxn>
                  <a:cxn ang="T156">
                    <a:pos x="T92" y="T93"/>
                  </a:cxn>
                  <a:cxn ang="T157">
                    <a:pos x="T94" y="T95"/>
                  </a:cxn>
                  <a:cxn ang="T158">
                    <a:pos x="T96" y="T97"/>
                  </a:cxn>
                  <a:cxn ang="T159">
                    <a:pos x="T98" y="T99"/>
                  </a:cxn>
                  <a:cxn ang="T160">
                    <a:pos x="T100" y="T101"/>
                  </a:cxn>
                  <a:cxn ang="T161">
                    <a:pos x="T102" y="T103"/>
                  </a:cxn>
                  <a:cxn ang="T162">
                    <a:pos x="T104" y="T105"/>
                  </a:cxn>
                  <a:cxn ang="T163">
                    <a:pos x="T106" y="T107"/>
                  </a:cxn>
                  <a:cxn ang="T164">
                    <a:pos x="T108" y="T109"/>
                  </a:cxn>
                </a:cxnLst>
                <a:rect l="T165" t="T166" r="T167" b="T168"/>
                <a:pathLst>
                  <a:path w="144" h="306">
                    <a:moveTo>
                      <a:pt x="110" y="10"/>
                    </a:moveTo>
                    <a:lnTo>
                      <a:pt x="110" y="18"/>
                    </a:lnTo>
                    <a:lnTo>
                      <a:pt x="108" y="32"/>
                    </a:lnTo>
                    <a:lnTo>
                      <a:pt x="112" y="43"/>
                    </a:lnTo>
                    <a:lnTo>
                      <a:pt x="114" y="53"/>
                    </a:lnTo>
                    <a:lnTo>
                      <a:pt x="122" y="73"/>
                    </a:lnTo>
                    <a:lnTo>
                      <a:pt x="132" y="99"/>
                    </a:lnTo>
                    <a:lnTo>
                      <a:pt x="140" y="121"/>
                    </a:lnTo>
                    <a:lnTo>
                      <a:pt x="142" y="135"/>
                    </a:lnTo>
                    <a:lnTo>
                      <a:pt x="142" y="157"/>
                    </a:lnTo>
                    <a:lnTo>
                      <a:pt x="142" y="179"/>
                    </a:lnTo>
                    <a:lnTo>
                      <a:pt x="144" y="196"/>
                    </a:lnTo>
                    <a:lnTo>
                      <a:pt x="140" y="230"/>
                    </a:lnTo>
                    <a:lnTo>
                      <a:pt x="140" y="258"/>
                    </a:lnTo>
                    <a:lnTo>
                      <a:pt x="128" y="294"/>
                    </a:lnTo>
                    <a:lnTo>
                      <a:pt x="106" y="304"/>
                    </a:lnTo>
                    <a:lnTo>
                      <a:pt x="86" y="306"/>
                    </a:lnTo>
                    <a:lnTo>
                      <a:pt x="74" y="304"/>
                    </a:lnTo>
                    <a:lnTo>
                      <a:pt x="62" y="278"/>
                    </a:lnTo>
                    <a:lnTo>
                      <a:pt x="54" y="280"/>
                    </a:lnTo>
                    <a:lnTo>
                      <a:pt x="52" y="284"/>
                    </a:lnTo>
                    <a:lnTo>
                      <a:pt x="70" y="198"/>
                    </a:lnTo>
                    <a:lnTo>
                      <a:pt x="72" y="175"/>
                    </a:lnTo>
                    <a:lnTo>
                      <a:pt x="68" y="161"/>
                    </a:lnTo>
                    <a:lnTo>
                      <a:pt x="62" y="133"/>
                    </a:lnTo>
                    <a:lnTo>
                      <a:pt x="54" y="117"/>
                    </a:lnTo>
                    <a:lnTo>
                      <a:pt x="56" y="113"/>
                    </a:lnTo>
                    <a:lnTo>
                      <a:pt x="52" y="131"/>
                    </a:lnTo>
                    <a:lnTo>
                      <a:pt x="46" y="159"/>
                    </a:lnTo>
                    <a:lnTo>
                      <a:pt x="40" y="175"/>
                    </a:lnTo>
                    <a:lnTo>
                      <a:pt x="42" y="196"/>
                    </a:lnTo>
                    <a:lnTo>
                      <a:pt x="42" y="220"/>
                    </a:lnTo>
                    <a:lnTo>
                      <a:pt x="42" y="240"/>
                    </a:lnTo>
                    <a:lnTo>
                      <a:pt x="42" y="246"/>
                    </a:lnTo>
                    <a:lnTo>
                      <a:pt x="38" y="242"/>
                    </a:lnTo>
                    <a:lnTo>
                      <a:pt x="26" y="240"/>
                    </a:lnTo>
                    <a:lnTo>
                      <a:pt x="12" y="242"/>
                    </a:lnTo>
                    <a:lnTo>
                      <a:pt x="2" y="248"/>
                    </a:lnTo>
                    <a:lnTo>
                      <a:pt x="0" y="254"/>
                    </a:lnTo>
                    <a:lnTo>
                      <a:pt x="0" y="246"/>
                    </a:lnTo>
                    <a:lnTo>
                      <a:pt x="0" y="175"/>
                    </a:lnTo>
                    <a:lnTo>
                      <a:pt x="0" y="151"/>
                    </a:lnTo>
                    <a:lnTo>
                      <a:pt x="2" y="133"/>
                    </a:lnTo>
                    <a:lnTo>
                      <a:pt x="6" y="109"/>
                    </a:lnTo>
                    <a:lnTo>
                      <a:pt x="8" y="89"/>
                    </a:lnTo>
                    <a:lnTo>
                      <a:pt x="10" y="73"/>
                    </a:lnTo>
                    <a:lnTo>
                      <a:pt x="14" y="51"/>
                    </a:lnTo>
                    <a:lnTo>
                      <a:pt x="16" y="41"/>
                    </a:lnTo>
                    <a:lnTo>
                      <a:pt x="22" y="32"/>
                    </a:lnTo>
                    <a:lnTo>
                      <a:pt x="42" y="22"/>
                    </a:lnTo>
                    <a:lnTo>
                      <a:pt x="68" y="14"/>
                    </a:lnTo>
                    <a:lnTo>
                      <a:pt x="86" y="4"/>
                    </a:lnTo>
                    <a:lnTo>
                      <a:pt x="100" y="2"/>
                    </a:lnTo>
                    <a:lnTo>
                      <a:pt x="114" y="0"/>
                    </a:lnTo>
                    <a:lnTo>
                      <a:pt x="110" y="1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5" name="Freeform 62">
                <a:extLst>
                  <a:ext uri="{FF2B5EF4-FFF2-40B4-BE49-F238E27FC236}">
                    <a16:creationId xmlns:a16="http://schemas.microsoft.com/office/drawing/2014/main" id="{9B8B8342-625A-45CD-829C-33B7B969C5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3" y="3584"/>
                <a:ext cx="116" cy="288"/>
              </a:xfrm>
              <a:custGeom>
                <a:avLst/>
                <a:gdLst>
                  <a:gd name="T0" fmla="*/ 40 w 116"/>
                  <a:gd name="T1" fmla="*/ 0 h 288"/>
                  <a:gd name="T2" fmla="*/ 78 w 116"/>
                  <a:gd name="T3" fmla="*/ 10 h 288"/>
                  <a:gd name="T4" fmla="*/ 94 w 116"/>
                  <a:gd name="T5" fmla="*/ 10 h 288"/>
                  <a:gd name="T6" fmla="*/ 110 w 116"/>
                  <a:gd name="T7" fmla="*/ 28 h 288"/>
                  <a:gd name="T8" fmla="*/ 114 w 116"/>
                  <a:gd name="T9" fmla="*/ 71 h 288"/>
                  <a:gd name="T10" fmla="*/ 108 w 116"/>
                  <a:gd name="T11" fmla="*/ 117 h 288"/>
                  <a:gd name="T12" fmla="*/ 112 w 116"/>
                  <a:gd name="T13" fmla="*/ 188 h 288"/>
                  <a:gd name="T14" fmla="*/ 116 w 116"/>
                  <a:gd name="T15" fmla="*/ 242 h 288"/>
                  <a:gd name="T16" fmla="*/ 92 w 116"/>
                  <a:gd name="T17" fmla="*/ 246 h 288"/>
                  <a:gd name="T18" fmla="*/ 92 w 116"/>
                  <a:gd name="T19" fmla="*/ 282 h 288"/>
                  <a:gd name="T20" fmla="*/ 38 w 116"/>
                  <a:gd name="T21" fmla="*/ 288 h 288"/>
                  <a:gd name="T22" fmla="*/ 8 w 116"/>
                  <a:gd name="T23" fmla="*/ 204 h 288"/>
                  <a:gd name="T24" fmla="*/ 0 w 116"/>
                  <a:gd name="T25" fmla="*/ 149 h 288"/>
                  <a:gd name="T26" fmla="*/ 18 w 116"/>
                  <a:gd name="T27" fmla="*/ 107 h 288"/>
                  <a:gd name="T28" fmla="*/ 44 w 116"/>
                  <a:gd name="T29" fmla="*/ 39 h 288"/>
                  <a:gd name="T30" fmla="*/ 46 w 116"/>
                  <a:gd name="T31" fmla="*/ 10 h 288"/>
                  <a:gd name="T32" fmla="*/ 40 w 116"/>
                  <a:gd name="T33" fmla="*/ 0 h 288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w 116"/>
                  <a:gd name="T52" fmla="*/ 0 h 288"/>
                  <a:gd name="T53" fmla="*/ 116 w 116"/>
                  <a:gd name="T54" fmla="*/ 288 h 288"/>
                </a:gdLst>
                <a:ahLst/>
                <a:cxnLst>
                  <a:cxn ang="T34">
                    <a:pos x="T0" y="T1"/>
                  </a:cxn>
                  <a:cxn ang="T35">
                    <a:pos x="T2" y="T3"/>
                  </a:cxn>
                  <a:cxn ang="T36">
                    <a:pos x="T4" y="T5"/>
                  </a:cxn>
                  <a:cxn ang="T37">
                    <a:pos x="T6" y="T7"/>
                  </a:cxn>
                  <a:cxn ang="T38">
                    <a:pos x="T8" y="T9"/>
                  </a:cxn>
                  <a:cxn ang="T39">
                    <a:pos x="T10" y="T11"/>
                  </a:cxn>
                  <a:cxn ang="T40">
                    <a:pos x="T12" y="T13"/>
                  </a:cxn>
                  <a:cxn ang="T41">
                    <a:pos x="T14" y="T15"/>
                  </a:cxn>
                  <a:cxn ang="T42">
                    <a:pos x="T16" y="T17"/>
                  </a:cxn>
                  <a:cxn ang="T43">
                    <a:pos x="T18" y="T19"/>
                  </a:cxn>
                  <a:cxn ang="T44">
                    <a:pos x="T20" y="T21"/>
                  </a:cxn>
                  <a:cxn ang="T45">
                    <a:pos x="T22" y="T23"/>
                  </a:cxn>
                  <a:cxn ang="T46">
                    <a:pos x="T24" y="T25"/>
                  </a:cxn>
                  <a:cxn ang="T47">
                    <a:pos x="T26" y="T27"/>
                  </a:cxn>
                  <a:cxn ang="T48">
                    <a:pos x="T28" y="T29"/>
                  </a:cxn>
                  <a:cxn ang="T49">
                    <a:pos x="T30" y="T31"/>
                  </a:cxn>
                  <a:cxn ang="T50">
                    <a:pos x="T32" y="T33"/>
                  </a:cxn>
                </a:cxnLst>
                <a:rect l="T51" t="T52" r="T53" b="T54"/>
                <a:pathLst>
                  <a:path w="116" h="288">
                    <a:moveTo>
                      <a:pt x="40" y="0"/>
                    </a:moveTo>
                    <a:lnTo>
                      <a:pt x="78" y="10"/>
                    </a:lnTo>
                    <a:lnTo>
                      <a:pt x="94" y="10"/>
                    </a:lnTo>
                    <a:lnTo>
                      <a:pt x="110" y="28"/>
                    </a:lnTo>
                    <a:lnTo>
                      <a:pt x="114" y="71"/>
                    </a:lnTo>
                    <a:lnTo>
                      <a:pt x="108" y="117"/>
                    </a:lnTo>
                    <a:lnTo>
                      <a:pt x="112" y="188"/>
                    </a:lnTo>
                    <a:lnTo>
                      <a:pt x="116" y="242"/>
                    </a:lnTo>
                    <a:lnTo>
                      <a:pt x="92" y="246"/>
                    </a:lnTo>
                    <a:lnTo>
                      <a:pt x="92" y="282"/>
                    </a:lnTo>
                    <a:lnTo>
                      <a:pt x="38" y="288"/>
                    </a:lnTo>
                    <a:lnTo>
                      <a:pt x="8" y="204"/>
                    </a:lnTo>
                    <a:lnTo>
                      <a:pt x="0" y="149"/>
                    </a:lnTo>
                    <a:lnTo>
                      <a:pt x="18" y="107"/>
                    </a:lnTo>
                    <a:lnTo>
                      <a:pt x="44" y="39"/>
                    </a:lnTo>
                    <a:lnTo>
                      <a:pt x="46" y="10"/>
                    </a:ln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6" name="Freeform 63">
                <a:extLst>
                  <a:ext uri="{FF2B5EF4-FFF2-40B4-BE49-F238E27FC236}">
                    <a16:creationId xmlns:a16="http://schemas.microsoft.com/office/drawing/2014/main" id="{85A7EB73-F869-4947-B927-976003BACD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1" y="3574"/>
                <a:ext cx="92" cy="312"/>
              </a:xfrm>
              <a:custGeom>
                <a:avLst/>
                <a:gdLst>
                  <a:gd name="T0" fmla="*/ 56 w 92"/>
                  <a:gd name="T1" fmla="*/ 2 h 312"/>
                  <a:gd name="T2" fmla="*/ 46 w 92"/>
                  <a:gd name="T3" fmla="*/ 18 h 312"/>
                  <a:gd name="T4" fmla="*/ 36 w 92"/>
                  <a:gd name="T5" fmla="*/ 40 h 312"/>
                  <a:gd name="T6" fmla="*/ 38 w 92"/>
                  <a:gd name="T7" fmla="*/ 49 h 312"/>
                  <a:gd name="T8" fmla="*/ 40 w 92"/>
                  <a:gd name="T9" fmla="*/ 69 h 312"/>
                  <a:gd name="T10" fmla="*/ 68 w 92"/>
                  <a:gd name="T11" fmla="*/ 101 h 312"/>
                  <a:gd name="T12" fmla="*/ 90 w 92"/>
                  <a:gd name="T13" fmla="*/ 125 h 312"/>
                  <a:gd name="T14" fmla="*/ 84 w 92"/>
                  <a:gd name="T15" fmla="*/ 121 h 312"/>
                  <a:gd name="T16" fmla="*/ 66 w 92"/>
                  <a:gd name="T17" fmla="*/ 105 h 312"/>
                  <a:gd name="T18" fmla="*/ 60 w 92"/>
                  <a:gd name="T19" fmla="*/ 101 h 312"/>
                  <a:gd name="T20" fmla="*/ 42 w 92"/>
                  <a:gd name="T21" fmla="*/ 81 h 312"/>
                  <a:gd name="T22" fmla="*/ 26 w 92"/>
                  <a:gd name="T23" fmla="*/ 73 h 312"/>
                  <a:gd name="T24" fmla="*/ 14 w 92"/>
                  <a:gd name="T25" fmla="*/ 93 h 312"/>
                  <a:gd name="T26" fmla="*/ 34 w 92"/>
                  <a:gd name="T27" fmla="*/ 135 h 312"/>
                  <a:gd name="T28" fmla="*/ 30 w 92"/>
                  <a:gd name="T29" fmla="*/ 153 h 312"/>
                  <a:gd name="T30" fmla="*/ 42 w 92"/>
                  <a:gd name="T31" fmla="*/ 173 h 312"/>
                  <a:gd name="T32" fmla="*/ 30 w 92"/>
                  <a:gd name="T33" fmla="*/ 208 h 312"/>
                  <a:gd name="T34" fmla="*/ 20 w 92"/>
                  <a:gd name="T35" fmla="*/ 250 h 312"/>
                  <a:gd name="T36" fmla="*/ 30 w 92"/>
                  <a:gd name="T37" fmla="*/ 262 h 312"/>
                  <a:gd name="T38" fmla="*/ 40 w 92"/>
                  <a:gd name="T39" fmla="*/ 274 h 312"/>
                  <a:gd name="T40" fmla="*/ 64 w 92"/>
                  <a:gd name="T41" fmla="*/ 304 h 312"/>
                  <a:gd name="T42" fmla="*/ 22 w 92"/>
                  <a:gd name="T43" fmla="*/ 312 h 312"/>
                  <a:gd name="T44" fmla="*/ 4 w 92"/>
                  <a:gd name="T45" fmla="*/ 284 h 312"/>
                  <a:gd name="T46" fmla="*/ 24 w 92"/>
                  <a:gd name="T47" fmla="*/ 194 h 312"/>
                  <a:gd name="T48" fmla="*/ 24 w 92"/>
                  <a:gd name="T49" fmla="*/ 167 h 312"/>
                  <a:gd name="T50" fmla="*/ 4 w 92"/>
                  <a:gd name="T51" fmla="*/ 139 h 312"/>
                  <a:gd name="T52" fmla="*/ 4 w 92"/>
                  <a:gd name="T53" fmla="*/ 111 h 312"/>
                  <a:gd name="T54" fmla="*/ 10 w 92"/>
                  <a:gd name="T55" fmla="*/ 109 h 312"/>
                  <a:gd name="T56" fmla="*/ 10 w 92"/>
                  <a:gd name="T57" fmla="*/ 89 h 312"/>
                  <a:gd name="T58" fmla="*/ 14 w 92"/>
                  <a:gd name="T59" fmla="*/ 75 h 312"/>
                  <a:gd name="T60" fmla="*/ 30 w 92"/>
                  <a:gd name="T61" fmla="*/ 55 h 312"/>
                  <a:gd name="T62" fmla="*/ 32 w 92"/>
                  <a:gd name="T63" fmla="*/ 30 h 312"/>
                  <a:gd name="T64" fmla="*/ 22 w 92"/>
                  <a:gd name="T65" fmla="*/ 20 h 312"/>
                  <a:gd name="T66" fmla="*/ 0 w 92"/>
                  <a:gd name="T67" fmla="*/ 20 h 312"/>
                  <a:gd name="T68" fmla="*/ 50 w 92"/>
                  <a:gd name="T69" fmla="*/ 2 h 312"/>
                  <a:gd name="T70" fmla="*/ 66 w 92"/>
                  <a:gd name="T71" fmla="*/ 0 h 312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60000 65536"/>
                  <a:gd name="T100" fmla="*/ 0 60000 65536"/>
                  <a:gd name="T101" fmla="*/ 0 60000 65536"/>
                  <a:gd name="T102" fmla="*/ 0 60000 65536"/>
                  <a:gd name="T103" fmla="*/ 0 60000 65536"/>
                  <a:gd name="T104" fmla="*/ 0 60000 65536"/>
                  <a:gd name="T105" fmla="*/ 0 60000 65536"/>
                  <a:gd name="T106" fmla="*/ 0 60000 65536"/>
                  <a:gd name="T107" fmla="*/ 0 60000 65536"/>
                  <a:gd name="T108" fmla="*/ 0 w 92"/>
                  <a:gd name="T109" fmla="*/ 0 h 312"/>
                  <a:gd name="T110" fmla="*/ 92 w 92"/>
                  <a:gd name="T111" fmla="*/ 312 h 312"/>
                </a:gdLst>
                <a:ahLst/>
                <a:cxnLst>
                  <a:cxn ang="T72">
                    <a:pos x="T0" y="T1"/>
                  </a:cxn>
                  <a:cxn ang="T73">
                    <a:pos x="T2" y="T3"/>
                  </a:cxn>
                  <a:cxn ang="T74">
                    <a:pos x="T4" y="T5"/>
                  </a:cxn>
                  <a:cxn ang="T75">
                    <a:pos x="T6" y="T7"/>
                  </a:cxn>
                  <a:cxn ang="T76">
                    <a:pos x="T8" y="T9"/>
                  </a:cxn>
                  <a:cxn ang="T77">
                    <a:pos x="T10" y="T11"/>
                  </a:cxn>
                  <a:cxn ang="T78">
                    <a:pos x="T12" y="T13"/>
                  </a:cxn>
                  <a:cxn ang="T79">
                    <a:pos x="T14" y="T15"/>
                  </a:cxn>
                  <a:cxn ang="T80">
                    <a:pos x="T16" y="T17"/>
                  </a:cxn>
                  <a:cxn ang="T81">
                    <a:pos x="T18" y="T19"/>
                  </a:cxn>
                  <a:cxn ang="T82">
                    <a:pos x="T20" y="T21"/>
                  </a:cxn>
                  <a:cxn ang="T83">
                    <a:pos x="T22" y="T23"/>
                  </a:cxn>
                  <a:cxn ang="T84">
                    <a:pos x="T24" y="T25"/>
                  </a:cxn>
                  <a:cxn ang="T85">
                    <a:pos x="T26" y="T27"/>
                  </a:cxn>
                  <a:cxn ang="T86">
                    <a:pos x="T28" y="T29"/>
                  </a:cxn>
                  <a:cxn ang="T87">
                    <a:pos x="T30" y="T31"/>
                  </a:cxn>
                  <a:cxn ang="T88">
                    <a:pos x="T32" y="T33"/>
                  </a:cxn>
                  <a:cxn ang="T89">
                    <a:pos x="T34" y="T35"/>
                  </a:cxn>
                  <a:cxn ang="T90">
                    <a:pos x="T36" y="T37"/>
                  </a:cxn>
                  <a:cxn ang="T91">
                    <a:pos x="T38" y="T39"/>
                  </a:cxn>
                  <a:cxn ang="T92">
                    <a:pos x="T40" y="T41"/>
                  </a:cxn>
                  <a:cxn ang="T93">
                    <a:pos x="T42" y="T43"/>
                  </a:cxn>
                  <a:cxn ang="T94">
                    <a:pos x="T44" y="T45"/>
                  </a:cxn>
                  <a:cxn ang="T95">
                    <a:pos x="T46" y="T47"/>
                  </a:cxn>
                  <a:cxn ang="T96">
                    <a:pos x="T48" y="T49"/>
                  </a:cxn>
                  <a:cxn ang="T97">
                    <a:pos x="T50" y="T51"/>
                  </a:cxn>
                  <a:cxn ang="T98">
                    <a:pos x="T52" y="T53"/>
                  </a:cxn>
                  <a:cxn ang="T99">
                    <a:pos x="T54" y="T55"/>
                  </a:cxn>
                  <a:cxn ang="T100">
                    <a:pos x="T56" y="T57"/>
                  </a:cxn>
                  <a:cxn ang="T101">
                    <a:pos x="T58" y="T59"/>
                  </a:cxn>
                  <a:cxn ang="T102">
                    <a:pos x="T60" y="T61"/>
                  </a:cxn>
                  <a:cxn ang="T103">
                    <a:pos x="T62" y="T63"/>
                  </a:cxn>
                  <a:cxn ang="T104">
                    <a:pos x="T64" y="T65"/>
                  </a:cxn>
                  <a:cxn ang="T105">
                    <a:pos x="T66" y="T67"/>
                  </a:cxn>
                  <a:cxn ang="T106">
                    <a:pos x="T68" y="T69"/>
                  </a:cxn>
                  <a:cxn ang="T107">
                    <a:pos x="T70" y="T71"/>
                  </a:cxn>
                </a:cxnLst>
                <a:rect l="T108" t="T109" r="T110" b="T111"/>
                <a:pathLst>
                  <a:path w="92" h="312">
                    <a:moveTo>
                      <a:pt x="66" y="0"/>
                    </a:moveTo>
                    <a:lnTo>
                      <a:pt x="56" y="2"/>
                    </a:lnTo>
                    <a:lnTo>
                      <a:pt x="52" y="6"/>
                    </a:lnTo>
                    <a:lnTo>
                      <a:pt x="46" y="18"/>
                    </a:lnTo>
                    <a:lnTo>
                      <a:pt x="42" y="30"/>
                    </a:lnTo>
                    <a:lnTo>
                      <a:pt x="36" y="40"/>
                    </a:lnTo>
                    <a:lnTo>
                      <a:pt x="46" y="43"/>
                    </a:lnTo>
                    <a:lnTo>
                      <a:pt x="38" y="49"/>
                    </a:lnTo>
                    <a:lnTo>
                      <a:pt x="38" y="55"/>
                    </a:lnTo>
                    <a:lnTo>
                      <a:pt x="40" y="69"/>
                    </a:lnTo>
                    <a:lnTo>
                      <a:pt x="52" y="89"/>
                    </a:lnTo>
                    <a:lnTo>
                      <a:pt x="68" y="101"/>
                    </a:lnTo>
                    <a:lnTo>
                      <a:pt x="82" y="115"/>
                    </a:lnTo>
                    <a:lnTo>
                      <a:pt x="90" y="125"/>
                    </a:lnTo>
                    <a:lnTo>
                      <a:pt x="92" y="131"/>
                    </a:lnTo>
                    <a:lnTo>
                      <a:pt x="84" y="121"/>
                    </a:lnTo>
                    <a:lnTo>
                      <a:pt x="78" y="113"/>
                    </a:lnTo>
                    <a:lnTo>
                      <a:pt x="66" y="105"/>
                    </a:lnTo>
                    <a:lnTo>
                      <a:pt x="64" y="115"/>
                    </a:lnTo>
                    <a:lnTo>
                      <a:pt x="60" y="101"/>
                    </a:lnTo>
                    <a:lnTo>
                      <a:pt x="52" y="91"/>
                    </a:lnTo>
                    <a:lnTo>
                      <a:pt x="42" y="81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0" y="77"/>
                    </a:lnTo>
                    <a:lnTo>
                      <a:pt x="14" y="93"/>
                    </a:lnTo>
                    <a:lnTo>
                      <a:pt x="22" y="117"/>
                    </a:lnTo>
                    <a:lnTo>
                      <a:pt x="34" y="135"/>
                    </a:lnTo>
                    <a:lnTo>
                      <a:pt x="30" y="141"/>
                    </a:lnTo>
                    <a:lnTo>
                      <a:pt x="30" y="153"/>
                    </a:lnTo>
                    <a:lnTo>
                      <a:pt x="36" y="171"/>
                    </a:lnTo>
                    <a:lnTo>
                      <a:pt x="42" y="173"/>
                    </a:lnTo>
                    <a:lnTo>
                      <a:pt x="34" y="185"/>
                    </a:lnTo>
                    <a:lnTo>
                      <a:pt x="30" y="208"/>
                    </a:lnTo>
                    <a:lnTo>
                      <a:pt x="22" y="234"/>
                    </a:lnTo>
                    <a:lnTo>
                      <a:pt x="20" y="250"/>
                    </a:lnTo>
                    <a:lnTo>
                      <a:pt x="24" y="264"/>
                    </a:lnTo>
                    <a:lnTo>
                      <a:pt x="30" y="262"/>
                    </a:lnTo>
                    <a:lnTo>
                      <a:pt x="32" y="270"/>
                    </a:lnTo>
                    <a:lnTo>
                      <a:pt x="40" y="274"/>
                    </a:lnTo>
                    <a:lnTo>
                      <a:pt x="52" y="276"/>
                    </a:lnTo>
                    <a:lnTo>
                      <a:pt x="64" y="304"/>
                    </a:lnTo>
                    <a:lnTo>
                      <a:pt x="40" y="310"/>
                    </a:lnTo>
                    <a:lnTo>
                      <a:pt x="22" y="312"/>
                    </a:lnTo>
                    <a:lnTo>
                      <a:pt x="6" y="306"/>
                    </a:lnTo>
                    <a:lnTo>
                      <a:pt x="4" y="284"/>
                    </a:lnTo>
                    <a:lnTo>
                      <a:pt x="10" y="256"/>
                    </a:lnTo>
                    <a:lnTo>
                      <a:pt x="24" y="194"/>
                    </a:lnTo>
                    <a:lnTo>
                      <a:pt x="24" y="181"/>
                    </a:lnTo>
                    <a:lnTo>
                      <a:pt x="24" y="167"/>
                    </a:lnTo>
                    <a:lnTo>
                      <a:pt x="14" y="157"/>
                    </a:lnTo>
                    <a:lnTo>
                      <a:pt x="4" y="139"/>
                    </a:lnTo>
                    <a:lnTo>
                      <a:pt x="4" y="131"/>
                    </a:lnTo>
                    <a:lnTo>
                      <a:pt x="4" y="111"/>
                    </a:lnTo>
                    <a:lnTo>
                      <a:pt x="8" y="113"/>
                    </a:lnTo>
                    <a:lnTo>
                      <a:pt x="10" y="109"/>
                    </a:lnTo>
                    <a:lnTo>
                      <a:pt x="8" y="87"/>
                    </a:lnTo>
                    <a:lnTo>
                      <a:pt x="10" y="89"/>
                    </a:lnTo>
                    <a:lnTo>
                      <a:pt x="8" y="77"/>
                    </a:lnTo>
                    <a:lnTo>
                      <a:pt x="14" y="75"/>
                    </a:lnTo>
                    <a:lnTo>
                      <a:pt x="22" y="67"/>
                    </a:lnTo>
                    <a:lnTo>
                      <a:pt x="30" y="55"/>
                    </a:lnTo>
                    <a:lnTo>
                      <a:pt x="32" y="41"/>
                    </a:lnTo>
                    <a:lnTo>
                      <a:pt x="32" y="30"/>
                    </a:lnTo>
                    <a:lnTo>
                      <a:pt x="26" y="16"/>
                    </a:lnTo>
                    <a:lnTo>
                      <a:pt x="22" y="20"/>
                    </a:lnTo>
                    <a:lnTo>
                      <a:pt x="12" y="20"/>
                    </a:lnTo>
                    <a:lnTo>
                      <a:pt x="0" y="20"/>
                    </a:lnTo>
                    <a:lnTo>
                      <a:pt x="42" y="4"/>
                    </a:lnTo>
                    <a:lnTo>
                      <a:pt x="50" y="2"/>
                    </a:lnTo>
                    <a:lnTo>
                      <a:pt x="56" y="0"/>
                    </a:lnTo>
                    <a:lnTo>
                      <a:pt x="66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7" name="Freeform 64">
                <a:extLst>
                  <a:ext uri="{FF2B5EF4-FFF2-40B4-BE49-F238E27FC236}">
                    <a16:creationId xmlns:a16="http://schemas.microsoft.com/office/drawing/2014/main" id="{BE2673DE-8AD3-4E6D-9FDE-65615B9E7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3570"/>
                <a:ext cx="122" cy="304"/>
              </a:xfrm>
              <a:custGeom>
                <a:avLst/>
                <a:gdLst>
                  <a:gd name="T0" fmla="*/ 16 w 122"/>
                  <a:gd name="T1" fmla="*/ 4 h 304"/>
                  <a:gd name="T2" fmla="*/ 50 w 122"/>
                  <a:gd name="T3" fmla="*/ 8 h 304"/>
                  <a:gd name="T4" fmla="*/ 66 w 122"/>
                  <a:gd name="T5" fmla="*/ 30 h 304"/>
                  <a:gd name="T6" fmla="*/ 68 w 122"/>
                  <a:gd name="T7" fmla="*/ 57 h 304"/>
                  <a:gd name="T8" fmla="*/ 50 w 122"/>
                  <a:gd name="T9" fmla="*/ 101 h 304"/>
                  <a:gd name="T10" fmla="*/ 28 w 122"/>
                  <a:gd name="T11" fmla="*/ 151 h 304"/>
                  <a:gd name="T12" fmla="*/ 20 w 122"/>
                  <a:gd name="T13" fmla="*/ 183 h 304"/>
                  <a:gd name="T14" fmla="*/ 28 w 122"/>
                  <a:gd name="T15" fmla="*/ 210 h 304"/>
                  <a:gd name="T16" fmla="*/ 54 w 122"/>
                  <a:gd name="T17" fmla="*/ 248 h 304"/>
                  <a:gd name="T18" fmla="*/ 64 w 122"/>
                  <a:gd name="T19" fmla="*/ 268 h 304"/>
                  <a:gd name="T20" fmla="*/ 104 w 122"/>
                  <a:gd name="T21" fmla="*/ 300 h 304"/>
                  <a:gd name="T22" fmla="*/ 120 w 122"/>
                  <a:gd name="T23" fmla="*/ 256 h 304"/>
                  <a:gd name="T24" fmla="*/ 116 w 122"/>
                  <a:gd name="T25" fmla="*/ 296 h 304"/>
                  <a:gd name="T26" fmla="*/ 80 w 122"/>
                  <a:gd name="T27" fmla="*/ 280 h 304"/>
                  <a:gd name="T28" fmla="*/ 88 w 122"/>
                  <a:gd name="T29" fmla="*/ 246 h 304"/>
                  <a:gd name="T30" fmla="*/ 88 w 122"/>
                  <a:gd name="T31" fmla="*/ 230 h 304"/>
                  <a:gd name="T32" fmla="*/ 90 w 122"/>
                  <a:gd name="T33" fmla="*/ 216 h 304"/>
                  <a:gd name="T34" fmla="*/ 76 w 122"/>
                  <a:gd name="T35" fmla="*/ 236 h 304"/>
                  <a:gd name="T36" fmla="*/ 66 w 122"/>
                  <a:gd name="T37" fmla="*/ 242 h 304"/>
                  <a:gd name="T38" fmla="*/ 54 w 122"/>
                  <a:gd name="T39" fmla="*/ 220 h 304"/>
                  <a:gd name="T40" fmla="*/ 54 w 122"/>
                  <a:gd name="T41" fmla="*/ 202 h 304"/>
                  <a:gd name="T42" fmla="*/ 32 w 122"/>
                  <a:gd name="T43" fmla="*/ 189 h 304"/>
                  <a:gd name="T44" fmla="*/ 32 w 122"/>
                  <a:gd name="T45" fmla="*/ 155 h 304"/>
                  <a:gd name="T46" fmla="*/ 58 w 122"/>
                  <a:gd name="T47" fmla="*/ 123 h 304"/>
                  <a:gd name="T48" fmla="*/ 76 w 122"/>
                  <a:gd name="T49" fmla="*/ 101 h 304"/>
                  <a:gd name="T50" fmla="*/ 52 w 122"/>
                  <a:gd name="T51" fmla="*/ 115 h 304"/>
                  <a:gd name="T52" fmla="*/ 64 w 122"/>
                  <a:gd name="T53" fmla="*/ 89 h 304"/>
                  <a:gd name="T54" fmla="*/ 76 w 122"/>
                  <a:gd name="T55" fmla="*/ 63 h 304"/>
                  <a:gd name="T56" fmla="*/ 76 w 122"/>
                  <a:gd name="T57" fmla="*/ 36 h 304"/>
                  <a:gd name="T58" fmla="*/ 70 w 122"/>
                  <a:gd name="T59" fmla="*/ 16 h 304"/>
                  <a:gd name="T60" fmla="*/ 58 w 122"/>
                  <a:gd name="T61" fmla="*/ 4 h 304"/>
                  <a:gd name="T62" fmla="*/ 40 w 122"/>
                  <a:gd name="T63" fmla="*/ 0 h 304"/>
                  <a:gd name="T64" fmla="*/ 0 w 122"/>
                  <a:gd name="T65" fmla="*/ 4 h 304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122"/>
                  <a:gd name="T100" fmla="*/ 0 h 304"/>
                  <a:gd name="T101" fmla="*/ 122 w 122"/>
                  <a:gd name="T102" fmla="*/ 304 h 304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122" h="304">
                    <a:moveTo>
                      <a:pt x="0" y="4"/>
                    </a:moveTo>
                    <a:lnTo>
                      <a:pt x="16" y="4"/>
                    </a:lnTo>
                    <a:lnTo>
                      <a:pt x="34" y="4"/>
                    </a:lnTo>
                    <a:lnTo>
                      <a:pt x="50" y="8"/>
                    </a:lnTo>
                    <a:lnTo>
                      <a:pt x="62" y="14"/>
                    </a:lnTo>
                    <a:lnTo>
                      <a:pt x="66" y="30"/>
                    </a:lnTo>
                    <a:lnTo>
                      <a:pt x="70" y="40"/>
                    </a:lnTo>
                    <a:lnTo>
                      <a:pt x="68" y="57"/>
                    </a:lnTo>
                    <a:lnTo>
                      <a:pt x="64" y="75"/>
                    </a:lnTo>
                    <a:lnTo>
                      <a:pt x="50" y="101"/>
                    </a:lnTo>
                    <a:lnTo>
                      <a:pt x="38" y="127"/>
                    </a:lnTo>
                    <a:lnTo>
                      <a:pt x="28" y="151"/>
                    </a:lnTo>
                    <a:lnTo>
                      <a:pt x="24" y="161"/>
                    </a:lnTo>
                    <a:lnTo>
                      <a:pt x="20" y="183"/>
                    </a:lnTo>
                    <a:lnTo>
                      <a:pt x="22" y="198"/>
                    </a:lnTo>
                    <a:lnTo>
                      <a:pt x="28" y="210"/>
                    </a:lnTo>
                    <a:lnTo>
                      <a:pt x="44" y="228"/>
                    </a:lnTo>
                    <a:lnTo>
                      <a:pt x="54" y="248"/>
                    </a:lnTo>
                    <a:lnTo>
                      <a:pt x="60" y="260"/>
                    </a:lnTo>
                    <a:lnTo>
                      <a:pt x="64" y="268"/>
                    </a:lnTo>
                    <a:lnTo>
                      <a:pt x="82" y="304"/>
                    </a:lnTo>
                    <a:lnTo>
                      <a:pt x="104" y="300"/>
                    </a:lnTo>
                    <a:lnTo>
                      <a:pt x="122" y="302"/>
                    </a:lnTo>
                    <a:lnTo>
                      <a:pt x="120" y="256"/>
                    </a:lnTo>
                    <a:lnTo>
                      <a:pt x="114" y="262"/>
                    </a:lnTo>
                    <a:lnTo>
                      <a:pt x="116" y="296"/>
                    </a:lnTo>
                    <a:lnTo>
                      <a:pt x="100" y="292"/>
                    </a:lnTo>
                    <a:lnTo>
                      <a:pt x="80" y="280"/>
                    </a:lnTo>
                    <a:lnTo>
                      <a:pt x="74" y="266"/>
                    </a:lnTo>
                    <a:lnTo>
                      <a:pt x="88" y="246"/>
                    </a:lnTo>
                    <a:lnTo>
                      <a:pt x="88" y="238"/>
                    </a:lnTo>
                    <a:lnTo>
                      <a:pt x="88" y="230"/>
                    </a:lnTo>
                    <a:lnTo>
                      <a:pt x="92" y="224"/>
                    </a:lnTo>
                    <a:lnTo>
                      <a:pt x="90" y="216"/>
                    </a:lnTo>
                    <a:lnTo>
                      <a:pt x="84" y="228"/>
                    </a:lnTo>
                    <a:lnTo>
                      <a:pt x="76" y="236"/>
                    </a:lnTo>
                    <a:lnTo>
                      <a:pt x="74" y="246"/>
                    </a:lnTo>
                    <a:lnTo>
                      <a:pt x="66" y="242"/>
                    </a:lnTo>
                    <a:lnTo>
                      <a:pt x="60" y="230"/>
                    </a:lnTo>
                    <a:lnTo>
                      <a:pt x="54" y="220"/>
                    </a:lnTo>
                    <a:lnTo>
                      <a:pt x="60" y="206"/>
                    </a:lnTo>
                    <a:lnTo>
                      <a:pt x="54" y="202"/>
                    </a:lnTo>
                    <a:lnTo>
                      <a:pt x="38" y="196"/>
                    </a:lnTo>
                    <a:lnTo>
                      <a:pt x="32" y="189"/>
                    </a:lnTo>
                    <a:lnTo>
                      <a:pt x="30" y="173"/>
                    </a:lnTo>
                    <a:lnTo>
                      <a:pt x="32" y="155"/>
                    </a:lnTo>
                    <a:lnTo>
                      <a:pt x="46" y="133"/>
                    </a:lnTo>
                    <a:lnTo>
                      <a:pt x="58" y="123"/>
                    </a:lnTo>
                    <a:lnTo>
                      <a:pt x="66" y="111"/>
                    </a:lnTo>
                    <a:lnTo>
                      <a:pt x="76" y="101"/>
                    </a:lnTo>
                    <a:lnTo>
                      <a:pt x="56" y="119"/>
                    </a:lnTo>
                    <a:lnTo>
                      <a:pt x="52" y="115"/>
                    </a:lnTo>
                    <a:lnTo>
                      <a:pt x="56" y="107"/>
                    </a:lnTo>
                    <a:lnTo>
                      <a:pt x="64" y="89"/>
                    </a:lnTo>
                    <a:lnTo>
                      <a:pt x="70" y="77"/>
                    </a:lnTo>
                    <a:lnTo>
                      <a:pt x="76" y="63"/>
                    </a:lnTo>
                    <a:lnTo>
                      <a:pt x="76" y="49"/>
                    </a:lnTo>
                    <a:lnTo>
                      <a:pt x="76" y="36"/>
                    </a:lnTo>
                    <a:lnTo>
                      <a:pt x="74" y="24"/>
                    </a:lnTo>
                    <a:lnTo>
                      <a:pt x="70" y="16"/>
                    </a:lnTo>
                    <a:lnTo>
                      <a:pt x="66" y="8"/>
                    </a:lnTo>
                    <a:lnTo>
                      <a:pt x="58" y="4"/>
                    </a:lnTo>
                    <a:lnTo>
                      <a:pt x="50" y="2"/>
                    </a:lnTo>
                    <a:lnTo>
                      <a:pt x="40" y="0"/>
                    </a:lnTo>
                    <a:lnTo>
                      <a:pt x="22" y="0"/>
                    </a:lnTo>
                    <a:lnTo>
                      <a:pt x="0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8" name="Freeform 65">
                <a:extLst>
                  <a:ext uri="{FF2B5EF4-FFF2-40B4-BE49-F238E27FC236}">
                    <a16:creationId xmlns:a16="http://schemas.microsoft.com/office/drawing/2014/main" id="{338ADE7C-F0CE-487B-B3A1-1B920AC86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7" y="3763"/>
                <a:ext cx="154" cy="119"/>
              </a:xfrm>
              <a:custGeom>
                <a:avLst/>
                <a:gdLst>
                  <a:gd name="T0" fmla="*/ 154 w 154"/>
                  <a:gd name="T1" fmla="*/ 109 h 119"/>
                  <a:gd name="T2" fmla="*/ 130 w 154"/>
                  <a:gd name="T3" fmla="*/ 109 h 119"/>
                  <a:gd name="T4" fmla="*/ 114 w 154"/>
                  <a:gd name="T5" fmla="*/ 63 h 119"/>
                  <a:gd name="T6" fmla="*/ 104 w 154"/>
                  <a:gd name="T7" fmla="*/ 43 h 119"/>
                  <a:gd name="T8" fmla="*/ 94 w 154"/>
                  <a:gd name="T9" fmla="*/ 35 h 119"/>
                  <a:gd name="T10" fmla="*/ 92 w 154"/>
                  <a:gd name="T11" fmla="*/ 71 h 119"/>
                  <a:gd name="T12" fmla="*/ 84 w 154"/>
                  <a:gd name="T13" fmla="*/ 97 h 119"/>
                  <a:gd name="T14" fmla="*/ 76 w 154"/>
                  <a:gd name="T15" fmla="*/ 109 h 119"/>
                  <a:gd name="T16" fmla="*/ 56 w 154"/>
                  <a:gd name="T17" fmla="*/ 119 h 119"/>
                  <a:gd name="T18" fmla="*/ 32 w 154"/>
                  <a:gd name="T19" fmla="*/ 93 h 119"/>
                  <a:gd name="T20" fmla="*/ 16 w 154"/>
                  <a:gd name="T21" fmla="*/ 95 h 119"/>
                  <a:gd name="T22" fmla="*/ 16 w 154"/>
                  <a:gd name="T23" fmla="*/ 111 h 119"/>
                  <a:gd name="T24" fmla="*/ 12 w 154"/>
                  <a:gd name="T25" fmla="*/ 107 h 119"/>
                  <a:gd name="T26" fmla="*/ 4 w 154"/>
                  <a:gd name="T27" fmla="*/ 101 h 119"/>
                  <a:gd name="T28" fmla="*/ 0 w 154"/>
                  <a:gd name="T29" fmla="*/ 93 h 119"/>
                  <a:gd name="T30" fmla="*/ 4 w 154"/>
                  <a:gd name="T31" fmla="*/ 85 h 119"/>
                  <a:gd name="T32" fmla="*/ 52 w 154"/>
                  <a:gd name="T33" fmla="*/ 109 h 119"/>
                  <a:gd name="T34" fmla="*/ 70 w 154"/>
                  <a:gd name="T35" fmla="*/ 103 h 119"/>
                  <a:gd name="T36" fmla="*/ 82 w 154"/>
                  <a:gd name="T37" fmla="*/ 83 h 119"/>
                  <a:gd name="T38" fmla="*/ 88 w 154"/>
                  <a:gd name="T39" fmla="*/ 35 h 119"/>
                  <a:gd name="T40" fmla="*/ 90 w 154"/>
                  <a:gd name="T41" fmla="*/ 21 h 119"/>
                  <a:gd name="T42" fmla="*/ 90 w 154"/>
                  <a:gd name="T43" fmla="*/ 0 h 119"/>
                  <a:gd name="T44" fmla="*/ 110 w 154"/>
                  <a:gd name="T45" fmla="*/ 29 h 119"/>
                  <a:gd name="T46" fmla="*/ 144 w 154"/>
                  <a:gd name="T47" fmla="*/ 77 h 119"/>
                  <a:gd name="T48" fmla="*/ 154 w 154"/>
                  <a:gd name="T49" fmla="*/ 109 h 11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154"/>
                  <a:gd name="T76" fmla="*/ 0 h 119"/>
                  <a:gd name="T77" fmla="*/ 154 w 154"/>
                  <a:gd name="T78" fmla="*/ 119 h 11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154" h="119">
                    <a:moveTo>
                      <a:pt x="154" y="109"/>
                    </a:moveTo>
                    <a:lnTo>
                      <a:pt x="130" y="109"/>
                    </a:lnTo>
                    <a:lnTo>
                      <a:pt x="114" y="63"/>
                    </a:lnTo>
                    <a:lnTo>
                      <a:pt x="104" y="43"/>
                    </a:lnTo>
                    <a:lnTo>
                      <a:pt x="94" y="35"/>
                    </a:lnTo>
                    <a:lnTo>
                      <a:pt x="92" y="71"/>
                    </a:lnTo>
                    <a:lnTo>
                      <a:pt x="84" y="97"/>
                    </a:lnTo>
                    <a:lnTo>
                      <a:pt x="76" y="109"/>
                    </a:lnTo>
                    <a:lnTo>
                      <a:pt x="56" y="119"/>
                    </a:lnTo>
                    <a:lnTo>
                      <a:pt x="32" y="93"/>
                    </a:lnTo>
                    <a:lnTo>
                      <a:pt x="16" y="95"/>
                    </a:lnTo>
                    <a:lnTo>
                      <a:pt x="16" y="111"/>
                    </a:lnTo>
                    <a:lnTo>
                      <a:pt x="12" y="107"/>
                    </a:lnTo>
                    <a:lnTo>
                      <a:pt x="4" y="101"/>
                    </a:lnTo>
                    <a:lnTo>
                      <a:pt x="0" y="93"/>
                    </a:lnTo>
                    <a:lnTo>
                      <a:pt x="4" y="85"/>
                    </a:lnTo>
                    <a:lnTo>
                      <a:pt x="52" y="109"/>
                    </a:lnTo>
                    <a:lnTo>
                      <a:pt x="70" y="103"/>
                    </a:lnTo>
                    <a:lnTo>
                      <a:pt x="82" y="83"/>
                    </a:lnTo>
                    <a:lnTo>
                      <a:pt x="88" y="35"/>
                    </a:lnTo>
                    <a:lnTo>
                      <a:pt x="90" y="21"/>
                    </a:lnTo>
                    <a:lnTo>
                      <a:pt x="90" y="0"/>
                    </a:lnTo>
                    <a:lnTo>
                      <a:pt x="110" y="29"/>
                    </a:lnTo>
                    <a:lnTo>
                      <a:pt x="144" y="77"/>
                    </a:lnTo>
                    <a:lnTo>
                      <a:pt x="154" y="109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49" name="Freeform 66">
                <a:extLst>
                  <a:ext uri="{FF2B5EF4-FFF2-40B4-BE49-F238E27FC236}">
                    <a16:creationId xmlns:a16="http://schemas.microsoft.com/office/drawing/2014/main" id="{BFBC57B0-06CC-481E-8286-3311FF5B3A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3872"/>
                <a:ext cx="68" cy="312"/>
              </a:xfrm>
              <a:custGeom>
                <a:avLst/>
                <a:gdLst>
                  <a:gd name="T0" fmla="*/ 0 w 68"/>
                  <a:gd name="T1" fmla="*/ 12 h 312"/>
                  <a:gd name="T2" fmla="*/ 14 w 68"/>
                  <a:gd name="T3" fmla="*/ 109 h 312"/>
                  <a:gd name="T4" fmla="*/ 22 w 68"/>
                  <a:gd name="T5" fmla="*/ 157 h 312"/>
                  <a:gd name="T6" fmla="*/ 20 w 68"/>
                  <a:gd name="T7" fmla="*/ 200 h 312"/>
                  <a:gd name="T8" fmla="*/ 20 w 68"/>
                  <a:gd name="T9" fmla="*/ 256 h 312"/>
                  <a:gd name="T10" fmla="*/ 16 w 68"/>
                  <a:gd name="T11" fmla="*/ 310 h 312"/>
                  <a:gd name="T12" fmla="*/ 38 w 68"/>
                  <a:gd name="T13" fmla="*/ 310 h 312"/>
                  <a:gd name="T14" fmla="*/ 68 w 68"/>
                  <a:gd name="T15" fmla="*/ 312 h 312"/>
                  <a:gd name="T16" fmla="*/ 46 w 68"/>
                  <a:gd name="T17" fmla="*/ 298 h 312"/>
                  <a:gd name="T18" fmla="*/ 30 w 68"/>
                  <a:gd name="T19" fmla="*/ 284 h 312"/>
                  <a:gd name="T20" fmla="*/ 28 w 68"/>
                  <a:gd name="T21" fmla="*/ 254 h 312"/>
                  <a:gd name="T22" fmla="*/ 28 w 68"/>
                  <a:gd name="T23" fmla="*/ 202 h 312"/>
                  <a:gd name="T24" fmla="*/ 36 w 68"/>
                  <a:gd name="T25" fmla="*/ 179 h 312"/>
                  <a:gd name="T26" fmla="*/ 46 w 68"/>
                  <a:gd name="T27" fmla="*/ 161 h 312"/>
                  <a:gd name="T28" fmla="*/ 36 w 68"/>
                  <a:gd name="T29" fmla="*/ 155 h 312"/>
                  <a:gd name="T30" fmla="*/ 40 w 68"/>
                  <a:gd name="T31" fmla="*/ 143 h 312"/>
                  <a:gd name="T32" fmla="*/ 50 w 68"/>
                  <a:gd name="T33" fmla="*/ 127 h 312"/>
                  <a:gd name="T34" fmla="*/ 36 w 68"/>
                  <a:gd name="T35" fmla="*/ 123 h 312"/>
                  <a:gd name="T36" fmla="*/ 34 w 68"/>
                  <a:gd name="T37" fmla="*/ 129 h 312"/>
                  <a:gd name="T38" fmla="*/ 26 w 68"/>
                  <a:gd name="T39" fmla="*/ 123 h 312"/>
                  <a:gd name="T40" fmla="*/ 24 w 68"/>
                  <a:gd name="T41" fmla="*/ 111 h 312"/>
                  <a:gd name="T42" fmla="*/ 24 w 68"/>
                  <a:gd name="T43" fmla="*/ 93 h 312"/>
                  <a:gd name="T44" fmla="*/ 26 w 68"/>
                  <a:gd name="T45" fmla="*/ 71 h 312"/>
                  <a:gd name="T46" fmla="*/ 16 w 68"/>
                  <a:gd name="T47" fmla="*/ 57 h 312"/>
                  <a:gd name="T48" fmla="*/ 10 w 68"/>
                  <a:gd name="T49" fmla="*/ 36 h 312"/>
                  <a:gd name="T50" fmla="*/ 6 w 68"/>
                  <a:gd name="T51" fmla="*/ 12 h 312"/>
                  <a:gd name="T52" fmla="*/ 14 w 68"/>
                  <a:gd name="T53" fmla="*/ 0 h 312"/>
                  <a:gd name="T54" fmla="*/ 10 w 68"/>
                  <a:gd name="T55" fmla="*/ 4 h 312"/>
                  <a:gd name="T56" fmla="*/ 0 w 68"/>
                  <a:gd name="T57" fmla="*/ 4 h 312"/>
                  <a:gd name="T58" fmla="*/ 0 w 68"/>
                  <a:gd name="T59" fmla="*/ 12 h 312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w 68"/>
                  <a:gd name="T91" fmla="*/ 0 h 312"/>
                  <a:gd name="T92" fmla="*/ 68 w 68"/>
                  <a:gd name="T93" fmla="*/ 312 h 312"/>
                </a:gdLst>
                <a:ahLst/>
                <a:cxnLst>
                  <a:cxn ang="T60">
                    <a:pos x="T0" y="T1"/>
                  </a:cxn>
                  <a:cxn ang="T61">
                    <a:pos x="T2" y="T3"/>
                  </a:cxn>
                  <a:cxn ang="T62">
                    <a:pos x="T4" y="T5"/>
                  </a:cxn>
                  <a:cxn ang="T63">
                    <a:pos x="T6" y="T7"/>
                  </a:cxn>
                  <a:cxn ang="T64">
                    <a:pos x="T8" y="T9"/>
                  </a:cxn>
                  <a:cxn ang="T65">
                    <a:pos x="T10" y="T11"/>
                  </a:cxn>
                  <a:cxn ang="T66">
                    <a:pos x="T12" y="T13"/>
                  </a:cxn>
                  <a:cxn ang="T67">
                    <a:pos x="T14" y="T15"/>
                  </a:cxn>
                  <a:cxn ang="T68">
                    <a:pos x="T16" y="T17"/>
                  </a:cxn>
                  <a:cxn ang="T69">
                    <a:pos x="T18" y="T19"/>
                  </a:cxn>
                  <a:cxn ang="T70">
                    <a:pos x="T20" y="T21"/>
                  </a:cxn>
                  <a:cxn ang="T71">
                    <a:pos x="T22" y="T23"/>
                  </a:cxn>
                  <a:cxn ang="T72">
                    <a:pos x="T24" y="T25"/>
                  </a:cxn>
                  <a:cxn ang="T73">
                    <a:pos x="T26" y="T27"/>
                  </a:cxn>
                  <a:cxn ang="T74">
                    <a:pos x="T28" y="T29"/>
                  </a:cxn>
                  <a:cxn ang="T75">
                    <a:pos x="T30" y="T31"/>
                  </a:cxn>
                  <a:cxn ang="T76">
                    <a:pos x="T32" y="T33"/>
                  </a:cxn>
                  <a:cxn ang="T77">
                    <a:pos x="T34" y="T35"/>
                  </a:cxn>
                  <a:cxn ang="T78">
                    <a:pos x="T36" y="T37"/>
                  </a:cxn>
                  <a:cxn ang="T79">
                    <a:pos x="T38" y="T39"/>
                  </a:cxn>
                  <a:cxn ang="T80">
                    <a:pos x="T40" y="T41"/>
                  </a:cxn>
                  <a:cxn ang="T81">
                    <a:pos x="T42" y="T43"/>
                  </a:cxn>
                  <a:cxn ang="T82">
                    <a:pos x="T44" y="T45"/>
                  </a:cxn>
                  <a:cxn ang="T83">
                    <a:pos x="T46" y="T47"/>
                  </a:cxn>
                  <a:cxn ang="T84">
                    <a:pos x="T48" y="T49"/>
                  </a:cxn>
                  <a:cxn ang="T85">
                    <a:pos x="T50" y="T51"/>
                  </a:cxn>
                  <a:cxn ang="T86">
                    <a:pos x="T52" y="T53"/>
                  </a:cxn>
                  <a:cxn ang="T87">
                    <a:pos x="T54" y="T55"/>
                  </a:cxn>
                  <a:cxn ang="T88">
                    <a:pos x="T56" y="T57"/>
                  </a:cxn>
                  <a:cxn ang="T89">
                    <a:pos x="T58" y="T59"/>
                  </a:cxn>
                </a:cxnLst>
                <a:rect l="T90" t="T91" r="T92" b="T93"/>
                <a:pathLst>
                  <a:path w="68" h="312">
                    <a:moveTo>
                      <a:pt x="0" y="12"/>
                    </a:moveTo>
                    <a:lnTo>
                      <a:pt x="14" y="109"/>
                    </a:lnTo>
                    <a:lnTo>
                      <a:pt x="22" y="157"/>
                    </a:lnTo>
                    <a:lnTo>
                      <a:pt x="20" y="200"/>
                    </a:lnTo>
                    <a:lnTo>
                      <a:pt x="20" y="256"/>
                    </a:lnTo>
                    <a:lnTo>
                      <a:pt x="16" y="310"/>
                    </a:lnTo>
                    <a:lnTo>
                      <a:pt x="38" y="310"/>
                    </a:lnTo>
                    <a:lnTo>
                      <a:pt x="68" y="312"/>
                    </a:lnTo>
                    <a:lnTo>
                      <a:pt x="46" y="298"/>
                    </a:lnTo>
                    <a:lnTo>
                      <a:pt x="30" y="284"/>
                    </a:lnTo>
                    <a:lnTo>
                      <a:pt x="28" y="254"/>
                    </a:lnTo>
                    <a:lnTo>
                      <a:pt x="28" y="202"/>
                    </a:lnTo>
                    <a:lnTo>
                      <a:pt x="36" y="179"/>
                    </a:lnTo>
                    <a:lnTo>
                      <a:pt x="46" y="161"/>
                    </a:lnTo>
                    <a:lnTo>
                      <a:pt x="36" y="155"/>
                    </a:lnTo>
                    <a:lnTo>
                      <a:pt x="40" y="143"/>
                    </a:lnTo>
                    <a:lnTo>
                      <a:pt x="50" y="127"/>
                    </a:lnTo>
                    <a:lnTo>
                      <a:pt x="36" y="123"/>
                    </a:lnTo>
                    <a:lnTo>
                      <a:pt x="34" y="129"/>
                    </a:lnTo>
                    <a:lnTo>
                      <a:pt x="26" y="123"/>
                    </a:lnTo>
                    <a:lnTo>
                      <a:pt x="24" y="111"/>
                    </a:lnTo>
                    <a:lnTo>
                      <a:pt x="24" y="93"/>
                    </a:lnTo>
                    <a:lnTo>
                      <a:pt x="26" y="71"/>
                    </a:lnTo>
                    <a:lnTo>
                      <a:pt x="16" y="57"/>
                    </a:lnTo>
                    <a:lnTo>
                      <a:pt x="10" y="36"/>
                    </a:lnTo>
                    <a:lnTo>
                      <a:pt x="6" y="12"/>
                    </a:lnTo>
                    <a:lnTo>
                      <a:pt x="14" y="0"/>
                    </a:lnTo>
                    <a:lnTo>
                      <a:pt x="10" y="4"/>
                    </a:lnTo>
                    <a:lnTo>
                      <a:pt x="0" y="4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0" name="Freeform 67">
                <a:extLst>
                  <a:ext uri="{FF2B5EF4-FFF2-40B4-BE49-F238E27FC236}">
                    <a16:creationId xmlns:a16="http://schemas.microsoft.com/office/drawing/2014/main" id="{0BFCE238-D566-4F00-931D-30B88EE859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" y="3472"/>
                <a:ext cx="80" cy="134"/>
              </a:xfrm>
              <a:custGeom>
                <a:avLst/>
                <a:gdLst>
                  <a:gd name="T0" fmla="*/ 64 w 80"/>
                  <a:gd name="T1" fmla="*/ 116 h 134"/>
                  <a:gd name="T2" fmla="*/ 64 w 80"/>
                  <a:gd name="T3" fmla="*/ 120 h 134"/>
                  <a:gd name="T4" fmla="*/ 50 w 80"/>
                  <a:gd name="T5" fmla="*/ 132 h 134"/>
                  <a:gd name="T6" fmla="*/ 40 w 80"/>
                  <a:gd name="T7" fmla="*/ 134 h 134"/>
                  <a:gd name="T8" fmla="*/ 20 w 80"/>
                  <a:gd name="T9" fmla="*/ 134 h 134"/>
                  <a:gd name="T10" fmla="*/ 10 w 80"/>
                  <a:gd name="T11" fmla="*/ 114 h 134"/>
                  <a:gd name="T12" fmla="*/ 8 w 80"/>
                  <a:gd name="T13" fmla="*/ 100 h 134"/>
                  <a:gd name="T14" fmla="*/ 8 w 80"/>
                  <a:gd name="T15" fmla="*/ 82 h 134"/>
                  <a:gd name="T16" fmla="*/ 6 w 80"/>
                  <a:gd name="T17" fmla="*/ 62 h 134"/>
                  <a:gd name="T18" fmla="*/ 2 w 80"/>
                  <a:gd name="T19" fmla="*/ 62 h 134"/>
                  <a:gd name="T20" fmla="*/ 0 w 80"/>
                  <a:gd name="T21" fmla="*/ 54 h 134"/>
                  <a:gd name="T22" fmla="*/ 0 w 80"/>
                  <a:gd name="T23" fmla="*/ 44 h 134"/>
                  <a:gd name="T24" fmla="*/ 4 w 80"/>
                  <a:gd name="T25" fmla="*/ 40 h 134"/>
                  <a:gd name="T26" fmla="*/ 8 w 80"/>
                  <a:gd name="T27" fmla="*/ 42 h 134"/>
                  <a:gd name="T28" fmla="*/ 8 w 80"/>
                  <a:gd name="T29" fmla="*/ 32 h 134"/>
                  <a:gd name="T30" fmla="*/ 12 w 80"/>
                  <a:gd name="T31" fmla="*/ 18 h 134"/>
                  <a:gd name="T32" fmla="*/ 24 w 80"/>
                  <a:gd name="T33" fmla="*/ 6 h 134"/>
                  <a:gd name="T34" fmla="*/ 52 w 80"/>
                  <a:gd name="T35" fmla="*/ 0 h 134"/>
                  <a:gd name="T36" fmla="*/ 64 w 80"/>
                  <a:gd name="T37" fmla="*/ 2 h 134"/>
                  <a:gd name="T38" fmla="*/ 74 w 80"/>
                  <a:gd name="T39" fmla="*/ 12 h 134"/>
                  <a:gd name="T40" fmla="*/ 76 w 80"/>
                  <a:gd name="T41" fmla="*/ 20 h 134"/>
                  <a:gd name="T42" fmla="*/ 76 w 80"/>
                  <a:gd name="T43" fmla="*/ 28 h 134"/>
                  <a:gd name="T44" fmla="*/ 72 w 80"/>
                  <a:gd name="T45" fmla="*/ 36 h 134"/>
                  <a:gd name="T46" fmla="*/ 76 w 80"/>
                  <a:gd name="T47" fmla="*/ 40 h 134"/>
                  <a:gd name="T48" fmla="*/ 80 w 80"/>
                  <a:gd name="T49" fmla="*/ 54 h 134"/>
                  <a:gd name="T50" fmla="*/ 78 w 80"/>
                  <a:gd name="T51" fmla="*/ 66 h 134"/>
                  <a:gd name="T52" fmla="*/ 78 w 80"/>
                  <a:gd name="T53" fmla="*/ 82 h 134"/>
                  <a:gd name="T54" fmla="*/ 76 w 80"/>
                  <a:gd name="T55" fmla="*/ 90 h 134"/>
                  <a:gd name="T56" fmla="*/ 68 w 80"/>
                  <a:gd name="T57" fmla="*/ 92 h 134"/>
                  <a:gd name="T58" fmla="*/ 62 w 80"/>
                  <a:gd name="T59" fmla="*/ 94 h 134"/>
                  <a:gd name="T60" fmla="*/ 64 w 80"/>
                  <a:gd name="T61" fmla="*/ 116 h 134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w 80"/>
                  <a:gd name="T94" fmla="*/ 0 h 134"/>
                  <a:gd name="T95" fmla="*/ 80 w 80"/>
                  <a:gd name="T96" fmla="*/ 134 h 134"/>
                </a:gdLst>
                <a:ahLst/>
                <a:cxnLst>
                  <a:cxn ang="T62">
                    <a:pos x="T0" y="T1"/>
                  </a:cxn>
                  <a:cxn ang="T63">
                    <a:pos x="T2" y="T3"/>
                  </a:cxn>
                  <a:cxn ang="T64">
                    <a:pos x="T4" y="T5"/>
                  </a:cxn>
                  <a:cxn ang="T65">
                    <a:pos x="T6" y="T7"/>
                  </a:cxn>
                  <a:cxn ang="T66">
                    <a:pos x="T8" y="T9"/>
                  </a:cxn>
                  <a:cxn ang="T67">
                    <a:pos x="T10" y="T11"/>
                  </a:cxn>
                  <a:cxn ang="T68">
                    <a:pos x="T12" y="T13"/>
                  </a:cxn>
                  <a:cxn ang="T69">
                    <a:pos x="T14" y="T15"/>
                  </a:cxn>
                  <a:cxn ang="T70">
                    <a:pos x="T16" y="T17"/>
                  </a:cxn>
                  <a:cxn ang="T71">
                    <a:pos x="T18" y="T19"/>
                  </a:cxn>
                  <a:cxn ang="T72">
                    <a:pos x="T20" y="T21"/>
                  </a:cxn>
                  <a:cxn ang="T73">
                    <a:pos x="T22" y="T23"/>
                  </a:cxn>
                  <a:cxn ang="T74">
                    <a:pos x="T24" y="T25"/>
                  </a:cxn>
                  <a:cxn ang="T75">
                    <a:pos x="T26" y="T27"/>
                  </a:cxn>
                  <a:cxn ang="T76">
                    <a:pos x="T28" y="T29"/>
                  </a:cxn>
                  <a:cxn ang="T77">
                    <a:pos x="T30" y="T31"/>
                  </a:cxn>
                  <a:cxn ang="T78">
                    <a:pos x="T32" y="T33"/>
                  </a:cxn>
                  <a:cxn ang="T79">
                    <a:pos x="T34" y="T35"/>
                  </a:cxn>
                  <a:cxn ang="T80">
                    <a:pos x="T36" y="T37"/>
                  </a:cxn>
                  <a:cxn ang="T81">
                    <a:pos x="T38" y="T39"/>
                  </a:cxn>
                  <a:cxn ang="T82">
                    <a:pos x="T40" y="T41"/>
                  </a:cxn>
                  <a:cxn ang="T83">
                    <a:pos x="T42" y="T43"/>
                  </a:cxn>
                  <a:cxn ang="T84">
                    <a:pos x="T44" y="T45"/>
                  </a:cxn>
                  <a:cxn ang="T85">
                    <a:pos x="T46" y="T47"/>
                  </a:cxn>
                  <a:cxn ang="T86">
                    <a:pos x="T48" y="T49"/>
                  </a:cxn>
                  <a:cxn ang="T87">
                    <a:pos x="T50" y="T51"/>
                  </a:cxn>
                  <a:cxn ang="T88">
                    <a:pos x="T52" y="T53"/>
                  </a:cxn>
                  <a:cxn ang="T89">
                    <a:pos x="T54" y="T55"/>
                  </a:cxn>
                  <a:cxn ang="T90">
                    <a:pos x="T56" y="T57"/>
                  </a:cxn>
                  <a:cxn ang="T91">
                    <a:pos x="T58" y="T59"/>
                  </a:cxn>
                  <a:cxn ang="T92">
                    <a:pos x="T60" y="T61"/>
                  </a:cxn>
                </a:cxnLst>
                <a:rect l="T93" t="T94" r="T95" b="T96"/>
                <a:pathLst>
                  <a:path w="80" h="134">
                    <a:moveTo>
                      <a:pt x="64" y="116"/>
                    </a:moveTo>
                    <a:lnTo>
                      <a:pt x="64" y="120"/>
                    </a:lnTo>
                    <a:lnTo>
                      <a:pt x="50" y="132"/>
                    </a:lnTo>
                    <a:lnTo>
                      <a:pt x="40" y="134"/>
                    </a:lnTo>
                    <a:lnTo>
                      <a:pt x="20" y="134"/>
                    </a:lnTo>
                    <a:lnTo>
                      <a:pt x="10" y="114"/>
                    </a:lnTo>
                    <a:lnTo>
                      <a:pt x="8" y="100"/>
                    </a:lnTo>
                    <a:lnTo>
                      <a:pt x="8" y="82"/>
                    </a:lnTo>
                    <a:lnTo>
                      <a:pt x="6" y="62"/>
                    </a:lnTo>
                    <a:lnTo>
                      <a:pt x="2" y="62"/>
                    </a:lnTo>
                    <a:lnTo>
                      <a:pt x="0" y="54"/>
                    </a:lnTo>
                    <a:lnTo>
                      <a:pt x="0" y="44"/>
                    </a:lnTo>
                    <a:lnTo>
                      <a:pt x="4" y="40"/>
                    </a:lnTo>
                    <a:lnTo>
                      <a:pt x="8" y="42"/>
                    </a:lnTo>
                    <a:lnTo>
                      <a:pt x="8" y="32"/>
                    </a:lnTo>
                    <a:lnTo>
                      <a:pt x="12" y="18"/>
                    </a:lnTo>
                    <a:lnTo>
                      <a:pt x="24" y="6"/>
                    </a:lnTo>
                    <a:lnTo>
                      <a:pt x="52" y="0"/>
                    </a:lnTo>
                    <a:lnTo>
                      <a:pt x="64" y="2"/>
                    </a:lnTo>
                    <a:lnTo>
                      <a:pt x="74" y="12"/>
                    </a:lnTo>
                    <a:lnTo>
                      <a:pt x="76" y="20"/>
                    </a:lnTo>
                    <a:lnTo>
                      <a:pt x="76" y="28"/>
                    </a:lnTo>
                    <a:lnTo>
                      <a:pt x="72" y="36"/>
                    </a:lnTo>
                    <a:lnTo>
                      <a:pt x="76" y="40"/>
                    </a:lnTo>
                    <a:lnTo>
                      <a:pt x="80" y="54"/>
                    </a:lnTo>
                    <a:lnTo>
                      <a:pt x="78" y="66"/>
                    </a:lnTo>
                    <a:lnTo>
                      <a:pt x="78" y="82"/>
                    </a:lnTo>
                    <a:lnTo>
                      <a:pt x="76" y="90"/>
                    </a:lnTo>
                    <a:lnTo>
                      <a:pt x="68" y="92"/>
                    </a:lnTo>
                    <a:lnTo>
                      <a:pt x="62" y="94"/>
                    </a:lnTo>
                    <a:lnTo>
                      <a:pt x="64" y="116"/>
                    </a:lnTo>
                    <a:close/>
                  </a:path>
                </a:pathLst>
              </a:custGeom>
              <a:solidFill>
                <a:srgbClr val="F6B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1" name="Freeform 68">
                <a:extLst>
                  <a:ext uri="{FF2B5EF4-FFF2-40B4-BE49-F238E27FC236}">
                    <a16:creationId xmlns:a16="http://schemas.microsoft.com/office/drawing/2014/main" id="{2B944FB9-6361-454A-9F2D-31813FE3D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3530"/>
                <a:ext cx="68" cy="68"/>
              </a:xfrm>
              <a:custGeom>
                <a:avLst/>
                <a:gdLst>
                  <a:gd name="T0" fmla="*/ 68 w 68"/>
                  <a:gd name="T1" fmla="*/ 28 h 68"/>
                  <a:gd name="T2" fmla="*/ 66 w 68"/>
                  <a:gd name="T3" fmla="*/ 32 h 68"/>
                  <a:gd name="T4" fmla="*/ 58 w 68"/>
                  <a:gd name="T5" fmla="*/ 32 h 68"/>
                  <a:gd name="T6" fmla="*/ 42 w 68"/>
                  <a:gd name="T7" fmla="*/ 30 h 68"/>
                  <a:gd name="T8" fmla="*/ 10 w 68"/>
                  <a:gd name="T9" fmla="*/ 16 h 68"/>
                  <a:gd name="T10" fmla="*/ 4 w 68"/>
                  <a:gd name="T11" fmla="*/ 8 h 68"/>
                  <a:gd name="T12" fmla="*/ 0 w 68"/>
                  <a:gd name="T13" fmla="*/ 0 h 68"/>
                  <a:gd name="T14" fmla="*/ 0 w 68"/>
                  <a:gd name="T15" fmla="*/ 4 h 68"/>
                  <a:gd name="T16" fmla="*/ 0 w 68"/>
                  <a:gd name="T17" fmla="*/ 16 h 68"/>
                  <a:gd name="T18" fmla="*/ 0 w 68"/>
                  <a:gd name="T19" fmla="*/ 52 h 68"/>
                  <a:gd name="T20" fmla="*/ 8 w 68"/>
                  <a:gd name="T21" fmla="*/ 66 h 68"/>
                  <a:gd name="T22" fmla="*/ 2 w 68"/>
                  <a:gd name="T23" fmla="*/ 44 h 68"/>
                  <a:gd name="T24" fmla="*/ 4 w 68"/>
                  <a:gd name="T25" fmla="*/ 22 h 68"/>
                  <a:gd name="T26" fmla="*/ 12 w 68"/>
                  <a:gd name="T27" fmla="*/ 26 h 68"/>
                  <a:gd name="T28" fmla="*/ 30 w 68"/>
                  <a:gd name="T29" fmla="*/ 68 h 68"/>
                  <a:gd name="T30" fmla="*/ 26 w 68"/>
                  <a:gd name="T31" fmla="*/ 42 h 68"/>
                  <a:gd name="T32" fmla="*/ 28 w 68"/>
                  <a:gd name="T33" fmla="*/ 34 h 68"/>
                  <a:gd name="T34" fmla="*/ 38 w 68"/>
                  <a:gd name="T35" fmla="*/ 34 h 68"/>
                  <a:gd name="T36" fmla="*/ 44 w 68"/>
                  <a:gd name="T37" fmla="*/ 40 h 68"/>
                  <a:gd name="T38" fmla="*/ 48 w 68"/>
                  <a:gd name="T39" fmla="*/ 38 h 68"/>
                  <a:gd name="T40" fmla="*/ 54 w 68"/>
                  <a:gd name="T41" fmla="*/ 62 h 68"/>
                  <a:gd name="T42" fmla="*/ 54 w 68"/>
                  <a:gd name="T43" fmla="*/ 34 h 68"/>
                  <a:gd name="T44" fmla="*/ 68 w 68"/>
                  <a:gd name="T45" fmla="*/ 34 h 68"/>
                  <a:gd name="T46" fmla="*/ 68 w 68"/>
                  <a:gd name="T47" fmla="*/ 28 h 68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68"/>
                  <a:gd name="T73" fmla="*/ 0 h 68"/>
                  <a:gd name="T74" fmla="*/ 68 w 68"/>
                  <a:gd name="T75" fmla="*/ 68 h 68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68" h="68">
                    <a:moveTo>
                      <a:pt x="68" y="28"/>
                    </a:moveTo>
                    <a:lnTo>
                      <a:pt x="66" y="32"/>
                    </a:lnTo>
                    <a:lnTo>
                      <a:pt x="58" y="32"/>
                    </a:lnTo>
                    <a:lnTo>
                      <a:pt x="42" y="30"/>
                    </a:lnTo>
                    <a:lnTo>
                      <a:pt x="10" y="16"/>
                    </a:lnTo>
                    <a:lnTo>
                      <a:pt x="4" y="8"/>
                    </a:lnTo>
                    <a:lnTo>
                      <a:pt x="0" y="0"/>
                    </a:lnTo>
                    <a:lnTo>
                      <a:pt x="0" y="4"/>
                    </a:lnTo>
                    <a:lnTo>
                      <a:pt x="0" y="16"/>
                    </a:lnTo>
                    <a:lnTo>
                      <a:pt x="0" y="52"/>
                    </a:lnTo>
                    <a:lnTo>
                      <a:pt x="8" y="66"/>
                    </a:lnTo>
                    <a:lnTo>
                      <a:pt x="2" y="44"/>
                    </a:lnTo>
                    <a:lnTo>
                      <a:pt x="4" y="22"/>
                    </a:lnTo>
                    <a:lnTo>
                      <a:pt x="12" y="26"/>
                    </a:lnTo>
                    <a:lnTo>
                      <a:pt x="30" y="68"/>
                    </a:lnTo>
                    <a:lnTo>
                      <a:pt x="26" y="42"/>
                    </a:lnTo>
                    <a:lnTo>
                      <a:pt x="28" y="34"/>
                    </a:lnTo>
                    <a:lnTo>
                      <a:pt x="38" y="34"/>
                    </a:lnTo>
                    <a:lnTo>
                      <a:pt x="44" y="40"/>
                    </a:lnTo>
                    <a:lnTo>
                      <a:pt x="48" y="38"/>
                    </a:lnTo>
                    <a:lnTo>
                      <a:pt x="54" y="62"/>
                    </a:lnTo>
                    <a:lnTo>
                      <a:pt x="54" y="34"/>
                    </a:lnTo>
                    <a:lnTo>
                      <a:pt x="68" y="34"/>
                    </a:lnTo>
                    <a:lnTo>
                      <a:pt x="68" y="28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2" name="Freeform 69">
                <a:extLst>
                  <a:ext uri="{FF2B5EF4-FFF2-40B4-BE49-F238E27FC236}">
                    <a16:creationId xmlns:a16="http://schemas.microsoft.com/office/drawing/2014/main" id="{6AE9F353-93BB-4F13-971C-28548BEA22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9" y="3500"/>
                <a:ext cx="14" cy="30"/>
              </a:xfrm>
              <a:custGeom>
                <a:avLst/>
                <a:gdLst>
                  <a:gd name="T0" fmla="*/ 14 w 14"/>
                  <a:gd name="T1" fmla="*/ 0 h 30"/>
                  <a:gd name="T2" fmla="*/ 6 w 14"/>
                  <a:gd name="T3" fmla="*/ 0 h 30"/>
                  <a:gd name="T4" fmla="*/ 0 w 14"/>
                  <a:gd name="T5" fmla="*/ 2 h 30"/>
                  <a:gd name="T6" fmla="*/ 8 w 14"/>
                  <a:gd name="T7" fmla="*/ 30 h 30"/>
                  <a:gd name="T8" fmla="*/ 8 w 14"/>
                  <a:gd name="T9" fmla="*/ 22 h 30"/>
                  <a:gd name="T10" fmla="*/ 12 w 14"/>
                  <a:gd name="T11" fmla="*/ 16 h 30"/>
                  <a:gd name="T12" fmla="*/ 14 w 14"/>
                  <a:gd name="T13" fmla="*/ 14 h 30"/>
                  <a:gd name="T14" fmla="*/ 12 w 14"/>
                  <a:gd name="T15" fmla="*/ 8 h 30"/>
                  <a:gd name="T16" fmla="*/ 14 w 14"/>
                  <a:gd name="T17" fmla="*/ 0 h 30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14"/>
                  <a:gd name="T28" fmla="*/ 0 h 30"/>
                  <a:gd name="T29" fmla="*/ 14 w 14"/>
                  <a:gd name="T30" fmla="*/ 30 h 30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14" h="30">
                    <a:moveTo>
                      <a:pt x="14" y="0"/>
                    </a:moveTo>
                    <a:lnTo>
                      <a:pt x="6" y="0"/>
                    </a:lnTo>
                    <a:lnTo>
                      <a:pt x="0" y="2"/>
                    </a:lnTo>
                    <a:lnTo>
                      <a:pt x="8" y="30"/>
                    </a:lnTo>
                    <a:lnTo>
                      <a:pt x="8" y="22"/>
                    </a:lnTo>
                    <a:lnTo>
                      <a:pt x="12" y="16"/>
                    </a:lnTo>
                    <a:lnTo>
                      <a:pt x="14" y="14"/>
                    </a:lnTo>
                    <a:lnTo>
                      <a:pt x="12" y="8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3" name="Freeform 70">
                <a:extLst>
                  <a:ext uri="{FF2B5EF4-FFF2-40B4-BE49-F238E27FC236}">
                    <a16:creationId xmlns:a16="http://schemas.microsoft.com/office/drawing/2014/main" id="{472B37B1-978F-4E14-B969-64F35A6699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5" y="3478"/>
                <a:ext cx="44" cy="62"/>
              </a:xfrm>
              <a:custGeom>
                <a:avLst/>
                <a:gdLst>
                  <a:gd name="T0" fmla="*/ 42 w 44"/>
                  <a:gd name="T1" fmla="*/ 26 h 62"/>
                  <a:gd name="T2" fmla="*/ 34 w 44"/>
                  <a:gd name="T3" fmla="*/ 26 h 62"/>
                  <a:gd name="T4" fmla="*/ 26 w 44"/>
                  <a:gd name="T5" fmla="*/ 28 h 62"/>
                  <a:gd name="T6" fmla="*/ 22 w 44"/>
                  <a:gd name="T7" fmla="*/ 26 h 62"/>
                  <a:gd name="T8" fmla="*/ 22 w 44"/>
                  <a:gd name="T9" fmla="*/ 20 h 62"/>
                  <a:gd name="T10" fmla="*/ 22 w 44"/>
                  <a:gd name="T11" fmla="*/ 14 h 62"/>
                  <a:gd name="T12" fmla="*/ 20 w 44"/>
                  <a:gd name="T13" fmla="*/ 8 h 62"/>
                  <a:gd name="T14" fmla="*/ 16 w 44"/>
                  <a:gd name="T15" fmla="*/ 0 h 62"/>
                  <a:gd name="T16" fmla="*/ 4 w 44"/>
                  <a:gd name="T17" fmla="*/ 10 h 62"/>
                  <a:gd name="T18" fmla="*/ 0 w 44"/>
                  <a:gd name="T19" fmla="*/ 26 h 62"/>
                  <a:gd name="T20" fmla="*/ 0 w 44"/>
                  <a:gd name="T21" fmla="*/ 36 h 62"/>
                  <a:gd name="T22" fmla="*/ 8 w 44"/>
                  <a:gd name="T23" fmla="*/ 50 h 62"/>
                  <a:gd name="T24" fmla="*/ 24 w 44"/>
                  <a:gd name="T25" fmla="*/ 62 h 62"/>
                  <a:gd name="T26" fmla="*/ 26 w 44"/>
                  <a:gd name="T27" fmla="*/ 56 h 62"/>
                  <a:gd name="T28" fmla="*/ 28 w 44"/>
                  <a:gd name="T29" fmla="*/ 50 h 62"/>
                  <a:gd name="T30" fmla="*/ 24 w 44"/>
                  <a:gd name="T31" fmla="*/ 38 h 62"/>
                  <a:gd name="T32" fmla="*/ 32 w 44"/>
                  <a:gd name="T33" fmla="*/ 38 h 62"/>
                  <a:gd name="T34" fmla="*/ 40 w 44"/>
                  <a:gd name="T35" fmla="*/ 38 h 62"/>
                  <a:gd name="T36" fmla="*/ 44 w 44"/>
                  <a:gd name="T37" fmla="*/ 32 h 62"/>
                  <a:gd name="T38" fmla="*/ 42 w 44"/>
                  <a:gd name="T39" fmla="*/ 26 h 62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w 44"/>
                  <a:gd name="T61" fmla="*/ 0 h 62"/>
                  <a:gd name="T62" fmla="*/ 44 w 44"/>
                  <a:gd name="T63" fmla="*/ 62 h 62"/>
                </a:gdLst>
                <a:ahLst/>
                <a:cxnLst>
                  <a:cxn ang="T40">
                    <a:pos x="T0" y="T1"/>
                  </a:cxn>
                  <a:cxn ang="T41">
                    <a:pos x="T2" y="T3"/>
                  </a:cxn>
                  <a:cxn ang="T42">
                    <a:pos x="T4" y="T5"/>
                  </a:cxn>
                  <a:cxn ang="T43">
                    <a:pos x="T6" y="T7"/>
                  </a:cxn>
                  <a:cxn ang="T44">
                    <a:pos x="T8" y="T9"/>
                  </a:cxn>
                  <a:cxn ang="T45">
                    <a:pos x="T10" y="T11"/>
                  </a:cxn>
                  <a:cxn ang="T46">
                    <a:pos x="T12" y="T13"/>
                  </a:cxn>
                  <a:cxn ang="T47">
                    <a:pos x="T14" y="T15"/>
                  </a:cxn>
                  <a:cxn ang="T48">
                    <a:pos x="T16" y="T17"/>
                  </a:cxn>
                  <a:cxn ang="T49">
                    <a:pos x="T18" y="T19"/>
                  </a:cxn>
                  <a:cxn ang="T50">
                    <a:pos x="T20" y="T21"/>
                  </a:cxn>
                  <a:cxn ang="T51">
                    <a:pos x="T22" y="T23"/>
                  </a:cxn>
                  <a:cxn ang="T52">
                    <a:pos x="T24" y="T25"/>
                  </a:cxn>
                  <a:cxn ang="T53">
                    <a:pos x="T26" y="T27"/>
                  </a:cxn>
                  <a:cxn ang="T54">
                    <a:pos x="T28" y="T29"/>
                  </a:cxn>
                  <a:cxn ang="T55">
                    <a:pos x="T30" y="T31"/>
                  </a:cxn>
                  <a:cxn ang="T56">
                    <a:pos x="T32" y="T33"/>
                  </a:cxn>
                  <a:cxn ang="T57">
                    <a:pos x="T34" y="T35"/>
                  </a:cxn>
                  <a:cxn ang="T58">
                    <a:pos x="T36" y="T37"/>
                  </a:cxn>
                  <a:cxn ang="T59">
                    <a:pos x="T38" y="T39"/>
                  </a:cxn>
                </a:cxnLst>
                <a:rect l="T60" t="T61" r="T62" b="T63"/>
                <a:pathLst>
                  <a:path w="44" h="62">
                    <a:moveTo>
                      <a:pt x="42" y="26"/>
                    </a:moveTo>
                    <a:lnTo>
                      <a:pt x="34" y="26"/>
                    </a:lnTo>
                    <a:lnTo>
                      <a:pt x="26" y="28"/>
                    </a:lnTo>
                    <a:lnTo>
                      <a:pt x="22" y="26"/>
                    </a:lnTo>
                    <a:lnTo>
                      <a:pt x="22" y="20"/>
                    </a:lnTo>
                    <a:lnTo>
                      <a:pt x="22" y="14"/>
                    </a:lnTo>
                    <a:lnTo>
                      <a:pt x="20" y="8"/>
                    </a:lnTo>
                    <a:lnTo>
                      <a:pt x="16" y="0"/>
                    </a:lnTo>
                    <a:lnTo>
                      <a:pt x="4" y="10"/>
                    </a:lnTo>
                    <a:lnTo>
                      <a:pt x="0" y="26"/>
                    </a:lnTo>
                    <a:lnTo>
                      <a:pt x="0" y="36"/>
                    </a:lnTo>
                    <a:lnTo>
                      <a:pt x="8" y="50"/>
                    </a:lnTo>
                    <a:lnTo>
                      <a:pt x="24" y="62"/>
                    </a:lnTo>
                    <a:lnTo>
                      <a:pt x="26" y="56"/>
                    </a:lnTo>
                    <a:lnTo>
                      <a:pt x="28" y="50"/>
                    </a:lnTo>
                    <a:lnTo>
                      <a:pt x="24" y="38"/>
                    </a:lnTo>
                    <a:lnTo>
                      <a:pt x="32" y="38"/>
                    </a:lnTo>
                    <a:lnTo>
                      <a:pt x="40" y="38"/>
                    </a:lnTo>
                    <a:lnTo>
                      <a:pt x="44" y="32"/>
                    </a:lnTo>
                    <a:lnTo>
                      <a:pt x="42" y="26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4" name="Freeform 71">
                <a:extLst>
                  <a:ext uri="{FF2B5EF4-FFF2-40B4-BE49-F238E27FC236}">
                    <a16:creationId xmlns:a16="http://schemas.microsoft.com/office/drawing/2014/main" id="{4A7495FA-E99E-45C9-A6B3-BBE687117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3" y="3542"/>
                <a:ext cx="18" cy="6"/>
              </a:xfrm>
              <a:custGeom>
                <a:avLst/>
                <a:gdLst>
                  <a:gd name="T0" fmla="*/ 14 w 18"/>
                  <a:gd name="T1" fmla="*/ 0 h 6"/>
                  <a:gd name="T2" fmla="*/ 12 w 18"/>
                  <a:gd name="T3" fmla="*/ 2 h 6"/>
                  <a:gd name="T4" fmla="*/ 10 w 18"/>
                  <a:gd name="T5" fmla="*/ 0 h 6"/>
                  <a:gd name="T6" fmla="*/ 0 w 18"/>
                  <a:gd name="T7" fmla="*/ 4 h 6"/>
                  <a:gd name="T8" fmla="*/ 10 w 18"/>
                  <a:gd name="T9" fmla="*/ 4 h 6"/>
                  <a:gd name="T10" fmla="*/ 14 w 18"/>
                  <a:gd name="T11" fmla="*/ 6 h 6"/>
                  <a:gd name="T12" fmla="*/ 18 w 18"/>
                  <a:gd name="T13" fmla="*/ 4 h 6"/>
                  <a:gd name="T14" fmla="*/ 14 w 18"/>
                  <a:gd name="T15" fmla="*/ 0 h 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w 18"/>
                  <a:gd name="T25" fmla="*/ 0 h 6"/>
                  <a:gd name="T26" fmla="*/ 18 w 18"/>
                  <a:gd name="T27" fmla="*/ 6 h 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T24" t="T25" r="T26" b="T27"/>
                <a:pathLst>
                  <a:path w="18" h="6">
                    <a:moveTo>
                      <a:pt x="14" y="0"/>
                    </a:moveTo>
                    <a:lnTo>
                      <a:pt x="12" y="2"/>
                    </a:lnTo>
                    <a:lnTo>
                      <a:pt x="10" y="0"/>
                    </a:lnTo>
                    <a:lnTo>
                      <a:pt x="0" y="4"/>
                    </a:lnTo>
                    <a:lnTo>
                      <a:pt x="10" y="4"/>
                    </a:lnTo>
                    <a:lnTo>
                      <a:pt x="14" y="6"/>
                    </a:lnTo>
                    <a:lnTo>
                      <a:pt x="18" y="4"/>
                    </a:lnTo>
                    <a:lnTo>
                      <a:pt x="14" y="0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5" name="Freeform 72">
                <a:extLst>
                  <a:ext uri="{FF2B5EF4-FFF2-40B4-BE49-F238E27FC236}">
                    <a16:creationId xmlns:a16="http://schemas.microsoft.com/office/drawing/2014/main" id="{FA21B274-53DF-4B0E-B0B9-D3239D8D42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97" y="3552"/>
                <a:ext cx="14" cy="10"/>
              </a:xfrm>
              <a:custGeom>
                <a:avLst/>
                <a:gdLst>
                  <a:gd name="T0" fmla="*/ 12 w 14"/>
                  <a:gd name="T1" fmla="*/ 0 h 10"/>
                  <a:gd name="T2" fmla="*/ 10 w 14"/>
                  <a:gd name="T3" fmla="*/ 2 h 10"/>
                  <a:gd name="T4" fmla="*/ 6 w 14"/>
                  <a:gd name="T5" fmla="*/ 0 h 10"/>
                  <a:gd name="T6" fmla="*/ 0 w 14"/>
                  <a:gd name="T7" fmla="*/ 0 h 10"/>
                  <a:gd name="T8" fmla="*/ 6 w 14"/>
                  <a:gd name="T9" fmla="*/ 4 h 10"/>
                  <a:gd name="T10" fmla="*/ 6 w 14"/>
                  <a:gd name="T11" fmla="*/ 8 h 10"/>
                  <a:gd name="T12" fmla="*/ 4 w 14"/>
                  <a:gd name="T13" fmla="*/ 10 h 10"/>
                  <a:gd name="T14" fmla="*/ 14 w 14"/>
                  <a:gd name="T15" fmla="*/ 10 h 10"/>
                  <a:gd name="T16" fmla="*/ 12 w 14"/>
                  <a:gd name="T17" fmla="*/ 4 h 10"/>
                  <a:gd name="T18" fmla="*/ 12 w 14"/>
                  <a:gd name="T19" fmla="*/ 0 h 10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4"/>
                  <a:gd name="T31" fmla="*/ 0 h 10"/>
                  <a:gd name="T32" fmla="*/ 14 w 14"/>
                  <a:gd name="T33" fmla="*/ 10 h 10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4" h="10">
                    <a:moveTo>
                      <a:pt x="12" y="0"/>
                    </a:moveTo>
                    <a:lnTo>
                      <a:pt x="10" y="2"/>
                    </a:lnTo>
                    <a:lnTo>
                      <a:pt x="6" y="0"/>
                    </a:lnTo>
                    <a:lnTo>
                      <a:pt x="0" y="0"/>
                    </a:lnTo>
                    <a:lnTo>
                      <a:pt x="6" y="4"/>
                    </a:lnTo>
                    <a:lnTo>
                      <a:pt x="6" y="8"/>
                    </a:lnTo>
                    <a:lnTo>
                      <a:pt x="4" y="10"/>
                    </a:lnTo>
                    <a:lnTo>
                      <a:pt x="14" y="10"/>
                    </a:lnTo>
                    <a:lnTo>
                      <a:pt x="12" y="4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6" name="Freeform 73">
                <a:extLst>
                  <a:ext uri="{FF2B5EF4-FFF2-40B4-BE49-F238E27FC236}">
                    <a16:creationId xmlns:a16="http://schemas.microsoft.com/office/drawing/2014/main" id="{308E587E-85B9-4AAF-9CA0-6C852C9F64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7" y="3465"/>
                <a:ext cx="74" cy="51"/>
              </a:xfrm>
              <a:custGeom>
                <a:avLst/>
                <a:gdLst>
                  <a:gd name="T0" fmla="*/ 74 w 74"/>
                  <a:gd name="T1" fmla="*/ 19 h 51"/>
                  <a:gd name="T2" fmla="*/ 66 w 74"/>
                  <a:gd name="T3" fmla="*/ 11 h 51"/>
                  <a:gd name="T4" fmla="*/ 62 w 74"/>
                  <a:gd name="T5" fmla="*/ 11 h 51"/>
                  <a:gd name="T6" fmla="*/ 56 w 74"/>
                  <a:gd name="T7" fmla="*/ 9 h 51"/>
                  <a:gd name="T8" fmla="*/ 48 w 74"/>
                  <a:gd name="T9" fmla="*/ 7 h 51"/>
                  <a:gd name="T10" fmla="*/ 44 w 74"/>
                  <a:gd name="T11" fmla="*/ 7 h 51"/>
                  <a:gd name="T12" fmla="*/ 40 w 74"/>
                  <a:gd name="T13" fmla="*/ 11 h 51"/>
                  <a:gd name="T14" fmla="*/ 34 w 74"/>
                  <a:gd name="T15" fmla="*/ 17 h 51"/>
                  <a:gd name="T16" fmla="*/ 26 w 74"/>
                  <a:gd name="T17" fmla="*/ 19 h 51"/>
                  <a:gd name="T18" fmla="*/ 20 w 74"/>
                  <a:gd name="T19" fmla="*/ 19 h 51"/>
                  <a:gd name="T20" fmla="*/ 16 w 74"/>
                  <a:gd name="T21" fmla="*/ 27 h 51"/>
                  <a:gd name="T22" fmla="*/ 16 w 74"/>
                  <a:gd name="T23" fmla="*/ 39 h 51"/>
                  <a:gd name="T24" fmla="*/ 12 w 74"/>
                  <a:gd name="T25" fmla="*/ 45 h 51"/>
                  <a:gd name="T26" fmla="*/ 10 w 74"/>
                  <a:gd name="T27" fmla="*/ 51 h 51"/>
                  <a:gd name="T28" fmla="*/ 6 w 74"/>
                  <a:gd name="T29" fmla="*/ 47 h 51"/>
                  <a:gd name="T30" fmla="*/ 2 w 74"/>
                  <a:gd name="T31" fmla="*/ 47 h 51"/>
                  <a:gd name="T32" fmla="*/ 0 w 74"/>
                  <a:gd name="T33" fmla="*/ 47 h 51"/>
                  <a:gd name="T34" fmla="*/ 0 w 74"/>
                  <a:gd name="T35" fmla="*/ 37 h 51"/>
                  <a:gd name="T36" fmla="*/ 0 w 74"/>
                  <a:gd name="T37" fmla="*/ 27 h 51"/>
                  <a:gd name="T38" fmla="*/ 0 w 74"/>
                  <a:gd name="T39" fmla="*/ 15 h 51"/>
                  <a:gd name="T40" fmla="*/ 4 w 74"/>
                  <a:gd name="T41" fmla="*/ 9 h 51"/>
                  <a:gd name="T42" fmla="*/ 10 w 74"/>
                  <a:gd name="T43" fmla="*/ 3 h 51"/>
                  <a:gd name="T44" fmla="*/ 22 w 74"/>
                  <a:gd name="T45" fmla="*/ 3 h 51"/>
                  <a:gd name="T46" fmla="*/ 32 w 74"/>
                  <a:gd name="T47" fmla="*/ 0 h 51"/>
                  <a:gd name="T48" fmla="*/ 50 w 74"/>
                  <a:gd name="T49" fmla="*/ 0 h 51"/>
                  <a:gd name="T50" fmla="*/ 60 w 74"/>
                  <a:gd name="T51" fmla="*/ 0 h 51"/>
                  <a:gd name="T52" fmla="*/ 66 w 74"/>
                  <a:gd name="T53" fmla="*/ 2 h 51"/>
                  <a:gd name="T54" fmla="*/ 72 w 74"/>
                  <a:gd name="T55" fmla="*/ 9 h 51"/>
                  <a:gd name="T56" fmla="*/ 74 w 74"/>
                  <a:gd name="T57" fmla="*/ 19 h 51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w 74"/>
                  <a:gd name="T88" fmla="*/ 0 h 51"/>
                  <a:gd name="T89" fmla="*/ 74 w 74"/>
                  <a:gd name="T90" fmla="*/ 51 h 51"/>
                </a:gdLst>
                <a:ahLst/>
                <a:cxnLst>
                  <a:cxn ang="T58">
                    <a:pos x="T0" y="T1"/>
                  </a:cxn>
                  <a:cxn ang="T59">
                    <a:pos x="T2" y="T3"/>
                  </a:cxn>
                  <a:cxn ang="T60">
                    <a:pos x="T4" y="T5"/>
                  </a:cxn>
                  <a:cxn ang="T61">
                    <a:pos x="T6" y="T7"/>
                  </a:cxn>
                  <a:cxn ang="T62">
                    <a:pos x="T8" y="T9"/>
                  </a:cxn>
                  <a:cxn ang="T63">
                    <a:pos x="T10" y="T11"/>
                  </a:cxn>
                  <a:cxn ang="T64">
                    <a:pos x="T12" y="T13"/>
                  </a:cxn>
                  <a:cxn ang="T65">
                    <a:pos x="T14" y="T15"/>
                  </a:cxn>
                  <a:cxn ang="T66">
                    <a:pos x="T16" y="T17"/>
                  </a:cxn>
                  <a:cxn ang="T67">
                    <a:pos x="T18" y="T19"/>
                  </a:cxn>
                  <a:cxn ang="T68">
                    <a:pos x="T20" y="T21"/>
                  </a:cxn>
                  <a:cxn ang="T69">
                    <a:pos x="T22" y="T23"/>
                  </a:cxn>
                  <a:cxn ang="T70">
                    <a:pos x="T24" y="T25"/>
                  </a:cxn>
                  <a:cxn ang="T71">
                    <a:pos x="T26" y="T27"/>
                  </a:cxn>
                  <a:cxn ang="T72">
                    <a:pos x="T28" y="T29"/>
                  </a:cxn>
                  <a:cxn ang="T73">
                    <a:pos x="T30" y="T31"/>
                  </a:cxn>
                  <a:cxn ang="T74">
                    <a:pos x="T32" y="T33"/>
                  </a:cxn>
                  <a:cxn ang="T75">
                    <a:pos x="T34" y="T35"/>
                  </a:cxn>
                  <a:cxn ang="T76">
                    <a:pos x="T36" y="T37"/>
                  </a:cxn>
                  <a:cxn ang="T77">
                    <a:pos x="T38" y="T39"/>
                  </a:cxn>
                  <a:cxn ang="T78">
                    <a:pos x="T40" y="T41"/>
                  </a:cxn>
                  <a:cxn ang="T79">
                    <a:pos x="T42" y="T43"/>
                  </a:cxn>
                  <a:cxn ang="T80">
                    <a:pos x="T44" y="T45"/>
                  </a:cxn>
                  <a:cxn ang="T81">
                    <a:pos x="T46" y="T47"/>
                  </a:cxn>
                  <a:cxn ang="T82">
                    <a:pos x="T48" y="T49"/>
                  </a:cxn>
                  <a:cxn ang="T83">
                    <a:pos x="T50" y="T51"/>
                  </a:cxn>
                  <a:cxn ang="T84">
                    <a:pos x="T52" y="T53"/>
                  </a:cxn>
                  <a:cxn ang="T85">
                    <a:pos x="T54" y="T55"/>
                  </a:cxn>
                  <a:cxn ang="T86">
                    <a:pos x="T56" y="T57"/>
                  </a:cxn>
                </a:cxnLst>
                <a:rect l="T87" t="T88" r="T89" b="T90"/>
                <a:pathLst>
                  <a:path w="74" h="51">
                    <a:moveTo>
                      <a:pt x="74" y="19"/>
                    </a:moveTo>
                    <a:lnTo>
                      <a:pt x="66" y="11"/>
                    </a:lnTo>
                    <a:lnTo>
                      <a:pt x="62" y="11"/>
                    </a:lnTo>
                    <a:lnTo>
                      <a:pt x="56" y="9"/>
                    </a:lnTo>
                    <a:lnTo>
                      <a:pt x="48" y="7"/>
                    </a:lnTo>
                    <a:lnTo>
                      <a:pt x="44" y="7"/>
                    </a:lnTo>
                    <a:lnTo>
                      <a:pt x="40" y="11"/>
                    </a:lnTo>
                    <a:lnTo>
                      <a:pt x="34" y="17"/>
                    </a:lnTo>
                    <a:lnTo>
                      <a:pt x="26" y="19"/>
                    </a:lnTo>
                    <a:lnTo>
                      <a:pt x="20" y="19"/>
                    </a:lnTo>
                    <a:lnTo>
                      <a:pt x="16" y="27"/>
                    </a:lnTo>
                    <a:lnTo>
                      <a:pt x="16" y="39"/>
                    </a:lnTo>
                    <a:lnTo>
                      <a:pt x="12" y="45"/>
                    </a:lnTo>
                    <a:lnTo>
                      <a:pt x="10" y="51"/>
                    </a:lnTo>
                    <a:lnTo>
                      <a:pt x="6" y="47"/>
                    </a:lnTo>
                    <a:lnTo>
                      <a:pt x="2" y="47"/>
                    </a:lnTo>
                    <a:lnTo>
                      <a:pt x="0" y="47"/>
                    </a:lnTo>
                    <a:lnTo>
                      <a:pt x="0" y="37"/>
                    </a:lnTo>
                    <a:lnTo>
                      <a:pt x="0" y="27"/>
                    </a:lnTo>
                    <a:lnTo>
                      <a:pt x="0" y="15"/>
                    </a:lnTo>
                    <a:lnTo>
                      <a:pt x="4" y="9"/>
                    </a:lnTo>
                    <a:lnTo>
                      <a:pt x="10" y="3"/>
                    </a:lnTo>
                    <a:lnTo>
                      <a:pt x="22" y="3"/>
                    </a:lnTo>
                    <a:lnTo>
                      <a:pt x="32" y="0"/>
                    </a:lnTo>
                    <a:lnTo>
                      <a:pt x="50" y="0"/>
                    </a:lnTo>
                    <a:lnTo>
                      <a:pt x="60" y="0"/>
                    </a:lnTo>
                    <a:lnTo>
                      <a:pt x="66" y="2"/>
                    </a:lnTo>
                    <a:lnTo>
                      <a:pt x="72" y="9"/>
                    </a:lnTo>
                    <a:lnTo>
                      <a:pt x="74" y="19"/>
                    </a:lnTo>
                    <a:close/>
                  </a:path>
                </a:pathLst>
              </a:custGeom>
              <a:solidFill>
                <a:srgbClr val="AD6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7" name="Freeform 74">
                <a:extLst>
                  <a:ext uri="{FF2B5EF4-FFF2-40B4-BE49-F238E27FC236}">
                    <a16:creationId xmlns:a16="http://schemas.microsoft.com/office/drawing/2014/main" id="{9D87880E-D334-42C2-AEE7-EC0CAE8AA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" y="3534"/>
                <a:ext cx="4" cy="22"/>
              </a:xfrm>
              <a:custGeom>
                <a:avLst/>
                <a:gdLst>
                  <a:gd name="T0" fmla="*/ 2 w 4"/>
                  <a:gd name="T1" fmla="*/ 0 h 22"/>
                  <a:gd name="T2" fmla="*/ 4 w 4"/>
                  <a:gd name="T3" fmla="*/ 10 h 22"/>
                  <a:gd name="T4" fmla="*/ 2 w 4"/>
                  <a:gd name="T5" fmla="*/ 22 h 22"/>
                  <a:gd name="T6" fmla="*/ 0 w 4"/>
                  <a:gd name="T7" fmla="*/ 8 h 22"/>
                  <a:gd name="T8" fmla="*/ 0 w 4"/>
                  <a:gd name="T9" fmla="*/ 0 h 22"/>
                  <a:gd name="T10" fmla="*/ 2 w 4"/>
                  <a:gd name="T11" fmla="*/ 0 h 2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4"/>
                  <a:gd name="T19" fmla="*/ 0 h 22"/>
                  <a:gd name="T20" fmla="*/ 4 w 4"/>
                  <a:gd name="T21" fmla="*/ 22 h 2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4" h="22">
                    <a:moveTo>
                      <a:pt x="2" y="0"/>
                    </a:moveTo>
                    <a:lnTo>
                      <a:pt x="4" y="10"/>
                    </a:lnTo>
                    <a:lnTo>
                      <a:pt x="2" y="22"/>
                    </a:lnTo>
                    <a:lnTo>
                      <a:pt x="0" y="8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AD6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8" name="Freeform 75">
                <a:extLst>
                  <a:ext uri="{FF2B5EF4-FFF2-40B4-BE49-F238E27FC236}">
                    <a16:creationId xmlns:a16="http://schemas.microsoft.com/office/drawing/2014/main" id="{939316DB-F239-485D-8224-C81FF3FF17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4" y="3870"/>
                <a:ext cx="169" cy="159"/>
              </a:xfrm>
              <a:custGeom>
                <a:avLst/>
                <a:gdLst>
                  <a:gd name="T0" fmla="*/ 0 w 169"/>
                  <a:gd name="T1" fmla="*/ 0 h 159"/>
                  <a:gd name="T2" fmla="*/ 0 w 169"/>
                  <a:gd name="T3" fmla="*/ 115 h 159"/>
                  <a:gd name="T4" fmla="*/ 167 w 169"/>
                  <a:gd name="T5" fmla="*/ 159 h 159"/>
                  <a:gd name="T6" fmla="*/ 169 w 169"/>
                  <a:gd name="T7" fmla="*/ 36 h 159"/>
                  <a:gd name="T8" fmla="*/ 0 w 169"/>
                  <a:gd name="T9" fmla="*/ 0 h 15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69"/>
                  <a:gd name="T16" fmla="*/ 0 h 159"/>
                  <a:gd name="T17" fmla="*/ 169 w 169"/>
                  <a:gd name="T18" fmla="*/ 159 h 15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69" h="159">
                    <a:moveTo>
                      <a:pt x="0" y="0"/>
                    </a:moveTo>
                    <a:lnTo>
                      <a:pt x="0" y="115"/>
                    </a:lnTo>
                    <a:lnTo>
                      <a:pt x="167" y="159"/>
                    </a:lnTo>
                    <a:lnTo>
                      <a:pt x="169" y="3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F9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59" name="Freeform 76">
                <a:extLst>
                  <a:ext uri="{FF2B5EF4-FFF2-40B4-BE49-F238E27FC236}">
                    <a16:creationId xmlns:a16="http://schemas.microsoft.com/office/drawing/2014/main" id="{FCC951E2-0316-4C99-9D6B-8B9867DD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1" y="3892"/>
                <a:ext cx="24" cy="139"/>
              </a:xfrm>
              <a:custGeom>
                <a:avLst/>
                <a:gdLst>
                  <a:gd name="T0" fmla="*/ 24 w 24"/>
                  <a:gd name="T1" fmla="*/ 117 h 139"/>
                  <a:gd name="T2" fmla="*/ 24 w 24"/>
                  <a:gd name="T3" fmla="*/ 0 h 139"/>
                  <a:gd name="T4" fmla="*/ 0 w 24"/>
                  <a:gd name="T5" fmla="*/ 12 h 139"/>
                  <a:gd name="T6" fmla="*/ 0 w 24"/>
                  <a:gd name="T7" fmla="*/ 139 h 139"/>
                  <a:gd name="T8" fmla="*/ 24 w 24"/>
                  <a:gd name="T9" fmla="*/ 117 h 13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139"/>
                  <a:gd name="T17" fmla="*/ 24 w 24"/>
                  <a:gd name="T18" fmla="*/ 139 h 13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139">
                    <a:moveTo>
                      <a:pt x="24" y="117"/>
                    </a:moveTo>
                    <a:lnTo>
                      <a:pt x="24" y="0"/>
                    </a:lnTo>
                    <a:lnTo>
                      <a:pt x="0" y="12"/>
                    </a:lnTo>
                    <a:lnTo>
                      <a:pt x="0" y="139"/>
                    </a:lnTo>
                    <a:lnTo>
                      <a:pt x="24" y="117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0" name="Freeform 77">
                <a:extLst>
                  <a:ext uri="{FF2B5EF4-FFF2-40B4-BE49-F238E27FC236}">
                    <a16:creationId xmlns:a16="http://schemas.microsoft.com/office/drawing/2014/main" id="{66091D00-271C-4456-80C6-35BC8223B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2" y="3862"/>
                <a:ext cx="191" cy="44"/>
              </a:xfrm>
              <a:custGeom>
                <a:avLst/>
                <a:gdLst>
                  <a:gd name="T0" fmla="*/ 191 w 191"/>
                  <a:gd name="T1" fmla="*/ 30 h 44"/>
                  <a:gd name="T2" fmla="*/ 27 w 191"/>
                  <a:gd name="T3" fmla="*/ 0 h 44"/>
                  <a:gd name="T4" fmla="*/ 0 w 191"/>
                  <a:gd name="T5" fmla="*/ 8 h 44"/>
                  <a:gd name="T6" fmla="*/ 169 w 191"/>
                  <a:gd name="T7" fmla="*/ 44 h 44"/>
                  <a:gd name="T8" fmla="*/ 191 w 191"/>
                  <a:gd name="T9" fmla="*/ 30 h 4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91"/>
                  <a:gd name="T16" fmla="*/ 0 h 44"/>
                  <a:gd name="T17" fmla="*/ 191 w 191"/>
                  <a:gd name="T18" fmla="*/ 44 h 4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91" h="44">
                    <a:moveTo>
                      <a:pt x="191" y="30"/>
                    </a:moveTo>
                    <a:lnTo>
                      <a:pt x="27" y="0"/>
                    </a:lnTo>
                    <a:lnTo>
                      <a:pt x="0" y="8"/>
                    </a:lnTo>
                    <a:lnTo>
                      <a:pt x="169" y="44"/>
                    </a:lnTo>
                    <a:lnTo>
                      <a:pt x="191" y="30"/>
                    </a:lnTo>
                    <a:close/>
                  </a:path>
                </a:pathLst>
              </a:custGeom>
              <a:solidFill>
                <a:srgbClr val="AD6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1" name="Freeform 78">
                <a:extLst>
                  <a:ext uri="{FF2B5EF4-FFF2-40B4-BE49-F238E27FC236}">
                    <a16:creationId xmlns:a16="http://schemas.microsoft.com/office/drawing/2014/main" id="{D75109E3-5C05-4E88-867A-B2613CECD2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1" y="3890"/>
                <a:ext cx="24" cy="8"/>
              </a:xfrm>
              <a:custGeom>
                <a:avLst/>
                <a:gdLst>
                  <a:gd name="T0" fmla="*/ 24 w 24"/>
                  <a:gd name="T1" fmla="*/ 4 h 8"/>
                  <a:gd name="T2" fmla="*/ 12 w 24"/>
                  <a:gd name="T3" fmla="*/ 8 h 8"/>
                  <a:gd name="T4" fmla="*/ 0 w 24"/>
                  <a:gd name="T5" fmla="*/ 4 h 8"/>
                  <a:gd name="T6" fmla="*/ 10 w 24"/>
                  <a:gd name="T7" fmla="*/ 0 h 8"/>
                  <a:gd name="T8" fmla="*/ 24 w 24"/>
                  <a:gd name="T9" fmla="*/ 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8"/>
                  <a:gd name="T17" fmla="*/ 24 w 24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8">
                    <a:moveTo>
                      <a:pt x="24" y="4"/>
                    </a:moveTo>
                    <a:lnTo>
                      <a:pt x="12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FAF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2" name="Freeform 79">
                <a:extLst>
                  <a:ext uri="{FF2B5EF4-FFF2-40B4-BE49-F238E27FC236}">
                    <a16:creationId xmlns:a16="http://schemas.microsoft.com/office/drawing/2014/main" id="{99304D96-703E-4D07-BF94-3E4FF08A6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75" y="3868"/>
                <a:ext cx="24" cy="8"/>
              </a:xfrm>
              <a:custGeom>
                <a:avLst/>
                <a:gdLst>
                  <a:gd name="T0" fmla="*/ 24 w 24"/>
                  <a:gd name="T1" fmla="*/ 4 h 8"/>
                  <a:gd name="T2" fmla="*/ 12 w 24"/>
                  <a:gd name="T3" fmla="*/ 8 h 8"/>
                  <a:gd name="T4" fmla="*/ 0 w 24"/>
                  <a:gd name="T5" fmla="*/ 4 h 8"/>
                  <a:gd name="T6" fmla="*/ 10 w 24"/>
                  <a:gd name="T7" fmla="*/ 0 h 8"/>
                  <a:gd name="T8" fmla="*/ 24 w 24"/>
                  <a:gd name="T9" fmla="*/ 4 h 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24"/>
                  <a:gd name="T16" fmla="*/ 0 h 8"/>
                  <a:gd name="T17" fmla="*/ 24 w 24"/>
                  <a:gd name="T18" fmla="*/ 8 h 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24" h="8">
                    <a:moveTo>
                      <a:pt x="24" y="4"/>
                    </a:moveTo>
                    <a:lnTo>
                      <a:pt x="12" y="8"/>
                    </a:lnTo>
                    <a:lnTo>
                      <a:pt x="0" y="4"/>
                    </a:lnTo>
                    <a:lnTo>
                      <a:pt x="10" y="0"/>
                    </a:lnTo>
                    <a:lnTo>
                      <a:pt x="24" y="4"/>
                    </a:lnTo>
                    <a:close/>
                  </a:path>
                </a:pathLst>
              </a:custGeom>
              <a:solidFill>
                <a:srgbClr val="FAF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3" name="Freeform 80">
                <a:extLst>
                  <a:ext uri="{FF2B5EF4-FFF2-40B4-BE49-F238E27FC236}">
                    <a16:creationId xmlns:a16="http://schemas.microsoft.com/office/drawing/2014/main" id="{6FB03622-CEC0-4952-9C61-34E89229F9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1" y="3858"/>
                <a:ext cx="54" cy="32"/>
              </a:xfrm>
              <a:custGeom>
                <a:avLst/>
                <a:gdLst>
                  <a:gd name="T0" fmla="*/ 54 w 54"/>
                  <a:gd name="T1" fmla="*/ 28 h 32"/>
                  <a:gd name="T2" fmla="*/ 48 w 54"/>
                  <a:gd name="T3" fmla="*/ 32 h 32"/>
                  <a:gd name="T4" fmla="*/ 46 w 54"/>
                  <a:gd name="T5" fmla="*/ 16 h 32"/>
                  <a:gd name="T6" fmla="*/ 10 w 54"/>
                  <a:gd name="T7" fmla="*/ 6 h 32"/>
                  <a:gd name="T8" fmla="*/ 8 w 54"/>
                  <a:gd name="T9" fmla="*/ 24 h 32"/>
                  <a:gd name="T10" fmla="*/ 0 w 54"/>
                  <a:gd name="T11" fmla="*/ 22 h 32"/>
                  <a:gd name="T12" fmla="*/ 2 w 54"/>
                  <a:gd name="T13" fmla="*/ 0 h 32"/>
                  <a:gd name="T14" fmla="*/ 50 w 54"/>
                  <a:gd name="T15" fmla="*/ 8 h 32"/>
                  <a:gd name="T16" fmla="*/ 54 w 54"/>
                  <a:gd name="T17" fmla="*/ 28 h 32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w 54"/>
                  <a:gd name="T28" fmla="*/ 0 h 32"/>
                  <a:gd name="T29" fmla="*/ 54 w 54"/>
                  <a:gd name="T30" fmla="*/ 32 h 32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T27" t="T28" r="T29" b="T30"/>
                <a:pathLst>
                  <a:path w="54" h="32">
                    <a:moveTo>
                      <a:pt x="54" y="28"/>
                    </a:moveTo>
                    <a:lnTo>
                      <a:pt x="48" y="32"/>
                    </a:lnTo>
                    <a:lnTo>
                      <a:pt x="46" y="16"/>
                    </a:lnTo>
                    <a:lnTo>
                      <a:pt x="10" y="6"/>
                    </a:lnTo>
                    <a:lnTo>
                      <a:pt x="8" y="24"/>
                    </a:lnTo>
                    <a:lnTo>
                      <a:pt x="0" y="22"/>
                    </a:lnTo>
                    <a:lnTo>
                      <a:pt x="2" y="0"/>
                    </a:lnTo>
                    <a:lnTo>
                      <a:pt x="50" y="8"/>
                    </a:lnTo>
                    <a:lnTo>
                      <a:pt x="54" y="28"/>
                    </a:lnTo>
                    <a:close/>
                  </a:path>
                </a:pathLst>
              </a:custGeom>
              <a:solidFill>
                <a:srgbClr val="7144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4" name="Freeform 81">
                <a:extLst>
                  <a:ext uri="{FF2B5EF4-FFF2-40B4-BE49-F238E27FC236}">
                    <a16:creationId xmlns:a16="http://schemas.microsoft.com/office/drawing/2014/main" id="{7E17C3D4-2F5A-4D18-94C4-EE50F196A6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1" y="3832"/>
                <a:ext cx="34" cy="42"/>
              </a:xfrm>
              <a:custGeom>
                <a:avLst/>
                <a:gdLst>
                  <a:gd name="T0" fmla="*/ 2 w 34"/>
                  <a:gd name="T1" fmla="*/ 0 h 42"/>
                  <a:gd name="T2" fmla="*/ 2 w 34"/>
                  <a:gd name="T3" fmla="*/ 10 h 42"/>
                  <a:gd name="T4" fmla="*/ 0 w 34"/>
                  <a:gd name="T5" fmla="*/ 22 h 42"/>
                  <a:gd name="T6" fmla="*/ 0 w 34"/>
                  <a:gd name="T7" fmla="*/ 32 h 42"/>
                  <a:gd name="T8" fmla="*/ 6 w 34"/>
                  <a:gd name="T9" fmla="*/ 40 h 42"/>
                  <a:gd name="T10" fmla="*/ 24 w 34"/>
                  <a:gd name="T11" fmla="*/ 42 h 42"/>
                  <a:gd name="T12" fmla="*/ 28 w 34"/>
                  <a:gd name="T13" fmla="*/ 38 h 42"/>
                  <a:gd name="T14" fmla="*/ 26 w 34"/>
                  <a:gd name="T15" fmla="*/ 32 h 42"/>
                  <a:gd name="T16" fmla="*/ 28 w 34"/>
                  <a:gd name="T17" fmla="*/ 30 h 42"/>
                  <a:gd name="T18" fmla="*/ 32 w 34"/>
                  <a:gd name="T19" fmla="*/ 32 h 42"/>
                  <a:gd name="T20" fmla="*/ 34 w 34"/>
                  <a:gd name="T21" fmla="*/ 20 h 42"/>
                  <a:gd name="T22" fmla="*/ 30 w 34"/>
                  <a:gd name="T23" fmla="*/ 8 h 42"/>
                  <a:gd name="T24" fmla="*/ 26 w 34"/>
                  <a:gd name="T25" fmla="*/ 0 h 42"/>
                  <a:gd name="T26" fmla="*/ 14 w 34"/>
                  <a:gd name="T27" fmla="*/ 0 h 42"/>
                  <a:gd name="T28" fmla="*/ 2 w 34"/>
                  <a:gd name="T29" fmla="*/ 0 h 42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34"/>
                  <a:gd name="T46" fmla="*/ 0 h 42"/>
                  <a:gd name="T47" fmla="*/ 34 w 34"/>
                  <a:gd name="T48" fmla="*/ 42 h 42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34" h="42">
                    <a:moveTo>
                      <a:pt x="2" y="0"/>
                    </a:moveTo>
                    <a:lnTo>
                      <a:pt x="2" y="10"/>
                    </a:lnTo>
                    <a:lnTo>
                      <a:pt x="0" y="22"/>
                    </a:lnTo>
                    <a:lnTo>
                      <a:pt x="0" y="32"/>
                    </a:lnTo>
                    <a:lnTo>
                      <a:pt x="6" y="40"/>
                    </a:lnTo>
                    <a:lnTo>
                      <a:pt x="24" y="42"/>
                    </a:lnTo>
                    <a:lnTo>
                      <a:pt x="28" y="38"/>
                    </a:lnTo>
                    <a:lnTo>
                      <a:pt x="26" y="32"/>
                    </a:lnTo>
                    <a:lnTo>
                      <a:pt x="28" y="30"/>
                    </a:lnTo>
                    <a:lnTo>
                      <a:pt x="32" y="32"/>
                    </a:lnTo>
                    <a:lnTo>
                      <a:pt x="34" y="20"/>
                    </a:lnTo>
                    <a:lnTo>
                      <a:pt x="30" y="8"/>
                    </a:lnTo>
                    <a:lnTo>
                      <a:pt x="26" y="0"/>
                    </a:lnTo>
                    <a:lnTo>
                      <a:pt x="1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6BF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5" name="Freeform 82">
                <a:extLst>
                  <a:ext uri="{FF2B5EF4-FFF2-40B4-BE49-F238E27FC236}">
                    <a16:creationId xmlns:a16="http://schemas.microsoft.com/office/drawing/2014/main" id="{12916516-85E8-4227-B4F9-9CC55B9FC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5" y="3608"/>
                <a:ext cx="28" cy="212"/>
              </a:xfrm>
              <a:custGeom>
                <a:avLst/>
                <a:gdLst>
                  <a:gd name="T0" fmla="*/ 24 w 28"/>
                  <a:gd name="T1" fmla="*/ 0 h 212"/>
                  <a:gd name="T2" fmla="*/ 22 w 28"/>
                  <a:gd name="T3" fmla="*/ 19 h 212"/>
                  <a:gd name="T4" fmla="*/ 28 w 28"/>
                  <a:gd name="T5" fmla="*/ 37 h 212"/>
                  <a:gd name="T6" fmla="*/ 22 w 28"/>
                  <a:gd name="T7" fmla="*/ 51 h 212"/>
                  <a:gd name="T8" fmla="*/ 12 w 28"/>
                  <a:gd name="T9" fmla="*/ 69 h 212"/>
                  <a:gd name="T10" fmla="*/ 12 w 28"/>
                  <a:gd name="T11" fmla="*/ 93 h 212"/>
                  <a:gd name="T12" fmla="*/ 12 w 28"/>
                  <a:gd name="T13" fmla="*/ 117 h 212"/>
                  <a:gd name="T14" fmla="*/ 18 w 28"/>
                  <a:gd name="T15" fmla="*/ 131 h 212"/>
                  <a:gd name="T16" fmla="*/ 22 w 28"/>
                  <a:gd name="T17" fmla="*/ 135 h 212"/>
                  <a:gd name="T18" fmla="*/ 8 w 28"/>
                  <a:gd name="T19" fmla="*/ 137 h 212"/>
                  <a:gd name="T20" fmla="*/ 6 w 28"/>
                  <a:gd name="T21" fmla="*/ 158 h 212"/>
                  <a:gd name="T22" fmla="*/ 8 w 28"/>
                  <a:gd name="T23" fmla="*/ 170 h 212"/>
                  <a:gd name="T24" fmla="*/ 6 w 28"/>
                  <a:gd name="T25" fmla="*/ 182 h 212"/>
                  <a:gd name="T26" fmla="*/ 16 w 28"/>
                  <a:gd name="T27" fmla="*/ 206 h 212"/>
                  <a:gd name="T28" fmla="*/ 0 w 28"/>
                  <a:gd name="T29" fmla="*/ 212 h 212"/>
                  <a:gd name="T30" fmla="*/ 0 w 28"/>
                  <a:gd name="T31" fmla="*/ 166 h 212"/>
                  <a:gd name="T32" fmla="*/ 0 w 28"/>
                  <a:gd name="T33" fmla="*/ 131 h 212"/>
                  <a:gd name="T34" fmla="*/ 2 w 28"/>
                  <a:gd name="T35" fmla="*/ 97 h 212"/>
                  <a:gd name="T36" fmla="*/ 6 w 28"/>
                  <a:gd name="T37" fmla="*/ 57 h 212"/>
                  <a:gd name="T38" fmla="*/ 12 w 28"/>
                  <a:gd name="T39" fmla="*/ 27 h 212"/>
                  <a:gd name="T40" fmla="*/ 24 w 28"/>
                  <a:gd name="T41" fmla="*/ 0 h 212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w 28"/>
                  <a:gd name="T64" fmla="*/ 0 h 212"/>
                  <a:gd name="T65" fmla="*/ 28 w 28"/>
                  <a:gd name="T66" fmla="*/ 212 h 212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T63" t="T64" r="T65" b="T66"/>
                <a:pathLst>
                  <a:path w="28" h="212">
                    <a:moveTo>
                      <a:pt x="24" y="0"/>
                    </a:moveTo>
                    <a:lnTo>
                      <a:pt x="22" y="19"/>
                    </a:lnTo>
                    <a:lnTo>
                      <a:pt x="28" y="37"/>
                    </a:lnTo>
                    <a:lnTo>
                      <a:pt x="22" y="51"/>
                    </a:lnTo>
                    <a:lnTo>
                      <a:pt x="12" y="69"/>
                    </a:lnTo>
                    <a:lnTo>
                      <a:pt x="12" y="93"/>
                    </a:lnTo>
                    <a:lnTo>
                      <a:pt x="12" y="117"/>
                    </a:lnTo>
                    <a:lnTo>
                      <a:pt x="18" y="131"/>
                    </a:lnTo>
                    <a:lnTo>
                      <a:pt x="22" y="135"/>
                    </a:lnTo>
                    <a:lnTo>
                      <a:pt x="8" y="137"/>
                    </a:lnTo>
                    <a:lnTo>
                      <a:pt x="6" y="158"/>
                    </a:lnTo>
                    <a:lnTo>
                      <a:pt x="8" y="170"/>
                    </a:lnTo>
                    <a:lnTo>
                      <a:pt x="6" y="182"/>
                    </a:lnTo>
                    <a:lnTo>
                      <a:pt x="16" y="206"/>
                    </a:lnTo>
                    <a:lnTo>
                      <a:pt x="0" y="212"/>
                    </a:lnTo>
                    <a:lnTo>
                      <a:pt x="0" y="166"/>
                    </a:lnTo>
                    <a:lnTo>
                      <a:pt x="0" y="131"/>
                    </a:lnTo>
                    <a:lnTo>
                      <a:pt x="2" y="97"/>
                    </a:lnTo>
                    <a:lnTo>
                      <a:pt x="6" y="57"/>
                    </a:lnTo>
                    <a:lnTo>
                      <a:pt x="12" y="27"/>
                    </a:lnTo>
                    <a:lnTo>
                      <a:pt x="24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66" name="Freeform 83">
                <a:extLst>
                  <a:ext uri="{FF2B5EF4-FFF2-40B4-BE49-F238E27FC236}">
                    <a16:creationId xmlns:a16="http://schemas.microsoft.com/office/drawing/2014/main" id="{9183BEA4-0994-4CDF-B46B-D4C12E4B5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39" y="3619"/>
                <a:ext cx="34" cy="209"/>
              </a:xfrm>
              <a:custGeom>
                <a:avLst/>
                <a:gdLst>
                  <a:gd name="T0" fmla="*/ 20 w 34"/>
                  <a:gd name="T1" fmla="*/ 0 h 209"/>
                  <a:gd name="T2" fmla="*/ 32 w 34"/>
                  <a:gd name="T3" fmla="*/ 20 h 209"/>
                  <a:gd name="T4" fmla="*/ 26 w 34"/>
                  <a:gd name="T5" fmla="*/ 52 h 209"/>
                  <a:gd name="T6" fmla="*/ 34 w 34"/>
                  <a:gd name="T7" fmla="*/ 82 h 209"/>
                  <a:gd name="T8" fmla="*/ 32 w 34"/>
                  <a:gd name="T9" fmla="*/ 94 h 209"/>
                  <a:gd name="T10" fmla="*/ 24 w 34"/>
                  <a:gd name="T11" fmla="*/ 112 h 209"/>
                  <a:gd name="T12" fmla="*/ 22 w 34"/>
                  <a:gd name="T13" fmla="*/ 179 h 209"/>
                  <a:gd name="T14" fmla="*/ 34 w 34"/>
                  <a:gd name="T15" fmla="*/ 209 h 209"/>
                  <a:gd name="T16" fmla="*/ 22 w 34"/>
                  <a:gd name="T17" fmla="*/ 209 h 209"/>
                  <a:gd name="T18" fmla="*/ 12 w 34"/>
                  <a:gd name="T19" fmla="*/ 136 h 209"/>
                  <a:gd name="T20" fmla="*/ 10 w 34"/>
                  <a:gd name="T21" fmla="*/ 106 h 209"/>
                  <a:gd name="T22" fmla="*/ 20 w 34"/>
                  <a:gd name="T23" fmla="*/ 66 h 209"/>
                  <a:gd name="T24" fmla="*/ 16 w 34"/>
                  <a:gd name="T25" fmla="*/ 52 h 209"/>
                  <a:gd name="T26" fmla="*/ 0 w 34"/>
                  <a:gd name="T27" fmla="*/ 52 h 209"/>
                  <a:gd name="T28" fmla="*/ 0 w 34"/>
                  <a:gd name="T29" fmla="*/ 48 h 209"/>
                  <a:gd name="T30" fmla="*/ 22 w 34"/>
                  <a:gd name="T31" fmla="*/ 48 h 209"/>
                  <a:gd name="T32" fmla="*/ 24 w 34"/>
                  <a:gd name="T33" fmla="*/ 30 h 209"/>
                  <a:gd name="T34" fmla="*/ 20 w 34"/>
                  <a:gd name="T35" fmla="*/ 0 h 20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34"/>
                  <a:gd name="T55" fmla="*/ 0 h 209"/>
                  <a:gd name="T56" fmla="*/ 34 w 34"/>
                  <a:gd name="T57" fmla="*/ 209 h 20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34" h="209">
                    <a:moveTo>
                      <a:pt x="20" y="0"/>
                    </a:moveTo>
                    <a:lnTo>
                      <a:pt x="32" y="20"/>
                    </a:lnTo>
                    <a:lnTo>
                      <a:pt x="26" y="52"/>
                    </a:lnTo>
                    <a:lnTo>
                      <a:pt x="34" y="82"/>
                    </a:lnTo>
                    <a:lnTo>
                      <a:pt x="32" y="94"/>
                    </a:lnTo>
                    <a:lnTo>
                      <a:pt x="24" y="112"/>
                    </a:lnTo>
                    <a:lnTo>
                      <a:pt x="22" y="179"/>
                    </a:lnTo>
                    <a:lnTo>
                      <a:pt x="34" y="209"/>
                    </a:lnTo>
                    <a:lnTo>
                      <a:pt x="22" y="209"/>
                    </a:lnTo>
                    <a:lnTo>
                      <a:pt x="12" y="136"/>
                    </a:lnTo>
                    <a:lnTo>
                      <a:pt x="10" y="106"/>
                    </a:lnTo>
                    <a:lnTo>
                      <a:pt x="20" y="66"/>
                    </a:lnTo>
                    <a:lnTo>
                      <a:pt x="16" y="52"/>
                    </a:lnTo>
                    <a:lnTo>
                      <a:pt x="0" y="52"/>
                    </a:lnTo>
                    <a:lnTo>
                      <a:pt x="0" y="48"/>
                    </a:lnTo>
                    <a:lnTo>
                      <a:pt x="22" y="48"/>
                    </a:lnTo>
                    <a:lnTo>
                      <a:pt x="24" y="30"/>
                    </a:ln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31" name="Group 84">
              <a:extLst>
                <a:ext uri="{FF2B5EF4-FFF2-40B4-BE49-F238E27FC236}">
                  <a16:creationId xmlns:a16="http://schemas.microsoft.com/office/drawing/2014/main" id="{F79AB9CB-0F45-4F04-BF31-B986206DA46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9" y="1480"/>
              <a:ext cx="102" cy="310"/>
              <a:chOff x="1069" y="1480"/>
              <a:chExt cx="102" cy="310"/>
            </a:xfrm>
          </p:grpSpPr>
          <p:sp>
            <p:nvSpPr>
              <p:cNvPr id="328" name="Freeform 85">
                <a:extLst>
                  <a:ext uri="{FF2B5EF4-FFF2-40B4-BE49-F238E27FC236}">
                    <a16:creationId xmlns:a16="http://schemas.microsoft.com/office/drawing/2014/main" id="{3340A4E4-E349-41F2-984D-6E3EB709FA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3" y="1480"/>
                <a:ext cx="18" cy="213"/>
              </a:xfrm>
              <a:custGeom>
                <a:avLst/>
                <a:gdLst>
                  <a:gd name="T0" fmla="*/ 16 w 18"/>
                  <a:gd name="T1" fmla="*/ 0 h 213"/>
                  <a:gd name="T2" fmla="*/ 0 w 18"/>
                  <a:gd name="T3" fmla="*/ 0 h 213"/>
                  <a:gd name="T4" fmla="*/ 2 w 18"/>
                  <a:gd name="T5" fmla="*/ 213 h 213"/>
                  <a:gd name="T6" fmla="*/ 18 w 18"/>
                  <a:gd name="T7" fmla="*/ 213 h 213"/>
                  <a:gd name="T8" fmla="*/ 16 w 18"/>
                  <a:gd name="T9" fmla="*/ 0 h 21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213"/>
                  <a:gd name="T17" fmla="*/ 18 w 18"/>
                  <a:gd name="T18" fmla="*/ 213 h 21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213">
                    <a:moveTo>
                      <a:pt x="16" y="0"/>
                    </a:moveTo>
                    <a:lnTo>
                      <a:pt x="0" y="0"/>
                    </a:lnTo>
                    <a:lnTo>
                      <a:pt x="2" y="213"/>
                    </a:lnTo>
                    <a:lnTo>
                      <a:pt x="18" y="213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9" name="Freeform 86">
                <a:extLst>
                  <a:ext uri="{FF2B5EF4-FFF2-40B4-BE49-F238E27FC236}">
                    <a16:creationId xmlns:a16="http://schemas.microsoft.com/office/drawing/2014/main" id="{09FF655E-4A12-405F-83EA-13BC869128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9" y="1689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0" name="Freeform 87">
                <a:extLst>
                  <a:ext uri="{FF2B5EF4-FFF2-40B4-BE49-F238E27FC236}">
                    <a16:creationId xmlns:a16="http://schemas.microsoft.com/office/drawing/2014/main" id="{2C873D9C-21AA-4EBB-A6B7-280AB56C5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9" y="1496"/>
                <a:ext cx="18" cy="212"/>
              </a:xfrm>
              <a:custGeom>
                <a:avLst/>
                <a:gdLst>
                  <a:gd name="T0" fmla="*/ 16 w 18"/>
                  <a:gd name="T1" fmla="*/ 0 h 212"/>
                  <a:gd name="T2" fmla="*/ 0 w 18"/>
                  <a:gd name="T3" fmla="*/ 0 h 212"/>
                  <a:gd name="T4" fmla="*/ 2 w 18"/>
                  <a:gd name="T5" fmla="*/ 212 h 212"/>
                  <a:gd name="T6" fmla="*/ 18 w 18"/>
                  <a:gd name="T7" fmla="*/ 212 h 212"/>
                  <a:gd name="T8" fmla="*/ 16 w 18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212"/>
                  <a:gd name="T17" fmla="*/ 18 w 18"/>
                  <a:gd name="T18" fmla="*/ 212 h 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212">
                    <a:moveTo>
                      <a:pt x="16" y="0"/>
                    </a:moveTo>
                    <a:lnTo>
                      <a:pt x="0" y="0"/>
                    </a:lnTo>
                    <a:lnTo>
                      <a:pt x="2" y="212"/>
                    </a:lnTo>
                    <a:lnTo>
                      <a:pt x="18" y="21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1" name="Freeform 88">
                <a:extLst>
                  <a:ext uri="{FF2B5EF4-FFF2-40B4-BE49-F238E27FC236}">
                    <a16:creationId xmlns:a16="http://schemas.microsoft.com/office/drawing/2014/main" id="{5CB6EBF0-9FA0-40E6-94C5-FB15916D9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85" y="1704"/>
                <a:ext cx="86" cy="86"/>
              </a:xfrm>
              <a:custGeom>
                <a:avLst/>
                <a:gdLst>
                  <a:gd name="T0" fmla="*/ 0 w 86"/>
                  <a:gd name="T1" fmla="*/ 0 h 86"/>
                  <a:gd name="T2" fmla="*/ 44 w 86"/>
                  <a:gd name="T3" fmla="*/ 86 h 86"/>
                  <a:gd name="T4" fmla="*/ 86 w 86"/>
                  <a:gd name="T5" fmla="*/ 0 h 86"/>
                  <a:gd name="T6" fmla="*/ 0 w 86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6"/>
                  <a:gd name="T14" fmla="*/ 86 w 86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6">
                    <a:moveTo>
                      <a:pt x="0" y="0"/>
                    </a:moveTo>
                    <a:lnTo>
                      <a:pt x="44" y="86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2" name="Freeform 89">
                <a:extLst>
                  <a:ext uri="{FF2B5EF4-FFF2-40B4-BE49-F238E27FC236}">
                    <a16:creationId xmlns:a16="http://schemas.microsoft.com/office/drawing/2014/main" id="{DE089DA0-6A5F-4450-B496-BC25E02061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1" y="1488"/>
                <a:ext cx="18" cy="212"/>
              </a:xfrm>
              <a:custGeom>
                <a:avLst/>
                <a:gdLst>
                  <a:gd name="T0" fmla="*/ 16 w 18"/>
                  <a:gd name="T1" fmla="*/ 0 h 212"/>
                  <a:gd name="T2" fmla="*/ 0 w 18"/>
                  <a:gd name="T3" fmla="*/ 0 h 212"/>
                  <a:gd name="T4" fmla="*/ 2 w 18"/>
                  <a:gd name="T5" fmla="*/ 212 h 212"/>
                  <a:gd name="T6" fmla="*/ 18 w 18"/>
                  <a:gd name="T7" fmla="*/ 212 h 212"/>
                  <a:gd name="T8" fmla="*/ 16 w 18"/>
                  <a:gd name="T9" fmla="*/ 0 h 21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212"/>
                  <a:gd name="T17" fmla="*/ 18 w 18"/>
                  <a:gd name="T18" fmla="*/ 212 h 21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212">
                    <a:moveTo>
                      <a:pt x="16" y="0"/>
                    </a:moveTo>
                    <a:lnTo>
                      <a:pt x="0" y="0"/>
                    </a:lnTo>
                    <a:lnTo>
                      <a:pt x="2" y="212"/>
                    </a:lnTo>
                    <a:lnTo>
                      <a:pt x="18" y="212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33" name="Freeform 90">
                <a:extLst>
                  <a:ext uri="{FF2B5EF4-FFF2-40B4-BE49-F238E27FC236}">
                    <a16:creationId xmlns:a16="http://schemas.microsoft.com/office/drawing/2014/main" id="{8CA99C20-45BE-4598-9231-3ABBDE9AB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7" y="1697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32" name="Rectangle 91">
              <a:extLst>
                <a:ext uri="{FF2B5EF4-FFF2-40B4-BE49-F238E27FC236}">
                  <a16:creationId xmlns:a16="http://schemas.microsoft.com/office/drawing/2014/main" id="{3600695D-04AC-4A99-A5EC-6CBF352EEA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7" y="1714"/>
              <a:ext cx="937" cy="2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3" name="Rectangle 92">
              <a:extLst>
                <a:ext uri="{FF2B5EF4-FFF2-40B4-BE49-F238E27FC236}">
                  <a16:creationId xmlns:a16="http://schemas.microsoft.com/office/drawing/2014/main" id="{BB3936AF-CA33-423B-B470-1BF5835945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8" y="1752"/>
              <a:ext cx="882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Master Data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34" name="Rectangle 93">
              <a:extLst>
                <a:ext uri="{FF2B5EF4-FFF2-40B4-BE49-F238E27FC236}">
                  <a16:creationId xmlns:a16="http://schemas.microsoft.com/office/drawing/2014/main" id="{0F87710F-974B-4EB2-AFEC-45E3BF3EB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91" y="2026"/>
              <a:ext cx="877" cy="12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35" name="Rectangle 94">
              <a:extLst>
                <a:ext uri="{FF2B5EF4-FFF2-40B4-BE49-F238E27FC236}">
                  <a16:creationId xmlns:a16="http://schemas.microsoft.com/office/drawing/2014/main" id="{61235BAB-8DD2-449A-B0FB-D6C2F653DD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066"/>
              <a:ext cx="429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material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36" name="Rectangle 95">
              <a:extLst>
                <a:ext uri="{FF2B5EF4-FFF2-40B4-BE49-F238E27FC236}">
                  <a16:creationId xmlns:a16="http://schemas.microsoft.com/office/drawing/2014/main" id="{E987E5FB-6E51-438F-9931-900A3F353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219"/>
              <a:ext cx="422" cy="1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batches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37" name="Rectangle 96">
              <a:extLst>
                <a:ext uri="{FF2B5EF4-FFF2-40B4-BE49-F238E27FC236}">
                  <a16:creationId xmlns:a16="http://schemas.microsoft.com/office/drawing/2014/main" id="{DFBFB139-4B0B-4D7E-A861-BA9A956419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372"/>
              <a:ext cx="368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vendor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38" name="Rectangle 97">
              <a:extLst>
                <a:ext uri="{FF2B5EF4-FFF2-40B4-BE49-F238E27FC236}">
                  <a16:creationId xmlns:a16="http://schemas.microsoft.com/office/drawing/2014/main" id="{E5208CF6-56F9-411D-BCC4-2402593588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525"/>
              <a:ext cx="71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G/L accounts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39" name="Rectangle 98">
              <a:extLst>
                <a:ext uri="{FF2B5EF4-FFF2-40B4-BE49-F238E27FC236}">
                  <a16:creationId xmlns:a16="http://schemas.microsoft.com/office/drawing/2014/main" id="{273288A9-B2B0-4313-BC55-F43911FDE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678"/>
              <a:ext cx="496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customer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40" name="Rectangle 99">
              <a:extLst>
                <a:ext uri="{FF2B5EF4-FFF2-40B4-BE49-F238E27FC236}">
                  <a16:creationId xmlns:a16="http://schemas.microsoft.com/office/drawing/2014/main" id="{833867A0-C0E5-42EB-9D90-C38A80A076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831"/>
              <a:ext cx="651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>
                  <a:solidFill>
                    <a:srgbClr val="000000"/>
                  </a:solidFill>
                </a:rPr>
                <a:t>warehouses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41" name="Rectangle 100">
              <a:extLst>
                <a:ext uri="{FF2B5EF4-FFF2-40B4-BE49-F238E27FC236}">
                  <a16:creationId xmlns:a16="http://schemas.microsoft.com/office/drawing/2014/main" id="{C7B26222-0979-4ACD-BB0E-278C0FF387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2983"/>
              <a:ext cx="3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.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2" name="Rectangle 101">
              <a:extLst>
                <a:ext uri="{FF2B5EF4-FFF2-40B4-BE49-F238E27FC236}">
                  <a16:creationId xmlns:a16="http://schemas.microsoft.com/office/drawing/2014/main" id="{3B0F8561-2E77-4793-A6AC-3401BDD558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53" y="3137"/>
              <a:ext cx="38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.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43" name="Rectangle 102">
              <a:extLst>
                <a:ext uri="{FF2B5EF4-FFF2-40B4-BE49-F238E27FC236}">
                  <a16:creationId xmlns:a16="http://schemas.microsoft.com/office/drawing/2014/main" id="{9CEF5214-D199-4236-A694-35FEE92F26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094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4" name="Freeform 103">
              <a:extLst>
                <a:ext uri="{FF2B5EF4-FFF2-40B4-BE49-F238E27FC236}">
                  <a16:creationId xmlns:a16="http://schemas.microsoft.com/office/drawing/2014/main" id="{AF1B771D-29C2-4E6F-893F-5631E826E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094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104">
              <a:extLst>
                <a:ext uri="{FF2B5EF4-FFF2-40B4-BE49-F238E27FC236}">
                  <a16:creationId xmlns:a16="http://schemas.microsoft.com/office/drawing/2014/main" id="{F0DD131C-3A97-446E-8405-7C5BD9197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094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Rectangle 105">
              <a:extLst>
                <a:ext uri="{FF2B5EF4-FFF2-40B4-BE49-F238E27FC236}">
                  <a16:creationId xmlns:a16="http://schemas.microsoft.com/office/drawing/2014/main" id="{532BE446-2358-4CE0-A391-8AFB74AAE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247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47" name="Freeform 106">
              <a:extLst>
                <a:ext uri="{FF2B5EF4-FFF2-40B4-BE49-F238E27FC236}">
                  <a16:creationId xmlns:a16="http://schemas.microsoft.com/office/drawing/2014/main" id="{7D57F060-15E0-4157-8BCF-F55BC5FEF7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247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107">
              <a:extLst>
                <a:ext uri="{FF2B5EF4-FFF2-40B4-BE49-F238E27FC236}">
                  <a16:creationId xmlns:a16="http://schemas.microsoft.com/office/drawing/2014/main" id="{7C190514-22A3-4A34-B9D5-35E2A5D72C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247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Rectangle 108">
              <a:extLst>
                <a:ext uri="{FF2B5EF4-FFF2-40B4-BE49-F238E27FC236}">
                  <a16:creationId xmlns:a16="http://schemas.microsoft.com/office/drawing/2014/main" id="{A30534D3-5E09-4DA2-A857-0C96796E57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394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50" name="Freeform 109">
              <a:extLst>
                <a:ext uri="{FF2B5EF4-FFF2-40B4-BE49-F238E27FC236}">
                  <a16:creationId xmlns:a16="http://schemas.microsoft.com/office/drawing/2014/main" id="{DD8F17B9-1B9C-4673-85EE-398B932B76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394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Freeform 110">
              <a:extLst>
                <a:ext uri="{FF2B5EF4-FFF2-40B4-BE49-F238E27FC236}">
                  <a16:creationId xmlns:a16="http://schemas.microsoft.com/office/drawing/2014/main" id="{7AB16BF9-1C35-42A6-90AB-1A5510D7C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394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Rectangle 111">
              <a:extLst>
                <a:ext uri="{FF2B5EF4-FFF2-40B4-BE49-F238E27FC236}">
                  <a16:creationId xmlns:a16="http://schemas.microsoft.com/office/drawing/2014/main" id="{08C0501E-BFAF-46F1-8B08-0945E97C26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553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53" name="Freeform 112">
              <a:extLst>
                <a:ext uri="{FF2B5EF4-FFF2-40B4-BE49-F238E27FC236}">
                  <a16:creationId xmlns:a16="http://schemas.microsoft.com/office/drawing/2014/main" id="{DC678B69-5736-4DC7-AC8F-4F2885A9B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553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4" name="Freeform 113">
              <a:extLst>
                <a:ext uri="{FF2B5EF4-FFF2-40B4-BE49-F238E27FC236}">
                  <a16:creationId xmlns:a16="http://schemas.microsoft.com/office/drawing/2014/main" id="{598A5BEA-78CD-451F-BAF9-1B8AAF86BF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553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Rectangle 114">
              <a:extLst>
                <a:ext uri="{FF2B5EF4-FFF2-40B4-BE49-F238E27FC236}">
                  <a16:creationId xmlns:a16="http://schemas.microsoft.com/office/drawing/2014/main" id="{1810FBF6-82B0-457B-B9D1-2F2E177F40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694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56" name="Freeform 115">
              <a:extLst>
                <a:ext uri="{FF2B5EF4-FFF2-40B4-BE49-F238E27FC236}">
                  <a16:creationId xmlns:a16="http://schemas.microsoft.com/office/drawing/2014/main" id="{C9C6F495-D01C-4B97-8E63-D3C38B88D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694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" name="Freeform 116">
              <a:extLst>
                <a:ext uri="{FF2B5EF4-FFF2-40B4-BE49-F238E27FC236}">
                  <a16:creationId xmlns:a16="http://schemas.microsoft.com/office/drawing/2014/main" id="{5F003101-9F4A-4B8D-A726-11A96F559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694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8" name="Rectangle 117">
              <a:extLst>
                <a:ext uri="{FF2B5EF4-FFF2-40B4-BE49-F238E27FC236}">
                  <a16:creationId xmlns:a16="http://schemas.microsoft.com/office/drawing/2014/main" id="{998A585E-8692-46D0-80CA-01904622EE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9" y="2863"/>
              <a:ext cx="72" cy="81"/>
            </a:xfrm>
            <a:prstGeom prst="rect">
              <a:avLst/>
            </a:prstGeom>
            <a:solidFill>
              <a:srgbClr val="F57B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59" name="Freeform 118">
              <a:extLst>
                <a:ext uri="{FF2B5EF4-FFF2-40B4-BE49-F238E27FC236}">
                  <a16:creationId xmlns:a16="http://schemas.microsoft.com/office/drawing/2014/main" id="{998E3000-8C62-4CB2-B0F5-5B2B2E66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863"/>
              <a:ext cx="72" cy="81"/>
            </a:xfrm>
            <a:custGeom>
              <a:avLst/>
              <a:gdLst>
                <a:gd name="T0" fmla="*/ 72 w 72"/>
                <a:gd name="T1" fmla="*/ 0 h 81"/>
                <a:gd name="T2" fmla="*/ 0 w 72"/>
                <a:gd name="T3" fmla="*/ 0 h 81"/>
                <a:gd name="T4" fmla="*/ 0 w 72"/>
                <a:gd name="T5" fmla="*/ 81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72" y="0"/>
                  </a:moveTo>
                  <a:lnTo>
                    <a:pt x="0" y="0"/>
                  </a:lnTo>
                  <a:lnTo>
                    <a:pt x="0" y="81"/>
                  </a:lnTo>
                </a:path>
              </a:pathLst>
            </a:custGeom>
            <a:noFill/>
            <a:ln w="2540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Freeform 119">
              <a:extLst>
                <a:ext uri="{FF2B5EF4-FFF2-40B4-BE49-F238E27FC236}">
                  <a16:creationId xmlns:a16="http://schemas.microsoft.com/office/drawing/2014/main" id="{96EEB99C-F64E-4182-A551-7C1B16630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09" y="2863"/>
              <a:ext cx="72" cy="81"/>
            </a:xfrm>
            <a:custGeom>
              <a:avLst/>
              <a:gdLst>
                <a:gd name="T0" fmla="*/ 0 w 72"/>
                <a:gd name="T1" fmla="*/ 81 h 81"/>
                <a:gd name="T2" fmla="*/ 72 w 72"/>
                <a:gd name="T3" fmla="*/ 81 h 81"/>
                <a:gd name="T4" fmla="*/ 72 w 72"/>
                <a:gd name="T5" fmla="*/ 0 h 81"/>
                <a:gd name="T6" fmla="*/ 0 60000 65536"/>
                <a:gd name="T7" fmla="*/ 0 60000 65536"/>
                <a:gd name="T8" fmla="*/ 0 60000 65536"/>
                <a:gd name="T9" fmla="*/ 0 w 72"/>
                <a:gd name="T10" fmla="*/ 0 h 81"/>
                <a:gd name="T11" fmla="*/ 72 w 72"/>
                <a:gd name="T12" fmla="*/ 81 h 81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2" h="81">
                  <a:moveTo>
                    <a:pt x="0" y="81"/>
                  </a:moveTo>
                  <a:lnTo>
                    <a:pt x="72" y="81"/>
                  </a:lnTo>
                  <a:lnTo>
                    <a:pt x="72" y="0"/>
                  </a:lnTo>
                </a:path>
              </a:pathLst>
            </a:custGeom>
            <a:noFill/>
            <a:ln w="25400">
              <a:solidFill>
                <a:srgbClr val="BC37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1" name="Rectangle 120">
              <a:extLst>
                <a:ext uri="{FF2B5EF4-FFF2-40B4-BE49-F238E27FC236}">
                  <a16:creationId xmlns:a16="http://schemas.microsoft.com/office/drawing/2014/main" id="{D56BF9F3-CD93-413D-BBD7-5F8D05528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0" y="731"/>
              <a:ext cx="402" cy="227"/>
            </a:xfrm>
            <a:prstGeom prst="rect">
              <a:avLst/>
            </a:pr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2" name="Rectangle 121">
              <a:extLst>
                <a:ext uri="{FF2B5EF4-FFF2-40B4-BE49-F238E27FC236}">
                  <a16:creationId xmlns:a16="http://schemas.microsoft.com/office/drawing/2014/main" id="{27ACE7D9-DCFC-48BE-8972-F4F236FC62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6" y="707"/>
              <a:ext cx="402" cy="22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3" name="Rectangle 122">
              <a:extLst>
                <a:ext uri="{FF2B5EF4-FFF2-40B4-BE49-F238E27FC236}">
                  <a16:creationId xmlns:a16="http://schemas.microsoft.com/office/drawing/2014/main" id="{5F55AE90-290D-4BB4-8248-6001CE9115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0" y="916"/>
              <a:ext cx="386" cy="6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64" name="Freeform 123">
              <a:extLst>
                <a:ext uri="{FF2B5EF4-FFF2-40B4-BE49-F238E27FC236}">
                  <a16:creationId xmlns:a16="http://schemas.microsoft.com/office/drawing/2014/main" id="{680CB994-18E5-47A4-BD03-55BFE9A2E9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852"/>
              <a:ext cx="165" cy="6"/>
            </a:xfrm>
            <a:custGeom>
              <a:avLst/>
              <a:gdLst>
                <a:gd name="T0" fmla="*/ 0 w 165"/>
                <a:gd name="T1" fmla="*/ 6 h 6"/>
                <a:gd name="T2" fmla="*/ 16 w 165"/>
                <a:gd name="T3" fmla="*/ 0 h 6"/>
                <a:gd name="T4" fmla="*/ 51 w 165"/>
                <a:gd name="T5" fmla="*/ 0 h 6"/>
                <a:gd name="T6" fmla="*/ 79 w 165"/>
                <a:gd name="T7" fmla="*/ 0 h 6"/>
                <a:gd name="T8" fmla="*/ 111 w 165"/>
                <a:gd name="T9" fmla="*/ 4 h 6"/>
                <a:gd name="T10" fmla="*/ 145 w 165"/>
                <a:gd name="T11" fmla="*/ 2 h 6"/>
                <a:gd name="T12" fmla="*/ 165 w 165"/>
                <a:gd name="T13" fmla="*/ 2 h 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5"/>
                <a:gd name="T22" fmla="*/ 0 h 6"/>
                <a:gd name="T23" fmla="*/ 165 w 165"/>
                <a:gd name="T24" fmla="*/ 6 h 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5" h="6">
                  <a:moveTo>
                    <a:pt x="0" y="6"/>
                  </a:moveTo>
                  <a:lnTo>
                    <a:pt x="16" y="0"/>
                  </a:lnTo>
                  <a:lnTo>
                    <a:pt x="51" y="0"/>
                  </a:lnTo>
                  <a:lnTo>
                    <a:pt x="79" y="0"/>
                  </a:lnTo>
                  <a:lnTo>
                    <a:pt x="111" y="4"/>
                  </a:lnTo>
                  <a:lnTo>
                    <a:pt x="145" y="2"/>
                  </a:lnTo>
                  <a:lnTo>
                    <a:pt x="165" y="2"/>
                  </a:lnTo>
                </a:path>
              </a:pathLst>
            </a:custGeom>
            <a:noFill/>
            <a:ln w="12700">
              <a:solidFill>
                <a:srgbClr val="0019D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5" name="Freeform 124">
              <a:extLst>
                <a:ext uri="{FF2B5EF4-FFF2-40B4-BE49-F238E27FC236}">
                  <a16:creationId xmlns:a16="http://schemas.microsoft.com/office/drawing/2014/main" id="{3EDE1074-6FC2-455E-BD40-6631B9FD3B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8" y="793"/>
              <a:ext cx="167" cy="49"/>
            </a:xfrm>
            <a:custGeom>
              <a:avLst/>
              <a:gdLst>
                <a:gd name="T0" fmla="*/ 0 w 167"/>
                <a:gd name="T1" fmla="*/ 31 h 49"/>
                <a:gd name="T2" fmla="*/ 6 w 167"/>
                <a:gd name="T3" fmla="*/ 27 h 49"/>
                <a:gd name="T4" fmla="*/ 16 w 167"/>
                <a:gd name="T5" fmla="*/ 35 h 49"/>
                <a:gd name="T6" fmla="*/ 27 w 167"/>
                <a:gd name="T7" fmla="*/ 49 h 49"/>
                <a:gd name="T8" fmla="*/ 41 w 167"/>
                <a:gd name="T9" fmla="*/ 47 h 49"/>
                <a:gd name="T10" fmla="*/ 53 w 167"/>
                <a:gd name="T11" fmla="*/ 43 h 49"/>
                <a:gd name="T12" fmla="*/ 81 w 167"/>
                <a:gd name="T13" fmla="*/ 31 h 49"/>
                <a:gd name="T14" fmla="*/ 95 w 167"/>
                <a:gd name="T15" fmla="*/ 39 h 49"/>
                <a:gd name="T16" fmla="*/ 107 w 167"/>
                <a:gd name="T17" fmla="*/ 37 h 49"/>
                <a:gd name="T18" fmla="*/ 119 w 167"/>
                <a:gd name="T19" fmla="*/ 25 h 49"/>
                <a:gd name="T20" fmla="*/ 133 w 167"/>
                <a:gd name="T21" fmla="*/ 19 h 49"/>
                <a:gd name="T22" fmla="*/ 149 w 167"/>
                <a:gd name="T23" fmla="*/ 16 h 49"/>
                <a:gd name="T24" fmla="*/ 167 w 167"/>
                <a:gd name="T25" fmla="*/ 0 h 4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7"/>
                <a:gd name="T40" fmla="*/ 0 h 49"/>
                <a:gd name="T41" fmla="*/ 167 w 167"/>
                <a:gd name="T42" fmla="*/ 49 h 4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7" h="49">
                  <a:moveTo>
                    <a:pt x="0" y="31"/>
                  </a:moveTo>
                  <a:lnTo>
                    <a:pt x="6" y="27"/>
                  </a:lnTo>
                  <a:lnTo>
                    <a:pt x="16" y="35"/>
                  </a:lnTo>
                  <a:lnTo>
                    <a:pt x="27" y="49"/>
                  </a:lnTo>
                  <a:lnTo>
                    <a:pt x="41" y="47"/>
                  </a:lnTo>
                  <a:lnTo>
                    <a:pt x="53" y="43"/>
                  </a:lnTo>
                  <a:lnTo>
                    <a:pt x="81" y="31"/>
                  </a:lnTo>
                  <a:lnTo>
                    <a:pt x="95" y="39"/>
                  </a:lnTo>
                  <a:lnTo>
                    <a:pt x="107" y="37"/>
                  </a:lnTo>
                  <a:lnTo>
                    <a:pt x="119" y="25"/>
                  </a:lnTo>
                  <a:lnTo>
                    <a:pt x="133" y="19"/>
                  </a:lnTo>
                  <a:lnTo>
                    <a:pt x="149" y="16"/>
                  </a:lnTo>
                  <a:lnTo>
                    <a:pt x="167" y="0"/>
                  </a:lnTo>
                </a:path>
              </a:pathLst>
            </a:custGeom>
            <a:noFill/>
            <a:ln w="12700">
              <a:solidFill>
                <a:srgbClr val="DC008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6" name="Freeform 125">
              <a:extLst>
                <a:ext uri="{FF2B5EF4-FFF2-40B4-BE49-F238E27FC236}">
                  <a16:creationId xmlns:a16="http://schemas.microsoft.com/office/drawing/2014/main" id="{8E25B596-D6F6-4B70-AECE-5703B006E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1" y="751"/>
              <a:ext cx="128" cy="38"/>
            </a:xfrm>
            <a:custGeom>
              <a:avLst/>
              <a:gdLst>
                <a:gd name="T0" fmla="*/ 0 w 128"/>
                <a:gd name="T1" fmla="*/ 38 h 38"/>
                <a:gd name="T2" fmla="*/ 16 w 128"/>
                <a:gd name="T3" fmla="*/ 26 h 38"/>
                <a:gd name="T4" fmla="*/ 30 w 128"/>
                <a:gd name="T5" fmla="*/ 24 h 38"/>
                <a:gd name="T6" fmla="*/ 56 w 128"/>
                <a:gd name="T7" fmla="*/ 22 h 38"/>
                <a:gd name="T8" fmla="*/ 68 w 128"/>
                <a:gd name="T9" fmla="*/ 30 h 38"/>
                <a:gd name="T10" fmla="*/ 88 w 128"/>
                <a:gd name="T11" fmla="*/ 28 h 38"/>
                <a:gd name="T12" fmla="*/ 116 w 128"/>
                <a:gd name="T13" fmla="*/ 6 h 38"/>
                <a:gd name="T14" fmla="*/ 128 w 128"/>
                <a:gd name="T15" fmla="*/ 0 h 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28"/>
                <a:gd name="T25" fmla="*/ 0 h 38"/>
                <a:gd name="T26" fmla="*/ 128 w 128"/>
                <a:gd name="T27" fmla="*/ 38 h 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28" h="38">
                  <a:moveTo>
                    <a:pt x="0" y="38"/>
                  </a:moveTo>
                  <a:lnTo>
                    <a:pt x="16" y="26"/>
                  </a:lnTo>
                  <a:lnTo>
                    <a:pt x="30" y="24"/>
                  </a:lnTo>
                  <a:lnTo>
                    <a:pt x="56" y="22"/>
                  </a:lnTo>
                  <a:lnTo>
                    <a:pt x="68" y="30"/>
                  </a:lnTo>
                  <a:lnTo>
                    <a:pt x="88" y="28"/>
                  </a:lnTo>
                  <a:lnTo>
                    <a:pt x="116" y="6"/>
                  </a:lnTo>
                  <a:lnTo>
                    <a:pt x="128" y="0"/>
                  </a:lnTo>
                </a:path>
              </a:pathLst>
            </a:custGeom>
            <a:noFill/>
            <a:ln w="12700">
              <a:solidFill>
                <a:srgbClr val="00B7A5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67" name="Line 126">
              <a:extLst>
                <a:ext uri="{FF2B5EF4-FFF2-40B4-BE49-F238E27FC236}">
                  <a16:creationId xmlns:a16="http://schemas.microsoft.com/office/drawing/2014/main" id="{116C1D50-010C-4ACA-9B9D-FD29BE847A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97" y="721"/>
              <a:ext cx="1" cy="191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68" name="Group 127">
              <a:extLst>
                <a:ext uri="{FF2B5EF4-FFF2-40B4-BE49-F238E27FC236}">
                  <a16:creationId xmlns:a16="http://schemas.microsoft.com/office/drawing/2014/main" id="{8E78D56D-B54A-4110-A539-7A334247E97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95" y="820"/>
              <a:ext cx="178" cy="38"/>
              <a:chOff x="3195" y="820"/>
              <a:chExt cx="178" cy="38"/>
            </a:xfrm>
          </p:grpSpPr>
          <p:sp>
            <p:nvSpPr>
              <p:cNvPr id="316" name="Freeform 128">
                <a:extLst>
                  <a:ext uri="{FF2B5EF4-FFF2-40B4-BE49-F238E27FC236}">
                    <a16:creationId xmlns:a16="http://schemas.microsoft.com/office/drawing/2014/main" id="{9C778D01-5538-451A-BACE-19E2049DD1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5" y="850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2 h 8"/>
                  <a:gd name="T4" fmla="*/ 0 w 8"/>
                  <a:gd name="T5" fmla="*/ 4 h 8"/>
                  <a:gd name="T6" fmla="*/ 0 w 8"/>
                  <a:gd name="T7" fmla="*/ 4 h 8"/>
                  <a:gd name="T8" fmla="*/ 2 w 8"/>
                  <a:gd name="T9" fmla="*/ 6 h 8"/>
                  <a:gd name="T10" fmla="*/ 4 w 8"/>
                  <a:gd name="T11" fmla="*/ 8 h 8"/>
                  <a:gd name="T12" fmla="*/ 6 w 8"/>
                  <a:gd name="T13" fmla="*/ 8 h 8"/>
                  <a:gd name="T14" fmla="*/ 6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8 w 8"/>
                  <a:gd name="T23" fmla="*/ 0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7" name="Freeform 129">
                <a:extLst>
                  <a:ext uri="{FF2B5EF4-FFF2-40B4-BE49-F238E27FC236}">
                    <a16:creationId xmlns:a16="http://schemas.microsoft.com/office/drawing/2014/main" id="{918E3987-83EC-418A-BB5D-2F6062BC0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1" y="848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2 h 8"/>
                  <a:gd name="T4" fmla="*/ 0 w 8"/>
                  <a:gd name="T5" fmla="*/ 4 h 8"/>
                  <a:gd name="T6" fmla="*/ 0 w 8"/>
                  <a:gd name="T7" fmla="*/ 6 h 8"/>
                  <a:gd name="T8" fmla="*/ 0 w 8"/>
                  <a:gd name="T9" fmla="*/ 8 h 8"/>
                  <a:gd name="T10" fmla="*/ 2 w 8"/>
                  <a:gd name="T11" fmla="*/ 8 h 8"/>
                  <a:gd name="T12" fmla="*/ 4 w 8"/>
                  <a:gd name="T13" fmla="*/ 8 h 8"/>
                  <a:gd name="T14" fmla="*/ 4 w 8"/>
                  <a:gd name="T15" fmla="*/ 8 h 8"/>
                  <a:gd name="T16" fmla="*/ 6 w 8"/>
                  <a:gd name="T17" fmla="*/ 8 h 8"/>
                  <a:gd name="T18" fmla="*/ 8 w 8"/>
                  <a:gd name="T19" fmla="*/ 6 h 8"/>
                  <a:gd name="T20" fmla="*/ 8 w 8"/>
                  <a:gd name="T21" fmla="*/ 4 h 8"/>
                  <a:gd name="T22" fmla="*/ 6 w 8"/>
                  <a:gd name="T23" fmla="*/ 2 h 8"/>
                  <a:gd name="T24" fmla="*/ 4 w 8"/>
                  <a:gd name="T25" fmla="*/ 0 h 8"/>
                  <a:gd name="T26" fmla="*/ 2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8" name="Freeform 130">
                <a:extLst>
                  <a:ext uri="{FF2B5EF4-FFF2-40B4-BE49-F238E27FC236}">
                    <a16:creationId xmlns:a16="http://schemas.microsoft.com/office/drawing/2014/main" id="{667969EF-F55B-4443-B8E7-70416BB953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27" y="846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2 h 8"/>
                  <a:gd name="T4" fmla="*/ 0 w 8"/>
                  <a:gd name="T5" fmla="*/ 4 h 8"/>
                  <a:gd name="T6" fmla="*/ 0 w 8"/>
                  <a:gd name="T7" fmla="*/ 6 h 8"/>
                  <a:gd name="T8" fmla="*/ 0 w 8"/>
                  <a:gd name="T9" fmla="*/ 8 h 8"/>
                  <a:gd name="T10" fmla="*/ 2 w 8"/>
                  <a:gd name="T11" fmla="*/ 8 h 8"/>
                  <a:gd name="T12" fmla="*/ 4 w 8"/>
                  <a:gd name="T13" fmla="*/ 8 h 8"/>
                  <a:gd name="T14" fmla="*/ 4 w 8"/>
                  <a:gd name="T15" fmla="*/ 8 h 8"/>
                  <a:gd name="T16" fmla="*/ 6 w 8"/>
                  <a:gd name="T17" fmla="*/ 8 h 8"/>
                  <a:gd name="T18" fmla="*/ 8 w 8"/>
                  <a:gd name="T19" fmla="*/ 6 h 8"/>
                  <a:gd name="T20" fmla="*/ 8 w 8"/>
                  <a:gd name="T21" fmla="*/ 4 h 8"/>
                  <a:gd name="T22" fmla="*/ 6 w 8"/>
                  <a:gd name="T23" fmla="*/ 2 h 8"/>
                  <a:gd name="T24" fmla="*/ 4 w 8"/>
                  <a:gd name="T25" fmla="*/ 0 h 8"/>
                  <a:gd name="T26" fmla="*/ 2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9" name="Freeform 131">
                <a:extLst>
                  <a:ext uri="{FF2B5EF4-FFF2-40B4-BE49-F238E27FC236}">
                    <a16:creationId xmlns:a16="http://schemas.microsoft.com/office/drawing/2014/main" id="{D56D5CF6-D285-4AC3-89FE-312327EF98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" y="842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2 h 8"/>
                  <a:gd name="T4" fmla="*/ 0 w 8"/>
                  <a:gd name="T5" fmla="*/ 4 h 8"/>
                  <a:gd name="T6" fmla="*/ 0 w 8"/>
                  <a:gd name="T7" fmla="*/ 6 h 8"/>
                  <a:gd name="T8" fmla="*/ 0 w 8"/>
                  <a:gd name="T9" fmla="*/ 8 h 8"/>
                  <a:gd name="T10" fmla="*/ 2 w 8"/>
                  <a:gd name="T11" fmla="*/ 8 h 8"/>
                  <a:gd name="T12" fmla="*/ 4 w 8"/>
                  <a:gd name="T13" fmla="*/ 8 h 8"/>
                  <a:gd name="T14" fmla="*/ 4 w 8"/>
                  <a:gd name="T15" fmla="*/ 8 h 8"/>
                  <a:gd name="T16" fmla="*/ 6 w 8"/>
                  <a:gd name="T17" fmla="*/ 8 h 8"/>
                  <a:gd name="T18" fmla="*/ 8 w 8"/>
                  <a:gd name="T19" fmla="*/ 6 h 8"/>
                  <a:gd name="T20" fmla="*/ 8 w 8"/>
                  <a:gd name="T21" fmla="*/ 4 h 8"/>
                  <a:gd name="T22" fmla="*/ 6 w 8"/>
                  <a:gd name="T23" fmla="*/ 2 h 8"/>
                  <a:gd name="T24" fmla="*/ 4 w 8"/>
                  <a:gd name="T25" fmla="*/ 0 h 8"/>
                  <a:gd name="T26" fmla="*/ 2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2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0" y="8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6" y="2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0" name="Freeform 132">
                <a:extLst>
                  <a:ext uri="{FF2B5EF4-FFF2-40B4-BE49-F238E27FC236}">
                    <a16:creationId xmlns:a16="http://schemas.microsoft.com/office/drawing/2014/main" id="{F881CF35-0FC3-4DA4-82E1-553E51EFA0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" y="844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0 h 8"/>
                  <a:gd name="T4" fmla="*/ 0 w 8"/>
                  <a:gd name="T5" fmla="*/ 0 h 8"/>
                  <a:gd name="T6" fmla="*/ 0 w 8"/>
                  <a:gd name="T7" fmla="*/ 2 h 8"/>
                  <a:gd name="T8" fmla="*/ 0 w 8"/>
                  <a:gd name="T9" fmla="*/ 4 h 8"/>
                  <a:gd name="T10" fmla="*/ 0 w 8"/>
                  <a:gd name="T11" fmla="*/ 6 h 8"/>
                  <a:gd name="T12" fmla="*/ 2 w 8"/>
                  <a:gd name="T13" fmla="*/ 8 h 8"/>
                  <a:gd name="T14" fmla="*/ 2 w 8"/>
                  <a:gd name="T15" fmla="*/ 8 h 8"/>
                  <a:gd name="T16" fmla="*/ 4 w 8"/>
                  <a:gd name="T17" fmla="*/ 8 h 8"/>
                  <a:gd name="T18" fmla="*/ 6 w 8"/>
                  <a:gd name="T19" fmla="*/ 6 h 8"/>
                  <a:gd name="T20" fmla="*/ 8 w 8"/>
                  <a:gd name="T21" fmla="*/ 4 h 8"/>
                  <a:gd name="T22" fmla="*/ 8 w 8"/>
                  <a:gd name="T23" fmla="*/ 2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1" name="Freeform 133">
                <a:extLst>
                  <a:ext uri="{FF2B5EF4-FFF2-40B4-BE49-F238E27FC236}">
                    <a16:creationId xmlns:a16="http://schemas.microsoft.com/office/drawing/2014/main" id="{960AD8F2-6EAC-4192-BC9E-4AD1E817E5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5" y="844"/>
                <a:ext cx="8" cy="8"/>
              </a:xfrm>
              <a:custGeom>
                <a:avLst/>
                <a:gdLst>
                  <a:gd name="T0" fmla="*/ 2 w 8"/>
                  <a:gd name="T1" fmla="*/ 0 h 8"/>
                  <a:gd name="T2" fmla="*/ 0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0 w 8"/>
                  <a:gd name="T9" fmla="*/ 6 h 8"/>
                  <a:gd name="T10" fmla="*/ 2 w 8"/>
                  <a:gd name="T11" fmla="*/ 8 h 8"/>
                  <a:gd name="T12" fmla="*/ 4 w 8"/>
                  <a:gd name="T13" fmla="*/ 8 h 8"/>
                  <a:gd name="T14" fmla="*/ 4 w 8"/>
                  <a:gd name="T15" fmla="*/ 8 h 8"/>
                  <a:gd name="T16" fmla="*/ 6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6 w 8"/>
                  <a:gd name="T23" fmla="*/ 0 h 8"/>
                  <a:gd name="T24" fmla="*/ 4 w 8"/>
                  <a:gd name="T25" fmla="*/ 0 h 8"/>
                  <a:gd name="T26" fmla="*/ 2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2" y="0"/>
                    </a:moveTo>
                    <a:lnTo>
                      <a:pt x="0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2" name="Freeform 134">
                <a:extLst>
                  <a:ext uri="{FF2B5EF4-FFF2-40B4-BE49-F238E27FC236}">
                    <a16:creationId xmlns:a16="http://schemas.microsoft.com/office/drawing/2014/main" id="{EFFB3116-FE02-4D62-BE2D-8753F5C747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9" y="842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2 w 8"/>
                  <a:gd name="T9" fmla="*/ 6 h 8"/>
                  <a:gd name="T10" fmla="*/ 4 w 8"/>
                  <a:gd name="T11" fmla="*/ 8 h 8"/>
                  <a:gd name="T12" fmla="*/ 6 w 8"/>
                  <a:gd name="T13" fmla="*/ 8 h 8"/>
                  <a:gd name="T14" fmla="*/ 6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8 w 8"/>
                  <a:gd name="T23" fmla="*/ 0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3" name="Freeform 135">
                <a:extLst>
                  <a:ext uri="{FF2B5EF4-FFF2-40B4-BE49-F238E27FC236}">
                    <a16:creationId xmlns:a16="http://schemas.microsoft.com/office/drawing/2014/main" id="{C2E3DBFB-8E8B-498D-86B7-221B06838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5" y="840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2 h 8"/>
                  <a:gd name="T4" fmla="*/ 0 w 8"/>
                  <a:gd name="T5" fmla="*/ 4 h 8"/>
                  <a:gd name="T6" fmla="*/ 0 w 8"/>
                  <a:gd name="T7" fmla="*/ 6 h 8"/>
                  <a:gd name="T8" fmla="*/ 2 w 8"/>
                  <a:gd name="T9" fmla="*/ 8 h 8"/>
                  <a:gd name="T10" fmla="*/ 4 w 8"/>
                  <a:gd name="T11" fmla="*/ 8 h 8"/>
                  <a:gd name="T12" fmla="*/ 6 w 8"/>
                  <a:gd name="T13" fmla="*/ 8 h 8"/>
                  <a:gd name="T14" fmla="*/ 6 w 8"/>
                  <a:gd name="T15" fmla="*/ 8 h 8"/>
                  <a:gd name="T16" fmla="*/ 8 w 8"/>
                  <a:gd name="T17" fmla="*/ 8 h 8"/>
                  <a:gd name="T18" fmla="*/ 8 w 8"/>
                  <a:gd name="T19" fmla="*/ 6 h 8"/>
                  <a:gd name="T20" fmla="*/ 8 w 8"/>
                  <a:gd name="T21" fmla="*/ 4 h 8"/>
                  <a:gd name="T22" fmla="*/ 8 w 8"/>
                  <a:gd name="T23" fmla="*/ 2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4" name="Freeform 136">
                <a:extLst>
                  <a:ext uri="{FF2B5EF4-FFF2-40B4-BE49-F238E27FC236}">
                    <a16:creationId xmlns:a16="http://schemas.microsoft.com/office/drawing/2014/main" id="{13E58B9E-FAE2-41E4-B541-F27B483DAA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1" y="838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2 w 8"/>
                  <a:gd name="T9" fmla="*/ 6 h 8"/>
                  <a:gd name="T10" fmla="*/ 4 w 8"/>
                  <a:gd name="T11" fmla="*/ 8 h 8"/>
                  <a:gd name="T12" fmla="*/ 6 w 8"/>
                  <a:gd name="T13" fmla="*/ 8 h 8"/>
                  <a:gd name="T14" fmla="*/ 6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8 w 8"/>
                  <a:gd name="T23" fmla="*/ 0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5" name="Freeform 137">
                <a:extLst>
                  <a:ext uri="{FF2B5EF4-FFF2-40B4-BE49-F238E27FC236}">
                    <a16:creationId xmlns:a16="http://schemas.microsoft.com/office/drawing/2014/main" id="{B17EA037-0C87-4F60-AC73-771CC74DAA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7" y="834"/>
                <a:ext cx="8" cy="8"/>
              </a:xfrm>
              <a:custGeom>
                <a:avLst/>
                <a:gdLst>
                  <a:gd name="T0" fmla="*/ 4 w 8"/>
                  <a:gd name="T1" fmla="*/ 0 h 8"/>
                  <a:gd name="T2" fmla="*/ 2 w 8"/>
                  <a:gd name="T3" fmla="*/ 0 h 8"/>
                  <a:gd name="T4" fmla="*/ 0 w 8"/>
                  <a:gd name="T5" fmla="*/ 2 h 8"/>
                  <a:gd name="T6" fmla="*/ 0 w 8"/>
                  <a:gd name="T7" fmla="*/ 4 h 8"/>
                  <a:gd name="T8" fmla="*/ 2 w 8"/>
                  <a:gd name="T9" fmla="*/ 6 h 8"/>
                  <a:gd name="T10" fmla="*/ 4 w 8"/>
                  <a:gd name="T11" fmla="*/ 8 h 8"/>
                  <a:gd name="T12" fmla="*/ 6 w 8"/>
                  <a:gd name="T13" fmla="*/ 8 h 8"/>
                  <a:gd name="T14" fmla="*/ 6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8 w 8"/>
                  <a:gd name="T23" fmla="*/ 0 h 8"/>
                  <a:gd name="T24" fmla="*/ 6 w 8"/>
                  <a:gd name="T25" fmla="*/ 0 h 8"/>
                  <a:gd name="T26" fmla="*/ 4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4" y="0"/>
                    </a:moveTo>
                    <a:lnTo>
                      <a:pt x="2" y="0"/>
                    </a:lnTo>
                    <a:lnTo>
                      <a:pt x="0" y="2"/>
                    </a:lnTo>
                    <a:lnTo>
                      <a:pt x="0" y="4"/>
                    </a:lnTo>
                    <a:lnTo>
                      <a:pt x="2" y="6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8" y="0"/>
                    </a:lnTo>
                    <a:lnTo>
                      <a:pt x="6" y="0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6" name="Freeform 138">
                <a:extLst>
                  <a:ext uri="{FF2B5EF4-FFF2-40B4-BE49-F238E27FC236}">
                    <a16:creationId xmlns:a16="http://schemas.microsoft.com/office/drawing/2014/main" id="{70D37836-E6AA-4FBD-9634-C047BEA5EB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53" y="830"/>
                <a:ext cx="8" cy="8"/>
              </a:xfrm>
              <a:custGeom>
                <a:avLst/>
                <a:gdLst>
                  <a:gd name="T0" fmla="*/ 0 w 8"/>
                  <a:gd name="T1" fmla="*/ 0 h 8"/>
                  <a:gd name="T2" fmla="*/ 0 w 8"/>
                  <a:gd name="T3" fmla="*/ 2 h 8"/>
                  <a:gd name="T4" fmla="*/ 0 w 8"/>
                  <a:gd name="T5" fmla="*/ 4 h 8"/>
                  <a:gd name="T6" fmla="*/ 0 w 8"/>
                  <a:gd name="T7" fmla="*/ 6 h 8"/>
                  <a:gd name="T8" fmla="*/ 2 w 8"/>
                  <a:gd name="T9" fmla="*/ 8 h 8"/>
                  <a:gd name="T10" fmla="*/ 4 w 8"/>
                  <a:gd name="T11" fmla="*/ 8 h 8"/>
                  <a:gd name="T12" fmla="*/ 6 w 8"/>
                  <a:gd name="T13" fmla="*/ 6 h 8"/>
                  <a:gd name="T14" fmla="*/ 6 w 8"/>
                  <a:gd name="T15" fmla="*/ 6 h 8"/>
                  <a:gd name="T16" fmla="*/ 8 w 8"/>
                  <a:gd name="T17" fmla="*/ 4 h 8"/>
                  <a:gd name="T18" fmla="*/ 8 w 8"/>
                  <a:gd name="T19" fmla="*/ 2 h 8"/>
                  <a:gd name="T20" fmla="*/ 6 w 8"/>
                  <a:gd name="T21" fmla="*/ 0 h 8"/>
                  <a:gd name="T22" fmla="*/ 4 w 8"/>
                  <a:gd name="T23" fmla="*/ 0 h 8"/>
                  <a:gd name="T24" fmla="*/ 2 w 8"/>
                  <a:gd name="T25" fmla="*/ 0 h 8"/>
                  <a:gd name="T26" fmla="*/ 0 w 8"/>
                  <a:gd name="T27" fmla="*/ 0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0" y="0"/>
                    </a:moveTo>
                    <a:lnTo>
                      <a:pt x="0" y="2"/>
                    </a:ln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27" name="Freeform 139">
                <a:extLst>
                  <a:ext uri="{FF2B5EF4-FFF2-40B4-BE49-F238E27FC236}">
                    <a16:creationId xmlns:a16="http://schemas.microsoft.com/office/drawing/2014/main" id="{9A2B3632-DB04-43B3-B3B1-7A7996ED9A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5" y="820"/>
                <a:ext cx="8" cy="8"/>
              </a:xfrm>
              <a:custGeom>
                <a:avLst/>
                <a:gdLst>
                  <a:gd name="T0" fmla="*/ 2 w 8"/>
                  <a:gd name="T1" fmla="*/ 2 h 8"/>
                  <a:gd name="T2" fmla="*/ 0 w 8"/>
                  <a:gd name="T3" fmla="*/ 4 h 8"/>
                  <a:gd name="T4" fmla="*/ 0 w 8"/>
                  <a:gd name="T5" fmla="*/ 6 h 8"/>
                  <a:gd name="T6" fmla="*/ 2 w 8"/>
                  <a:gd name="T7" fmla="*/ 8 h 8"/>
                  <a:gd name="T8" fmla="*/ 4 w 8"/>
                  <a:gd name="T9" fmla="*/ 8 h 8"/>
                  <a:gd name="T10" fmla="*/ 6 w 8"/>
                  <a:gd name="T11" fmla="*/ 8 h 8"/>
                  <a:gd name="T12" fmla="*/ 8 w 8"/>
                  <a:gd name="T13" fmla="*/ 8 h 8"/>
                  <a:gd name="T14" fmla="*/ 8 w 8"/>
                  <a:gd name="T15" fmla="*/ 8 h 8"/>
                  <a:gd name="T16" fmla="*/ 8 w 8"/>
                  <a:gd name="T17" fmla="*/ 6 h 8"/>
                  <a:gd name="T18" fmla="*/ 8 w 8"/>
                  <a:gd name="T19" fmla="*/ 4 h 8"/>
                  <a:gd name="T20" fmla="*/ 8 w 8"/>
                  <a:gd name="T21" fmla="*/ 2 h 8"/>
                  <a:gd name="T22" fmla="*/ 6 w 8"/>
                  <a:gd name="T23" fmla="*/ 0 h 8"/>
                  <a:gd name="T24" fmla="*/ 4 w 8"/>
                  <a:gd name="T25" fmla="*/ 0 h 8"/>
                  <a:gd name="T26" fmla="*/ 2 w 8"/>
                  <a:gd name="T27" fmla="*/ 2 h 8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8"/>
                  <a:gd name="T43" fmla="*/ 0 h 8"/>
                  <a:gd name="T44" fmla="*/ 8 w 8"/>
                  <a:gd name="T45" fmla="*/ 8 h 8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8" h="8">
                    <a:moveTo>
                      <a:pt x="2" y="2"/>
                    </a:moveTo>
                    <a:lnTo>
                      <a:pt x="0" y="4"/>
                    </a:lnTo>
                    <a:lnTo>
                      <a:pt x="0" y="6"/>
                    </a:lnTo>
                    <a:lnTo>
                      <a:pt x="2" y="8"/>
                    </a:lnTo>
                    <a:lnTo>
                      <a:pt x="4" y="8"/>
                    </a:lnTo>
                    <a:lnTo>
                      <a:pt x="6" y="8"/>
                    </a:lnTo>
                    <a:lnTo>
                      <a:pt x="8" y="8"/>
                    </a:lnTo>
                    <a:lnTo>
                      <a:pt x="8" y="6"/>
                    </a:lnTo>
                    <a:lnTo>
                      <a:pt x="8" y="4"/>
                    </a:lnTo>
                    <a:lnTo>
                      <a:pt x="8" y="2"/>
                    </a:lnTo>
                    <a:lnTo>
                      <a:pt x="6" y="0"/>
                    </a:lnTo>
                    <a:lnTo>
                      <a:pt x="4" y="0"/>
                    </a:lnTo>
                    <a:lnTo>
                      <a:pt x="2" y="2"/>
                    </a:lnTo>
                    <a:close/>
                  </a:path>
                </a:pathLst>
              </a:cu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9" name="Group 140">
              <a:extLst>
                <a:ext uri="{FF2B5EF4-FFF2-40B4-BE49-F238E27FC236}">
                  <a16:creationId xmlns:a16="http://schemas.microsoft.com/office/drawing/2014/main" id="{BD00F317-D763-4E2D-9979-D581282B739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3" y="1913"/>
              <a:ext cx="411" cy="101"/>
              <a:chOff x="1643" y="1913"/>
              <a:chExt cx="411" cy="101"/>
            </a:xfrm>
          </p:grpSpPr>
          <p:sp>
            <p:nvSpPr>
              <p:cNvPr id="310" name="Freeform 141">
                <a:extLst>
                  <a:ext uri="{FF2B5EF4-FFF2-40B4-BE49-F238E27FC236}">
                    <a16:creationId xmlns:a16="http://schemas.microsoft.com/office/drawing/2014/main" id="{ABED95D4-ABD0-43D0-A22B-40CD866CB2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5" y="1947"/>
                <a:ext cx="313" cy="18"/>
              </a:xfrm>
              <a:custGeom>
                <a:avLst/>
                <a:gdLst>
                  <a:gd name="T0" fmla="*/ 313 w 313"/>
                  <a:gd name="T1" fmla="*/ 16 h 18"/>
                  <a:gd name="T2" fmla="*/ 313 w 313"/>
                  <a:gd name="T3" fmla="*/ 0 h 18"/>
                  <a:gd name="T4" fmla="*/ 0 w 313"/>
                  <a:gd name="T5" fmla="*/ 2 h 18"/>
                  <a:gd name="T6" fmla="*/ 0 w 313"/>
                  <a:gd name="T7" fmla="*/ 18 h 18"/>
                  <a:gd name="T8" fmla="*/ 313 w 313"/>
                  <a:gd name="T9" fmla="*/ 1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18"/>
                  <a:gd name="T17" fmla="*/ 313 w 31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18">
                    <a:moveTo>
                      <a:pt x="313" y="16"/>
                    </a:moveTo>
                    <a:lnTo>
                      <a:pt x="313" y="0"/>
                    </a:lnTo>
                    <a:lnTo>
                      <a:pt x="0" y="2"/>
                    </a:lnTo>
                    <a:lnTo>
                      <a:pt x="0" y="18"/>
                    </a:lnTo>
                    <a:lnTo>
                      <a:pt x="313" y="16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1" name="Freeform 142">
                <a:extLst>
                  <a:ext uri="{FF2B5EF4-FFF2-40B4-BE49-F238E27FC236}">
                    <a16:creationId xmlns:a16="http://schemas.microsoft.com/office/drawing/2014/main" id="{B0A2FEAC-C28B-4B50-864F-0C2B5E684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3" y="1913"/>
                <a:ext cx="86" cy="85"/>
              </a:xfrm>
              <a:custGeom>
                <a:avLst/>
                <a:gdLst>
                  <a:gd name="T0" fmla="*/ 86 w 86"/>
                  <a:gd name="T1" fmla="*/ 0 h 85"/>
                  <a:gd name="T2" fmla="*/ 0 w 86"/>
                  <a:gd name="T3" fmla="*/ 44 h 85"/>
                  <a:gd name="T4" fmla="*/ 86 w 86"/>
                  <a:gd name="T5" fmla="*/ 85 h 85"/>
                  <a:gd name="T6" fmla="*/ 86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86" y="0"/>
                    </a:moveTo>
                    <a:lnTo>
                      <a:pt x="0" y="44"/>
                    </a:lnTo>
                    <a:lnTo>
                      <a:pt x="86" y="8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2" name="Freeform 143">
                <a:extLst>
                  <a:ext uri="{FF2B5EF4-FFF2-40B4-BE49-F238E27FC236}">
                    <a16:creationId xmlns:a16="http://schemas.microsoft.com/office/drawing/2014/main" id="{ABE9247D-478B-4D6B-82D1-7BA0208AB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41" y="1963"/>
                <a:ext cx="313" cy="18"/>
              </a:xfrm>
              <a:custGeom>
                <a:avLst/>
                <a:gdLst>
                  <a:gd name="T0" fmla="*/ 313 w 313"/>
                  <a:gd name="T1" fmla="*/ 16 h 18"/>
                  <a:gd name="T2" fmla="*/ 313 w 313"/>
                  <a:gd name="T3" fmla="*/ 0 h 18"/>
                  <a:gd name="T4" fmla="*/ 0 w 313"/>
                  <a:gd name="T5" fmla="*/ 2 h 18"/>
                  <a:gd name="T6" fmla="*/ 0 w 313"/>
                  <a:gd name="T7" fmla="*/ 18 h 18"/>
                  <a:gd name="T8" fmla="*/ 313 w 313"/>
                  <a:gd name="T9" fmla="*/ 1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18"/>
                  <a:gd name="T17" fmla="*/ 313 w 31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18">
                    <a:moveTo>
                      <a:pt x="313" y="16"/>
                    </a:moveTo>
                    <a:lnTo>
                      <a:pt x="313" y="0"/>
                    </a:lnTo>
                    <a:lnTo>
                      <a:pt x="0" y="2"/>
                    </a:lnTo>
                    <a:lnTo>
                      <a:pt x="0" y="18"/>
                    </a:lnTo>
                    <a:lnTo>
                      <a:pt x="313" y="16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3" name="Freeform 144">
                <a:extLst>
                  <a:ext uri="{FF2B5EF4-FFF2-40B4-BE49-F238E27FC236}">
                    <a16:creationId xmlns:a16="http://schemas.microsoft.com/office/drawing/2014/main" id="{E5B8C703-8312-4656-8734-AA4E5E1FB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9" y="1929"/>
                <a:ext cx="86" cy="85"/>
              </a:xfrm>
              <a:custGeom>
                <a:avLst/>
                <a:gdLst>
                  <a:gd name="T0" fmla="*/ 86 w 86"/>
                  <a:gd name="T1" fmla="*/ 0 h 85"/>
                  <a:gd name="T2" fmla="*/ 0 w 86"/>
                  <a:gd name="T3" fmla="*/ 44 h 85"/>
                  <a:gd name="T4" fmla="*/ 86 w 86"/>
                  <a:gd name="T5" fmla="*/ 85 h 85"/>
                  <a:gd name="T6" fmla="*/ 86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86" y="0"/>
                    </a:moveTo>
                    <a:lnTo>
                      <a:pt x="0" y="44"/>
                    </a:lnTo>
                    <a:lnTo>
                      <a:pt x="86" y="8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4" name="Freeform 145">
                <a:extLst>
                  <a:ext uri="{FF2B5EF4-FFF2-40B4-BE49-F238E27FC236}">
                    <a16:creationId xmlns:a16="http://schemas.microsoft.com/office/drawing/2014/main" id="{E30737E7-8015-4708-BD73-7B553313CC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3" y="1955"/>
                <a:ext cx="313" cy="18"/>
              </a:xfrm>
              <a:custGeom>
                <a:avLst/>
                <a:gdLst>
                  <a:gd name="T0" fmla="*/ 313 w 313"/>
                  <a:gd name="T1" fmla="*/ 16 h 18"/>
                  <a:gd name="T2" fmla="*/ 313 w 313"/>
                  <a:gd name="T3" fmla="*/ 0 h 18"/>
                  <a:gd name="T4" fmla="*/ 0 w 313"/>
                  <a:gd name="T5" fmla="*/ 2 h 18"/>
                  <a:gd name="T6" fmla="*/ 0 w 313"/>
                  <a:gd name="T7" fmla="*/ 18 h 18"/>
                  <a:gd name="T8" fmla="*/ 313 w 313"/>
                  <a:gd name="T9" fmla="*/ 16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13"/>
                  <a:gd name="T16" fmla="*/ 0 h 18"/>
                  <a:gd name="T17" fmla="*/ 313 w 313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13" h="18">
                    <a:moveTo>
                      <a:pt x="313" y="16"/>
                    </a:moveTo>
                    <a:lnTo>
                      <a:pt x="313" y="0"/>
                    </a:lnTo>
                    <a:lnTo>
                      <a:pt x="0" y="2"/>
                    </a:lnTo>
                    <a:lnTo>
                      <a:pt x="0" y="18"/>
                    </a:lnTo>
                    <a:lnTo>
                      <a:pt x="313" y="16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15" name="Freeform 146">
                <a:extLst>
                  <a:ext uri="{FF2B5EF4-FFF2-40B4-BE49-F238E27FC236}">
                    <a16:creationId xmlns:a16="http://schemas.microsoft.com/office/drawing/2014/main" id="{124BE171-7642-40B8-AB7B-16F790EE5A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1" y="1921"/>
                <a:ext cx="86" cy="85"/>
              </a:xfrm>
              <a:custGeom>
                <a:avLst/>
                <a:gdLst>
                  <a:gd name="T0" fmla="*/ 86 w 86"/>
                  <a:gd name="T1" fmla="*/ 0 h 85"/>
                  <a:gd name="T2" fmla="*/ 0 w 86"/>
                  <a:gd name="T3" fmla="*/ 44 h 85"/>
                  <a:gd name="T4" fmla="*/ 86 w 86"/>
                  <a:gd name="T5" fmla="*/ 85 h 85"/>
                  <a:gd name="T6" fmla="*/ 86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86" y="0"/>
                    </a:moveTo>
                    <a:lnTo>
                      <a:pt x="0" y="44"/>
                    </a:lnTo>
                    <a:lnTo>
                      <a:pt x="86" y="85"/>
                    </a:lnTo>
                    <a:lnTo>
                      <a:pt x="86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0" name="Group 147">
              <a:extLst>
                <a:ext uri="{FF2B5EF4-FFF2-40B4-BE49-F238E27FC236}">
                  <a16:creationId xmlns:a16="http://schemas.microsoft.com/office/drawing/2014/main" id="{902D00BD-122C-4747-82F1-31BB20F4DC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76" y="2785"/>
              <a:ext cx="728" cy="874"/>
              <a:chOff x="776" y="2785"/>
              <a:chExt cx="728" cy="874"/>
            </a:xfrm>
          </p:grpSpPr>
          <p:sp>
            <p:nvSpPr>
              <p:cNvPr id="304" name="Freeform 148">
                <a:extLst>
                  <a:ext uri="{FF2B5EF4-FFF2-40B4-BE49-F238E27FC236}">
                    <a16:creationId xmlns:a16="http://schemas.microsoft.com/office/drawing/2014/main" id="{D6D0BEA7-5FEF-4F76-8B09-865A0078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" y="2785"/>
                <a:ext cx="670" cy="777"/>
              </a:xfrm>
              <a:custGeom>
                <a:avLst/>
                <a:gdLst>
                  <a:gd name="T0" fmla="*/ 0 w 670"/>
                  <a:gd name="T1" fmla="*/ 0 h 777"/>
                  <a:gd name="T2" fmla="*/ 0 w 670"/>
                  <a:gd name="T3" fmla="*/ 572 h 777"/>
                  <a:gd name="T4" fmla="*/ 670 w 670"/>
                  <a:gd name="T5" fmla="*/ 572 h 777"/>
                  <a:gd name="T6" fmla="*/ 670 w 670"/>
                  <a:gd name="T7" fmla="*/ 777 h 7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0"/>
                  <a:gd name="T13" fmla="*/ 0 h 777"/>
                  <a:gd name="T14" fmla="*/ 670 w 670"/>
                  <a:gd name="T15" fmla="*/ 777 h 7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0" h="777">
                    <a:moveTo>
                      <a:pt x="0" y="0"/>
                    </a:moveTo>
                    <a:lnTo>
                      <a:pt x="0" y="572"/>
                    </a:lnTo>
                    <a:lnTo>
                      <a:pt x="670" y="572"/>
                    </a:lnTo>
                    <a:lnTo>
                      <a:pt x="670" y="777"/>
                    </a:lnTo>
                  </a:path>
                </a:pathLst>
              </a:custGeom>
              <a:noFill/>
              <a:ln w="25400">
                <a:solidFill>
                  <a:srgbClr val="EA66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5" name="Freeform 149">
                <a:extLst>
                  <a:ext uri="{FF2B5EF4-FFF2-40B4-BE49-F238E27FC236}">
                    <a16:creationId xmlns:a16="http://schemas.microsoft.com/office/drawing/2014/main" id="{FF110589-AA15-40A6-8D56-8F3EBA3EF1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02" y="3558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6" name="Freeform 150">
                <a:extLst>
                  <a:ext uri="{FF2B5EF4-FFF2-40B4-BE49-F238E27FC236}">
                    <a16:creationId xmlns:a16="http://schemas.microsoft.com/office/drawing/2014/main" id="{EEA29520-8149-47FB-981D-7E80CD9D1A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2" y="2801"/>
                <a:ext cx="670" cy="777"/>
              </a:xfrm>
              <a:custGeom>
                <a:avLst/>
                <a:gdLst>
                  <a:gd name="T0" fmla="*/ 0 w 670"/>
                  <a:gd name="T1" fmla="*/ 0 h 777"/>
                  <a:gd name="T2" fmla="*/ 0 w 670"/>
                  <a:gd name="T3" fmla="*/ 572 h 777"/>
                  <a:gd name="T4" fmla="*/ 670 w 670"/>
                  <a:gd name="T5" fmla="*/ 572 h 777"/>
                  <a:gd name="T6" fmla="*/ 670 w 670"/>
                  <a:gd name="T7" fmla="*/ 777 h 7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0"/>
                  <a:gd name="T13" fmla="*/ 0 h 777"/>
                  <a:gd name="T14" fmla="*/ 670 w 670"/>
                  <a:gd name="T15" fmla="*/ 777 h 7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0" h="777">
                    <a:moveTo>
                      <a:pt x="0" y="0"/>
                    </a:moveTo>
                    <a:lnTo>
                      <a:pt x="0" y="572"/>
                    </a:lnTo>
                    <a:lnTo>
                      <a:pt x="670" y="572"/>
                    </a:lnTo>
                    <a:lnTo>
                      <a:pt x="670" y="777"/>
                    </a:lnTo>
                  </a:path>
                </a:pathLst>
              </a:custGeom>
              <a:noFill/>
              <a:ln w="25400">
                <a:solidFill>
                  <a:srgbClr val="8400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7" name="Freeform 151">
                <a:extLst>
                  <a:ext uri="{FF2B5EF4-FFF2-40B4-BE49-F238E27FC236}">
                    <a16:creationId xmlns:a16="http://schemas.microsoft.com/office/drawing/2014/main" id="{D80857F4-AB0A-4B8A-A8C5-34D2D4038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8" y="3574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8" name="Freeform 152">
                <a:extLst>
                  <a:ext uri="{FF2B5EF4-FFF2-40B4-BE49-F238E27FC236}">
                    <a16:creationId xmlns:a16="http://schemas.microsoft.com/office/drawing/2014/main" id="{38552E0B-0181-4883-981A-30754A4F63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" y="2793"/>
                <a:ext cx="670" cy="777"/>
              </a:xfrm>
              <a:custGeom>
                <a:avLst/>
                <a:gdLst>
                  <a:gd name="T0" fmla="*/ 0 w 670"/>
                  <a:gd name="T1" fmla="*/ 0 h 777"/>
                  <a:gd name="T2" fmla="*/ 0 w 670"/>
                  <a:gd name="T3" fmla="*/ 572 h 777"/>
                  <a:gd name="T4" fmla="*/ 670 w 670"/>
                  <a:gd name="T5" fmla="*/ 572 h 777"/>
                  <a:gd name="T6" fmla="*/ 670 w 670"/>
                  <a:gd name="T7" fmla="*/ 777 h 7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670"/>
                  <a:gd name="T13" fmla="*/ 0 h 777"/>
                  <a:gd name="T14" fmla="*/ 670 w 670"/>
                  <a:gd name="T15" fmla="*/ 777 h 7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670" h="777">
                    <a:moveTo>
                      <a:pt x="0" y="0"/>
                    </a:moveTo>
                    <a:lnTo>
                      <a:pt x="0" y="572"/>
                    </a:lnTo>
                    <a:lnTo>
                      <a:pt x="670" y="572"/>
                    </a:lnTo>
                    <a:lnTo>
                      <a:pt x="670" y="777"/>
                    </a:lnTo>
                  </a:path>
                </a:pathLst>
              </a:cu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9" name="Freeform 153">
                <a:extLst>
                  <a:ext uri="{FF2B5EF4-FFF2-40B4-BE49-F238E27FC236}">
                    <a16:creationId xmlns:a16="http://schemas.microsoft.com/office/drawing/2014/main" id="{EC25471A-2897-47A8-9D84-405B35C5D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10" y="3566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1" name="Group 154">
              <a:extLst>
                <a:ext uri="{FF2B5EF4-FFF2-40B4-BE49-F238E27FC236}">
                  <a16:creationId xmlns:a16="http://schemas.microsoft.com/office/drawing/2014/main" id="{932131D8-4A9B-4A47-BC45-1F93E2DA62D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1" y="2833"/>
              <a:ext cx="778" cy="826"/>
              <a:chOff x="1641" y="2833"/>
              <a:chExt cx="778" cy="826"/>
            </a:xfrm>
          </p:grpSpPr>
          <p:sp>
            <p:nvSpPr>
              <p:cNvPr id="298" name="Freeform 155">
                <a:extLst>
                  <a:ext uri="{FF2B5EF4-FFF2-40B4-BE49-F238E27FC236}">
                    <a16:creationId xmlns:a16="http://schemas.microsoft.com/office/drawing/2014/main" id="{4073FCD7-9BE9-49D5-AAC1-3729A7D20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85" y="2833"/>
                <a:ext cx="718" cy="729"/>
              </a:xfrm>
              <a:custGeom>
                <a:avLst/>
                <a:gdLst>
                  <a:gd name="T0" fmla="*/ 718 w 718"/>
                  <a:gd name="T1" fmla="*/ 0 h 729"/>
                  <a:gd name="T2" fmla="*/ 718 w 718"/>
                  <a:gd name="T3" fmla="*/ 522 h 729"/>
                  <a:gd name="T4" fmla="*/ 0 w 718"/>
                  <a:gd name="T5" fmla="*/ 522 h 729"/>
                  <a:gd name="T6" fmla="*/ 0 w 718"/>
                  <a:gd name="T7" fmla="*/ 729 h 7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8"/>
                  <a:gd name="T13" fmla="*/ 0 h 729"/>
                  <a:gd name="T14" fmla="*/ 718 w 718"/>
                  <a:gd name="T15" fmla="*/ 729 h 7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8" h="729">
                    <a:moveTo>
                      <a:pt x="718" y="0"/>
                    </a:moveTo>
                    <a:lnTo>
                      <a:pt x="718" y="522"/>
                    </a:lnTo>
                    <a:lnTo>
                      <a:pt x="0" y="522"/>
                    </a:lnTo>
                    <a:lnTo>
                      <a:pt x="0" y="729"/>
                    </a:lnTo>
                  </a:path>
                </a:pathLst>
              </a:custGeom>
              <a:noFill/>
              <a:ln w="25400">
                <a:solidFill>
                  <a:srgbClr val="EA66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9" name="Freeform 156">
                <a:extLst>
                  <a:ext uri="{FF2B5EF4-FFF2-40B4-BE49-F238E27FC236}">
                    <a16:creationId xmlns:a16="http://schemas.microsoft.com/office/drawing/2014/main" id="{C33C4B37-28C9-4113-ABEA-60708BE5A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1" y="3558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0" name="Freeform 157">
                <a:extLst>
                  <a:ext uri="{FF2B5EF4-FFF2-40B4-BE49-F238E27FC236}">
                    <a16:creationId xmlns:a16="http://schemas.microsoft.com/office/drawing/2014/main" id="{2F1612B7-B8F3-428F-8DAE-C86F30C973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1" y="2849"/>
                <a:ext cx="718" cy="729"/>
              </a:xfrm>
              <a:custGeom>
                <a:avLst/>
                <a:gdLst>
                  <a:gd name="T0" fmla="*/ 718 w 718"/>
                  <a:gd name="T1" fmla="*/ 0 h 729"/>
                  <a:gd name="T2" fmla="*/ 718 w 718"/>
                  <a:gd name="T3" fmla="*/ 522 h 729"/>
                  <a:gd name="T4" fmla="*/ 0 w 718"/>
                  <a:gd name="T5" fmla="*/ 522 h 729"/>
                  <a:gd name="T6" fmla="*/ 0 w 718"/>
                  <a:gd name="T7" fmla="*/ 729 h 7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8"/>
                  <a:gd name="T13" fmla="*/ 0 h 729"/>
                  <a:gd name="T14" fmla="*/ 718 w 718"/>
                  <a:gd name="T15" fmla="*/ 729 h 7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8" h="729">
                    <a:moveTo>
                      <a:pt x="718" y="0"/>
                    </a:moveTo>
                    <a:lnTo>
                      <a:pt x="718" y="522"/>
                    </a:lnTo>
                    <a:lnTo>
                      <a:pt x="0" y="522"/>
                    </a:lnTo>
                    <a:lnTo>
                      <a:pt x="0" y="729"/>
                    </a:lnTo>
                  </a:path>
                </a:pathLst>
              </a:custGeom>
              <a:noFill/>
              <a:ln w="25400">
                <a:solidFill>
                  <a:srgbClr val="8400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1" name="Freeform 158">
                <a:extLst>
                  <a:ext uri="{FF2B5EF4-FFF2-40B4-BE49-F238E27FC236}">
                    <a16:creationId xmlns:a16="http://schemas.microsoft.com/office/drawing/2014/main" id="{BDF1ED34-B05D-4B84-9D96-D4454A7A2D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57" y="3574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2" name="Freeform 159">
                <a:extLst>
                  <a:ext uri="{FF2B5EF4-FFF2-40B4-BE49-F238E27FC236}">
                    <a16:creationId xmlns:a16="http://schemas.microsoft.com/office/drawing/2014/main" id="{C882352F-6487-433E-A80A-EA474E9E6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93" y="2841"/>
                <a:ext cx="718" cy="729"/>
              </a:xfrm>
              <a:custGeom>
                <a:avLst/>
                <a:gdLst>
                  <a:gd name="T0" fmla="*/ 718 w 718"/>
                  <a:gd name="T1" fmla="*/ 0 h 729"/>
                  <a:gd name="T2" fmla="*/ 718 w 718"/>
                  <a:gd name="T3" fmla="*/ 522 h 729"/>
                  <a:gd name="T4" fmla="*/ 0 w 718"/>
                  <a:gd name="T5" fmla="*/ 522 h 729"/>
                  <a:gd name="T6" fmla="*/ 0 w 718"/>
                  <a:gd name="T7" fmla="*/ 729 h 729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718"/>
                  <a:gd name="T13" fmla="*/ 0 h 729"/>
                  <a:gd name="T14" fmla="*/ 718 w 718"/>
                  <a:gd name="T15" fmla="*/ 729 h 729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718" h="729">
                    <a:moveTo>
                      <a:pt x="718" y="0"/>
                    </a:moveTo>
                    <a:lnTo>
                      <a:pt x="718" y="522"/>
                    </a:lnTo>
                    <a:lnTo>
                      <a:pt x="0" y="522"/>
                    </a:lnTo>
                    <a:lnTo>
                      <a:pt x="0" y="729"/>
                    </a:lnTo>
                  </a:path>
                </a:pathLst>
              </a:cu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303" name="Freeform 160">
                <a:extLst>
                  <a:ext uri="{FF2B5EF4-FFF2-40B4-BE49-F238E27FC236}">
                    <a16:creationId xmlns:a16="http://schemas.microsoft.com/office/drawing/2014/main" id="{2B3F66D3-A853-4E82-B1A1-8B6F014E7E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9" y="3566"/>
                <a:ext cx="86" cy="85"/>
              </a:xfrm>
              <a:custGeom>
                <a:avLst/>
                <a:gdLst>
                  <a:gd name="T0" fmla="*/ 0 w 86"/>
                  <a:gd name="T1" fmla="*/ 0 h 85"/>
                  <a:gd name="T2" fmla="*/ 44 w 86"/>
                  <a:gd name="T3" fmla="*/ 85 h 85"/>
                  <a:gd name="T4" fmla="*/ 86 w 86"/>
                  <a:gd name="T5" fmla="*/ 0 h 85"/>
                  <a:gd name="T6" fmla="*/ 0 w 86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0"/>
                    </a:moveTo>
                    <a:lnTo>
                      <a:pt x="44" y="85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2" name="Group 161">
              <a:extLst>
                <a:ext uri="{FF2B5EF4-FFF2-40B4-BE49-F238E27FC236}">
                  <a16:creationId xmlns:a16="http://schemas.microsoft.com/office/drawing/2014/main" id="{9F11935A-3A9B-4E99-BA35-CE980ECC2AC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5" y="3198"/>
              <a:ext cx="101" cy="475"/>
              <a:chOff x="3375" y="3198"/>
              <a:chExt cx="101" cy="475"/>
            </a:xfrm>
          </p:grpSpPr>
          <p:sp>
            <p:nvSpPr>
              <p:cNvPr id="292" name="Freeform 162">
                <a:extLst>
                  <a:ext uri="{FF2B5EF4-FFF2-40B4-BE49-F238E27FC236}">
                    <a16:creationId xmlns:a16="http://schemas.microsoft.com/office/drawing/2014/main" id="{DDEE3244-C1CD-44CC-B414-38CF74204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" y="3198"/>
                <a:ext cx="18" cy="378"/>
              </a:xfrm>
              <a:custGeom>
                <a:avLst/>
                <a:gdLst>
                  <a:gd name="T0" fmla="*/ 16 w 18"/>
                  <a:gd name="T1" fmla="*/ 0 h 378"/>
                  <a:gd name="T2" fmla="*/ 0 w 18"/>
                  <a:gd name="T3" fmla="*/ 0 h 378"/>
                  <a:gd name="T4" fmla="*/ 2 w 18"/>
                  <a:gd name="T5" fmla="*/ 378 h 378"/>
                  <a:gd name="T6" fmla="*/ 18 w 18"/>
                  <a:gd name="T7" fmla="*/ 378 h 378"/>
                  <a:gd name="T8" fmla="*/ 16 w 18"/>
                  <a:gd name="T9" fmla="*/ 0 h 3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378"/>
                  <a:gd name="T17" fmla="*/ 18 w 18"/>
                  <a:gd name="T18" fmla="*/ 378 h 3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378">
                    <a:moveTo>
                      <a:pt x="16" y="0"/>
                    </a:moveTo>
                    <a:lnTo>
                      <a:pt x="0" y="0"/>
                    </a:lnTo>
                    <a:lnTo>
                      <a:pt x="2" y="378"/>
                    </a:lnTo>
                    <a:lnTo>
                      <a:pt x="18" y="37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3" name="Freeform 163">
                <a:extLst>
                  <a:ext uri="{FF2B5EF4-FFF2-40B4-BE49-F238E27FC236}">
                    <a16:creationId xmlns:a16="http://schemas.microsoft.com/office/drawing/2014/main" id="{34960AD8-98CC-473E-8F24-AEED639F9E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5" y="3572"/>
                <a:ext cx="85" cy="85"/>
              </a:xfrm>
              <a:custGeom>
                <a:avLst/>
                <a:gdLst>
                  <a:gd name="T0" fmla="*/ 0 w 85"/>
                  <a:gd name="T1" fmla="*/ 0 h 85"/>
                  <a:gd name="T2" fmla="*/ 43 w 85"/>
                  <a:gd name="T3" fmla="*/ 85 h 85"/>
                  <a:gd name="T4" fmla="*/ 85 w 85"/>
                  <a:gd name="T5" fmla="*/ 0 h 85"/>
                  <a:gd name="T6" fmla="*/ 0 w 85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0" y="0"/>
                    </a:moveTo>
                    <a:lnTo>
                      <a:pt x="43" y="85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4" name="Freeform 164">
                <a:extLst>
                  <a:ext uri="{FF2B5EF4-FFF2-40B4-BE49-F238E27FC236}">
                    <a16:creationId xmlns:a16="http://schemas.microsoft.com/office/drawing/2014/main" id="{55BEF701-A646-49C0-AF8C-80853757BD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4" y="3214"/>
                <a:ext cx="18" cy="378"/>
              </a:xfrm>
              <a:custGeom>
                <a:avLst/>
                <a:gdLst>
                  <a:gd name="T0" fmla="*/ 16 w 18"/>
                  <a:gd name="T1" fmla="*/ 0 h 378"/>
                  <a:gd name="T2" fmla="*/ 0 w 18"/>
                  <a:gd name="T3" fmla="*/ 0 h 378"/>
                  <a:gd name="T4" fmla="*/ 2 w 18"/>
                  <a:gd name="T5" fmla="*/ 378 h 378"/>
                  <a:gd name="T6" fmla="*/ 18 w 18"/>
                  <a:gd name="T7" fmla="*/ 378 h 378"/>
                  <a:gd name="T8" fmla="*/ 16 w 18"/>
                  <a:gd name="T9" fmla="*/ 0 h 3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378"/>
                  <a:gd name="T17" fmla="*/ 18 w 18"/>
                  <a:gd name="T18" fmla="*/ 378 h 3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378">
                    <a:moveTo>
                      <a:pt x="16" y="0"/>
                    </a:moveTo>
                    <a:lnTo>
                      <a:pt x="0" y="0"/>
                    </a:lnTo>
                    <a:lnTo>
                      <a:pt x="2" y="378"/>
                    </a:lnTo>
                    <a:lnTo>
                      <a:pt x="18" y="37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5" name="Freeform 165">
                <a:extLst>
                  <a:ext uri="{FF2B5EF4-FFF2-40B4-BE49-F238E27FC236}">
                    <a16:creationId xmlns:a16="http://schemas.microsoft.com/office/drawing/2014/main" id="{A3D1D01B-728B-4C46-81B7-3530CDC75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1" y="3588"/>
                <a:ext cx="85" cy="85"/>
              </a:xfrm>
              <a:custGeom>
                <a:avLst/>
                <a:gdLst>
                  <a:gd name="T0" fmla="*/ 0 w 85"/>
                  <a:gd name="T1" fmla="*/ 0 h 85"/>
                  <a:gd name="T2" fmla="*/ 43 w 85"/>
                  <a:gd name="T3" fmla="*/ 85 h 85"/>
                  <a:gd name="T4" fmla="*/ 85 w 85"/>
                  <a:gd name="T5" fmla="*/ 0 h 85"/>
                  <a:gd name="T6" fmla="*/ 0 w 85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0" y="0"/>
                    </a:moveTo>
                    <a:lnTo>
                      <a:pt x="43" y="85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6" name="Freeform 166">
                <a:extLst>
                  <a:ext uri="{FF2B5EF4-FFF2-40B4-BE49-F238E27FC236}">
                    <a16:creationId xmlns:a16="http://schemas.microsoft.com/office/drawing/2014/main" id="{31F70E4F-EC9E-447D-8211-DF7AC67F48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" y="3206"/>
                <a:ext cx="18" cy="378"/>
              </a:xfrm>
              <a:custGeom>
                <a:avLst/>
                <a:gdLst>
                  <a:gd name="T0" fmla="*/ 16 w 18"/>
                  <a:gd name="T1" fmla="*/ 0 h 378"/>
                  <a:gd name="T2" fmla="*/ 0 w 18"/>
                  <a:gd name="T3" fmla="*/ 0 h 378"/>
                  <a:gd name="T4" fmla="*/ 2 w 18"/>
                  <a:gd name="T5" fmla="*/ 378 h 378"/>
                  <a:gd name="T6" fmla="*/ 18 w 18"/>
                  <a:gd name="T7" fmla="*/ 378 h 378"/>
                  <a:gd name="T8" fmla="*/ 16 w 18"/>
                  <a:gd name="T9" fmla="*/ 0 h 37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8"/>
                  <a:gd name="T16" fmla="*/ 0 h 378"/>
                  <a:gd name="T17" fmla="*/ 18 w 18"/>
                  <a:gd name="T18" fmla="*/ 378 h 37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8" h="378">
                    <a:moveTo>
                      <a:pt x="16" y="0"/>
                    </a:moveTo>
                    <a:lnTo>
                      <a:pt x="0" y="0"/>
                    </a:lnTo>
                    <a:lnTo>
                      <a:pt x="2" y="378"/>
                    </a:lnTo>
                    <a:lnTo>
                      <a:pt x="18" y="378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97" name="Freeform 167">
                <a:extLst>
                  <a:ext uri="{FF2B5EF4-FFF2-40B4-BE49-F238E27FC236}">
                    <a16:creationId xmlns:a16="http://schemas.microsoft.com/office/drawing/2014/main" id="{2F7B9551-EC61-46CB-AB97-7C3DB7A8B0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3" y="3580"/>
                <a:ext cx="85" cy="85"/>
              </a:xfrm>
              <a:custGeom>
                <a:avLst/>
                <a:gdLst>
                  <a:gd name="T0" fmla="*/ 0 w 85"/>
                  <a:gd name="T1" fmla="*/ 0 h 85"/>
                  <a:gd name="T2" fmla="*/ 43 w 85"/>
                  <a:gd name="T3" fmla="*/ 85 h 85"/>
                  <a:gd name="T4" fmla="*/ 85 w 85"/>
                  <a:gd name="T5" fmla="*/ 0 h 85"/>
                  <a:gd name="T6" fmla="*/ 0 w 85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0" y="0"/>
                    </a:moveTo>
                    <a:lnTo>
                      <a:pt x="43" y="85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3" name="Group 168">
              <a:extLst>
                <a:ext uri="{FF2B5EF4-FFF2-40B4-BE49-F238E27FC236}">
                  <a16:creationId xmlns:a16="http://schemas.microsoft.com/office/drawing/2014/main" id="{F62D7B6F-3FF5-4165-8145-2B3D5D48E6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86" y="3858"/>
              <a:ext cx="522" cy="330"/>
              <a:chOff x="2186" y="3858"/>
              <a:chExt cx="522" cy="330"/>
            </a:xfrm>
          </p:grpSpPr>
          <p:sp>
            <p:nvSpPr>
              <p:cNvPr id="231" name="Freeform 169">
                <a:extLst>
                  <a:ext uri="{FF2B5EF4-FFF2-40B4-BE49-F238E27FC236}">
                    <a16:creationId xmlns:a16="http://schemas.microsoft.com/office/drawing/2014/main" id="{B3288484-CC2B-422A-A6BD-A487F0157D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79" y="3872"/>
                <a:ext cx="58" cy="57"/>
              </a:xfrm>
              <a:custGeom>
                <a:avLst/>
                <a:gdLst>
                  <a:gd name="T0" fmla="*/ 58 w 58"/>
                  <a:gd name="T1" fmla="*/ 2 h 57"/>
                  <a:gd name="T2" fmla="*/ 52 w 58"/>
                  <a:gd name="T3" fmla="*/ 4 h 57"/>
                  <a:gd name="T4" fmla="*/ 46 w 58"/>
                  <a:gd name="T5" fmla="*/ 10 h 57"/>
                  <a:gd name="T6" fmla="*/ 40 w 58"/>
                  <a:gd name="T7" fmla="*/ 18 h 57"/>
                  <a:gd name="T8" fmla="*/ 34 w 58"/>
                  <a:gd name="T9" fmla="*/ 30 h 57"/>
                  <a:gd name="T10" fmla="*/ 32 w 58"/>
                  <a:gd name="T11" fmla="*/ 39 h 57"/>
                  <a:gd name="T12" fmla="*/ 32 w 58"/>
                  <a:gd name="T13" fmla="*/ 57 h 57"/>
                  <a:gd name="T14" fmla="*/ 0 w 58"/>
                  <a:gd name="T15" fmla="*/ 51 h 57"/>
                  <a:gd name="T16" fmla="*/ 30 w 58"/>
                  <a:gd name="T17" fmla="*/ 0 h 57"/>
                  <a:gd name="T18" fmla="*/ 58 w 58"/>
                  <a:gd name="T19" fmla="*/ 2 h 57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58"/>
                  <a:gd name="T31" fmla="*/ 0 h 57"/>
                  <a:gd name="T32" fmla="*/ 58 w 58"/>
                  <a:gd name="T33" fmla="*/ 57 h 57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58" h="57">
                    <a:moveTo>
                      <a:pt x="58" y="2"/>
                    </a:moveTo>
                    <a:lnTo>
                      <a:pt x="52" y="4"/>
                    </a:lnTo>
                    <a:lnTo>
                      <a:pt x="46" y="10"/>
                    </a:lnTo>
                    <a:lnTo>
                      <a:pt x="40" y="18"/>
                    </a:lnTo>
                    <a:lnTo>
                      <a:pt x="34" y="30"/>
                    </a:lnTo>
                    <a:lnTo>
                      <a:pt x="32" y="39"/>
                    </a:lnTo>
                    <a:lnTo>
                      <a:pt x="32" y="57"/>
                    </a:lnTo>
                    <a:lnTo>
                      <a:pt x="0" y="51"/>
                    </a:lnTo>
                    <a:lnTo>
                      <a:pt x="30" y="0"/>
                    </a:lnTo>
                    <a:lnTo>
                      <a:pt x="58" y="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2" name="Freeform 170">
                <a:extLst>
                  <a:ext uri="{FF2B5EF4-FFF2-40B4-BE49-F238E27FC236}">
                    <a16:creationId xmlns:a16="http://schemas.microsoft.com/office/drawing/2014/main" id="{6B631200-7882-49AE-A371-ED679C9304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9" y="3878"/>
                <a:ext cx="42" cy="59"/>
              </a:xfrm>
              <a:custGeom>
                <a:avLst/>
                <a:gdLst>
                  <a:gd name="T0" fmla="*/ 28 w 42"/>
                  <a:gd name="T1" fmla="*/ 0 h 59"/>
                  <a:gd name="T2" fmla="*/ 34 w 42"/>
                  <a:gd name="T3" fmla="*/ 2 h 59"/>
                  <a:gd name="T4" fmla="*/ 36 w 42"/>
                  <a:gd name="T5" fmla="*/ 6 h 59"/>
                  <a:gd name="T6" fmla="*/ 40 w 42"/>
                  <a:gd name="T7" fmla="*/ 12 h 59"/>
                  <a:gd name="T8" fmla="*/ 40 w 42"/>
                  <a:gd name="T9" fmla="*/ 20 h 59"/>
                  <a:gd name="T10" fmla="*/ 42 w 42"/>
                  <a:gd name="T11" fmla="*/ 26 h 59"/>
                  <a:gd name="T12" fmla="*/ 42 w 42"/>
                  <a:gd name="T13" fmla="*/ 37 h 59"/>
                  <a:gd name="T14" fmla="*/ 42 w 42"/>
                  <a:gd name="T15" fmla="*/ 43 h 59"/>
                  <a:gd name="T16" fmla="*/ 40 w 42"/>
                  <a:gd name="T17" fmla="*/ 49 h 59"/>
                  <a:gd name="T18" fmla="*/ 38 w 42"/>
                  <a:gd name="T19" fmla="*/ 53 h 59"/>
                  <a:gd name="T20" fmla="*/ 36 w 42"/>
                  <a:gd name="T21" fmla="*/ 59 h 59"/>
                  <a:gd name="T22" fmla="*/ 0 w 42"/>
                  <a:gd name="T23" fmla="*/ 55 h 59"/>
                  <a:gd name="T24" fmla="*/ 0 w 42"/>
                  <a:gd name="T25" fmla="*/ 47 h 59"/>
                  <a:gd name="T26" fmla="*/ 0 w 42"/>
                  <a:gd name="T27" fmla="*/ 35 h 59"/>
                  <a:gd name="T28" fmla="*/ 4 w 42"/>
                  <a:gd name="T29" fmla="*/ 26 h 59"/>
                  <a:gd name="T30" fmla="*/ 8 w 42"/>
                  <a:gd name="T31" fmla="*/ 16 h 59"/>
                  <a:gd name="T32" fmla="*/ 14 w 42"/>
                  <a:gd name="T33" fmla="*/ 8 h 59"/>
                  <a:gd name="T34" fmla="*/ 18 w 42"/>
                  <a:gd name="T35" fmla="*/ 2 h 59"/>
                  <a:gd name="T36" fmla="*/ 28 w 42"/>
                  <a:gd name="T37" fmla="*/ 0 h 59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w 42"/>
                  <a:gd name="T58" fmla="*/ 0 h 59"/>
                  <a:gd name="T59" fmla="*/ 42 w 42"/>
                  <a:gd name="T60" fmla="*/ 59 h 59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T57" t="T58" r="T59" b="T60"/>
                <a:pathLst>
                  <a:path w="42" h="59">
                    <a:moveTo>
                      <a:pt x="28" y="0"/>
                    </a:moveTo>
                    <a:lnTo>
                      <a:pt x="34" y="2"/>
                    </a:lnTo>
                    <a:lnTo>
                      <a:pt x="36" y="6"/>
                    </a:lnTo>
                    <a:lnTo>
                      <a:pt x="40" y="12"/>
                    </a:lnTo>
                    <a:lnTo>
                      <a:pt x="40" y="20"/>
                    </a:lnTo>
                    <a:lnTo>
                      <a:pt x="42" y="26"/>
                    </a:lnTo>
                    <a:lnTo>
                      <a:pt x="42" y="37"/>
                    </a:lnTo>
                    <a:lnTo>
                      <a:pt x="42" y="43"/>
                    </a:lnTo>
                    <a:lnTo>
                      <a:pt x="40" y="49"/>
                    </a:lnTo>
                    <a:lnTo>
                      <a:pt x="38" y="53"/>
                    </a:lnTo>
                    <a:lnTo>
                      <a:pt x="36" y="59"/>
                    </a:lnTo>
                    <a:lnTo>
                      <a:pt x="0" y="55"/>
                    </a:lnTo>
                    <a:lnTo>
                      <a:pt x="0" y="47"/>
                    </a:lnTo>
                    <a:lnTo>
                      <a:pt x="0" y="35"/>
                    </a:lnTo>
                    <a:lnTo>
                      <a:pt x="4" y="26"/>
                    </a:lnTo>
                    <a:lnTo>
                      <a:pt x="8" y="16"/>
                    </a:lnTo>
                    <a:lnTo>
                      <a:pt x="14" y="8"/>
                    </a:lnTo>
                    <a:lnTo>
                      <a:pt x="18" y="2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3" name="Freeform 171">
                <a:extLst>
                  <a:ext uri="{FF2B5EF4-FFF2-40B4-BE49-F238E27FC236}">
                    <a16:creationId xmlns:a16="http://schemas.microsoft.com/office/drawing/2014/main" id="{BFD6B42D-6B58-48C1-B084-DC30A7F08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1" y="3898"/>
                <a:ext cx="20" cy="35"/>
              </a:xfrm>
              <a:custGeom>
                <a:avLst/>
                <a:gdLst>
                  <a:gd name="T0" fmla="*/ 12 w 20"/>
                  <a:gd name="T1" fmla="*/ 0 h 35"/>
                  <a:gd name="T2" fmla="*/ 16 w 20"/>
                  <a:gd name="T3" fmla="*/ 0 h 35"/>
                  <a:gd name="T4" fmla="*/ 18 w 20"/>
                  <a:gd name="T5" fmla="*/ 4 h 35"/>
                  <a:gd name="T6" fmla="*/ 20 w 20"/>
                  <a:gd name="T7" fmla="*/ 10 h 35"/>
                  <a:gd name="T8" fmla="*/ 20 w 20"/>
                  <a:gd name="T9" fmla="*/ 17 h 35"/>
                  <a:gd name="T10" fmla="*/ 18 w 20"/>
                  <a:gd name="T11" fmla="*/ 23 h 35"/>
                  <a:gd name="T12" fmla="*/ 16 w 20"/>
                  <a:gd name="T13" fmla="*/ 29 h 35"/>
                  <a:gd name="T14" fmla="*/ 16 w 20"/>
                  <a:gd name="T15" fmla="*/ 35 h 35"/>
                  <a:gd name="T16" fmla="*/ 0 w 20"/>
                  <a:gd name="T17" fmla="*/ 31 h 35"/>
                  <a:gd name="T18" fmla="*/ 0 w 20"/>
                  <a:gd name="T19" fmla="*/ 25 h 35"/>
                  <a:gd name="T20" fmla="*/ 0 w 20"/>
                  <a:gd name="T21" fmla="*/ 19 h 35"/>
                  <a:gd name="T22" fmla="*/ 2 w 20"/>
                  <a:gd name="T23" fmla="*/ 12 h 35"/>
                  <a:gd name="T24" fmla="*/ 6 w 20"/>
                  <a:gd name="T25" fmla="*/ 4 h 35"/>
                  <a:gd name="T26" fmla="*/ 8 w 20"/>
                  <a:gd name="T27" fmla="*/ 0 h 35"/>
                  <a:gd name="T28" fmla="*/ 12 w 20"/>
                  <a:gd name="T29" fmla="*/ 0 h 35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w 20"/>
                  <a:gd name="T46" fmla="*/ 0 h 35"/>
                  <a:gd name="T47" fmla="*/ 20 w 20"/>
                  <a:gd name="T48" fmla="*/ 35 h 35"/>
                </a:gdLst>
                <a:ahLst/>
                <a:cxnLst>
                  <a:cxn ang="T30">
                    <a:pos x="T0" y="T1"/>
                  </a:cxn>
                  <a:cxn ang="T31">
                    <a:pos x="T2" y="T3"/>
                  </a:cxn>
                  <a:cxn ang="T32">
                    <a:pos x="T4" y="T5"/>
                  </a:cxn>
                  <a:cxn ang="T33">
                    <a:pos x="T6" y="T7"/>
                  </a:cxn>
                  <a:cxn ang="T34">
                    <a:pos x="T8" y="T9"/>
                  </a:cxn>
                  <a:cxn ang="T35">
                    <a:pos x="T10" y="T11"/>
                  </a:cxn>
                  <a:cxn ang="T36">
                    <a:pos x="T12" y="T13"/>
                  </a:cxn>
                  <a:cxn ang="T37">
                    <a:pos x="T14" y="T15"/>
                  </a:cxn>
                  <a:cxn ang="T38">
                    <a:pos x="T16" y="T17"/>
                  </a:cxn>
                  <a:cxn ang="T39">
                    <a:pos x="T18" y="T19"/>
                  </a:cxn>
                  <a:cxn ang="T40">
                    <a:pos x="T20" y="T21"/>
                  </a:cxn>
                  <a:cxn ang="T41">
                    <a:pos x="T22" y="T23"/>
                  </a:cxn>
                  <a:cxn ang="T42">
                    <a:pos x="T24" y="T25"/>
                  </a:cxn>
                  <a:cxn ang="T43">
                    <a:pos x="T26" y="T27"/>
                  </a:cxn>
                  <a:cxn ang="T44">
                    <a:pos x="T28" y="T29"/>
                  </a:cxn>
                </a:cxnLst>
                <a:rect l="T45" t="T46" r="T47" b="T48"/>
                <a:pathLst>
                  <a:path w="20" h="35">
                    <a:moveTo>
                      <a:pt x="12" y="0"/>
                    </a:moveTo>
                    <a:lnTo>
                      <a:pt x="16" y="0"/>
                    </a:lnTo>
                    <a:lnTo>
                      <a:pt x="18" y="4"/>
                    </a:lnTo>
                    <a:lnTo>
                      <a:pt x="20" y="10"/>
                    </a:lnTo>
                    <a:lnTo>
                      <a:pt x="20" y="17"/>
                    </a:lnTo>
                    <a:lnTo>
                      <a:pt x="18" y="23"/>
                    </a:lnTo>
                    <a:lnTo>
                      <a:pt x="16" y="29"/>
                    </a:lnTo>
                    <a:lnTo>
                      <a:pt x="16" y="35"/>
                    </a:lnTo>
                    <a:lnTo>
                      <a:pt x="0" y="31"/>
                    </a:lnTo>
                    <a:lnTo>
                      <a:pt x="0" y="25"/>
                    </a:lnTo>
                    <a:lnTo>
                      <a:pt x="0" y="19"/>
                    </a:lnTo>
                    <a:lnTo>
                      <a:pt x="2" y="12"/>
                    </a:lnTo>
                    <a:lnTo>
                      <a:pt x="6" y="4"/>
                    </a:lnTo>
                    <a:lnTo>
                      <a:pt x="8" y="0"/>
                    </a:lnTo>
                    <a:lnTo>
                      <a:pt x="1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4" name="Freeform 172">
                <a:extLst>
                  <a:ext uri="{FF2B5EF4-FFF2-40B4-BE49-F238E27FC236}">
                    <a16:creationId xmlns:a16="http://schemas.microsoft.com/office/drawing/2014/main" id="{BABC2565-4D7D-46C1-9097-F4A008165A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" y="3910"/>
                <a:ext cx="24" cy="19"/>
              </a:xfrm>
              <a:custGeom>
                <a:avLst/>
                <a:gdLst>
                  <a:gd name="T0" fmla="*/ 24 w 24"/>
                  <a:gd name="T1" fmla="*/ 1 h 19"/>
                  <a:gd name="T2" fmla="*/ 24 w 24"/>
                  <a:gd name="T3" fmla="*/ 5 h 19"/>
                  <a:gd name="T4" fmla="*/ 22 w 24"/>
                  <a:gd name="T5" fmla="*/ 13 h 19"/>
                  <a:gd name="T6" fmla="*/ 22 w 24"/>
                  <a:gd name="T7" fmla="*/ 19 h 19"/>
                  <a:gd name="T8" fmla="*/ 0 w 24"/>
                  <a:gd name="T9" fmla="*/ 17 h 19"/>
                  <a:gd name="T10" fmla="*/ 4 w 24"/>
                  <a:gd name="T11" fmla="*/ 0 h 19"/>
                  <a:gd name="T12" fmla="*/ 24 w 24"/>
                  <a:gd name="T13" fmla="*/ 1 h 19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24"/>
                  <a:gd name="T22" fmla="*/ 0 h 19"/>
                  <a:gd name="T23" fmla="*/ 24 w 24"/>
                  <a:gd name="T24" fmla="*/ 19 h 19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24" h="19">
                    <a:moveTo>
                      <a:pt x="24" y="1"/>
                    </a:moveTo>
                    <a:lnTo>
                      <a:pt x="24" y="5"/>
                    </a:lnTo>
                    <a:lnTo>
                      <a:pt x="22" y="13"/>
                    </a:lnTo>
                    <a:lnTo>
                      <a:pt x="22" y="19"/>
                    </a:lnTo>
                    <a:lnTo>
                      <a:pt x="0" y="17"/>
                    </a:lnTo>
                    <a:lnTo>
                      <a:pt x="4" y="0"/>
                    </a:lnTo>
                    <a:lnTo>
                      <a:pt x="24" y="1"/>
                    </a:lnTo>
                    <a:close/>
                  </a:path>
                </a:pathLst>
              </a:custGeom>
              <a:solidFill>
                <a:srgbClr val="DADAD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5" name="Freeform 173">
                <a:extLst>
                  <a:ext uri="{FF2B5EF4-FFF2-40B4-BE49-F238E27FC236}">
                    <a16:creationId xmlns:a16="http://schemas.microsoft.com/office/drawing/2014/main" id="{750580B1-EB97-4C75-9468-A9AB42097F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5" y="3906"/>
                <a:ext cx="345" cy="67"/>
              </a:xfrm>
              <a:custGeom>
                <a:avLst/>
                <a:gdLst>
                  <a:gd name="T0" fmla="*/ 0 w 345"/>
                  <a:gd name="T1" fmla="*/ 29 h 67"/>
                  <a:gd name="T2" fmla="*/ 54 w 345"/>
                  <a:gd name="T3" fmla="*/ 0 h 67"/>
                  <a:gd name="T4" fmla="*/ 345 w 345"/>
                  <a:gd name="T5" fmla="*/ 33 h 67"/>
                  <a:gd name="T6" fmla="*/ 296 w 345"/>
                  <a:gd name="T7" fmla="*/ 67 h 67"/>
                  <a:gd name="T8" fmla="*/ 0 w 345"/>
                  <a:gd name="T9" fmla="*/ 29 h 67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45"/>
                  <a:gd name="T16" fmla="*/ 0 h 67"/>
                  <a:gd name="T17" fmla="*/ 345 w 345"/>
                  <a:gd name="T18" fmla="*/ 67 h 67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45" h="67">
                    <a:moveTo>
                      <a:pt x="0" y="29"/>
                    </a:moveTo>
                    <a:lnTo>
                      <a:pt x="54" y="0"/>
                    </a:lnTo>
                    <a:lnTo>
                      <a:pt x="345" y="33"/>
                    </a:lnTo>
                    <a:lnTo>
                      <a:pt x="296" y="67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6" name="Freeform 174">
                <a:extLst>
                  <a:ext uri="{FF2B5EF4-FFF2-40B4-BE49-F238E27FC236}">
                    <a16:creationId xmlns:a16="http://schemas.microsoft.com/office/drawing/2014/main" id="{91C2E4DA-E4AC-4AA6-853C-6FFE22AE8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5" y="3923"/>
                <a:ext cx="142" cy="30"/>
              </a:xfrm>
              <a:custGeom>
                <a:avLst/>
                <a:gdLst>
                  <a:gd name="T0" fmla="*/ 142 w 142"/>
                  <a:gd name="T1" fmla="*/ 14 h 30"/>
                  <a:gd name="T2" fmla="*/ 118 w 142"/>
                  <a:gd name="T3" fmla="*/ 30 h 30"/>
                  <a:gd name="T4" fmla="*/ 0 w 142"/>
                  <a:gd name="T5" fmla="*/ 14 h 30"/>
                  <a:gd name="T6" fmla="*/ 22 w 142"/>
                  <a:gd name="T7" fmla="*/ 0 h 30"/>
                  <a:gd name="T8" fmla="*/ 142 w 142"/>
                  <a:gd name="T9" fmla="*/ 14 h 3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42"/>
                  <a:gd name="T16" fmla="*/ 0 h 30"/>
                  <a:gd name="T17" fmla="*/ 142 w 142"/>
                  <a:gd name="T18" fmla="*/ 30 h 3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42" h="30">
                    <a:moveTo>
                      <a:pt x="142" y="14"/>
                    </a:moveTo>
                    <a:lnTo>
                      <a:pt x="118" y="30"/>
                    </a:lnTo>
                    <a:lnTo>
                      <a:pt x="0" y="14"/>
                    </a:lnTo>
                    <a:lnTo>
                      <a:pt x="22" y="0"/>
                    </a:lnTo>
                    <a:lnTo>
                      <a:pt x="142" y="1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7" name="Freeform 175">
                <a:extLst>
                  <a:ext uri="{FF2B5EF4-FFF2-40B4-BE49-F238E27FC236}">
                    <a16:creationId xmlns:a16="http://schemas.microsoft.com/office/drawing/2014/main" id="{865BC0DF-B89C-4DAD-B0E1-5AB3F056D7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8" y="3935"/>
                <a:ext cx="323" cy="92"/>
              </a:xfrm>
              <a:custGeom>
                <a:avLst/>
                <a:gdLst>
                  <a:gd name="T0" fmla="*/ 323 w 323"/>
                  <a:gd name="T1" fmla="*/ 38 h 92"/>
                  <a:gd name="T2" fmla="*/ 301 w 323"/>
                  <a:gd name="T3" fmla="*/ 92 h 92"/>
                  <a:gd name="T4" fmla="*/ 0 w 323"/>
                  <a:gd name="T5" fmla="*/ 48 h 92"/>
                  <a:gd name="T6" fmla="*/ 27 w 323"/>
                  <a:gd name="T7" fmla="*/ 0 h 92"/>
                  <a:gd name="T8" fmla="*/ 323 w 323"/>
                  <a:gd name="T9" fmla="*/ 38 h 9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323"/>
                  <a:gd name="T16" fmla="*/ 0 h 92"/>
                  <a:gd name="T17" fmla="*/ 323 w 323"/>
                  <a:gd name="T18" fmla="*/ 92 h 9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323" h="92">
                    <a:moveTo>
                      <a:pt x="323" y="38"/>
                    </a:moveTo>
                    <a:lnTo>
                      <a:pt x="301" y="92"/>
                    </a:lnTo>
                    <a:lnTo>
                      <a:pt x="0" y="48"/>
                    </a:lnTo>
                    <a:lnTo>
                      <a:pt x="27" y="0"/>
                    </a:lnTo>
                    <a:lnTo>
                      <a:pt x="323" y="38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8" name="Freeform 176">
                <a:extLst>
                  <a:ext uri="{FF2B5EF4-FFF2-40B4-BE49-F238E27FC236}">
                    <a16:creationId xmlns:a16="http://schemas.microsoft.com/office/drawing/2014/main" id="{6380A2EB-A4CB-42DD-8175-413EDBBDC5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8" y="4019"/>
                <a:ext cx="510" cy="169"/>
              </a:xfrm>
              <a:custGeom>
                <a:avLst/>
                <a:gdLst>
                  <a:gd name="T0" fmla="*/ 510 w 510"/>
                  <a:gd name="T1" fmla="*/ 0 h 169"/>
                  <a:gd name="T2" fmla="*/ 510 w 510"/>
                  <a:gd name="T3" fmla="*/ 22 h 169"/>
                  <a:gd name="T4" fmla="*/ 321 w 510"/>
                  <a:gd name="T5" fmla="*/ 163 h 169"/>
                  <a:gd name="T6" fmla="*/ 313 w 510"/>
                  <a:gd name="T7" fmla="*/ 167 h 169"/>
                  <a:gd name="T8" fmla="*/ 307 w 510"/>
                  <a:gd name="T9" fmla="*/ 169 h 169"/>
                  <a:gd name="T10" fmla="*/ 295 w 510"/>
                  <a:gd name="T11" fmla="*/ 169 h 169"/>
                  <a:gd name="T12" fmla="*/ 285 w 510"/>
                  <a:gd name="T13" fmla="*/ 169 h 169"/>
                  <a:gd name="T14" fmla="*/ 2 w 510"/>
                  <a:gd name="T15" fmla="*/ 111 h 169"/>
                  <a:gd name="T16" fmla="*/ 0 w 510"/>
                  <a:gd name="T17" fmla="*/ 109 h 169"/>
                  <a:gd name="T18" fmla="*/ 0 w 510"/>
                  <a:gd name="T19" fmla="*/ 105 h 169"/>
                  <a:gd name="T20" fmla="*/ 285 w 510"/>
                  <a:gd name="T21" fmla="*/ 161 h 169"/>
                  <a:gd name="T22" fmla="*/ 293 w 510"/>
                  <a:gd name="T23" fmla="*/ 163 h 169"/>
                  <a:gd name="T24" fmla="*/ 299 w 510"/>
                  <a:gd name="T25" fmla="*/ 161 h 169"/>
                  <a:gd name="T26" fmla="*/ 303 w 510"/>
                  <a:gd name="T27" fmla="*/ 161 h 169"/>
                  <a:gd name="T28" fmla="*/ 309 w 510"/>
                  <a:gd name="T29" fmla="*/ 159 h 169"/>
                  <a:gd name="T30" fmla="*/ 313 w 510"/>
                  <a:gd name="T31" fmla="*/ 157 h 169"/>
                  <a:gd name="T32" fmla="*/ 319 w 510"/>
                  <a:gd name="T33" fmla="*/ 155 h 169"/>
                  <a:gd name="T34" fmla="*/ 510 w 510"/>
                  <a:gd name="T35" fmla="*/ 0 h 169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w 510"/>
                  <a:gd name="T55" fmla="*/ 0 h 169"/>
                  <a:gd name="T56" fmla="*/ 510 w 510"/>
                  <a:gd name="T57" fmla="*/ 169 h 169"/>
                </a:gdLst>
                <a:ahLst/>
                <a:cxnLst>
                  <a:cxn ang="T36">
                    <a:pos x="T0" y="T1"/>
                  </a:cxn>
                  <a:cxn ang="T37">
                    <a:pos x="T2" y="T3"/>
                  </a:cxn>
                  <a:cxn ang="T38">
                    <a:pos x="T4" y="T5"/>
                  </a:cxn>
                  <a:cxn ang="T39">
                    <a:pos x="T6" y="T7"/>
                  </a:cxn>
                  <a:cxn ang="T40">
                    <a:pos x="T8" y="T9"/>
                  </a:cxn>
                  <a:cxn ang="T41">
                    <a:pos x="T10" y="T11"/>
                  </a:cxn>
                  <a:cxn ang="T42">
                    <a:pos x="T12" y="T13"/>
                  </a:cxn>
                  <a:cxn ang="T43">
                    <a:pos x="T14" y="T15"/>
                  </a:cxn>
                  <a:cxn ang="T44">
                    <a:pos x="T16" y="T17"/>
                  </a:cxn>
                  <a:cxn ang="T45">
                    <a:pos x="T18" y="T19"/>
                  </a:cxn>
                  <a:cxn ang="T46">
                    <a:pos x="T20" y="T21"/>
                  </a:cxn>
                  <a:cxn ang="T47">
                    <a:pos x="T22" y="T23"/>
                  </a:cxn>
                  <a:cxn ang="T48">
                    <a:pos x="T24" y="T25"/>
                  </a:cxn>
                  <a:cxn ang="T49">
                    <a:pos x="T26" y="T27"/>
                  </a:cxn>
                  <a:cxn ang="T50">
                    <a:pos x="T28" y="T29"/>
                  </a:cxn>
                  <a:cxn ang="T51">
                    <a:pos x="T30" y="T31"/>
                  </a:cxn>
                  <a:cxn ang="T52">
                    <a:pos x="T32" y="T33"/>
                  </a:cxn>
                  <a:cxn ang="T53">
                    <a:pos x="T34" y="T35"/>
                  </a:cxn>
                </a:cxnLst>
                <a:rect l="T54" t="T55" r="T56" b="T57"/>
                <a:pathLst>
                  <a:path w="510" h="169">
                    <a:moveTo>
                      <a:pt x="510" y="0"/>
                    </a:moveTo>
                    <a:lnTo>
                      <a:pt x="510" y="22"/>
                    </a:lnTo>
                    <a:lnTo>
                      <a:pt x="321" y="163"/>
                    </a:lnTo>
                    <a:lnTo>
                      <a:pt x="313" y="167"/>
                    </a:lnTo>
                    <a:lnTo>
                      <a:pt x="307" y="169"/>
                    </a:lnTo>
                    <a:lnTo>
                      <a:pt x="295" y="169"/>
                    </a:lnTo>
                    <a:lnTo>
                      <a:pt x="285" y="169"/>
                    </a:lnTo>
                    <a:lnTo>
                      <a:pt x="2" y="111"/>
                    </a:lnTo>
                    <a:lnTo>
                      <a:pt x="0" y="109"/>
                    </a:lnTo>
                    <a:lnTo>
                      <a:pt x="0" y="105"/>
                    </a:lnTo>
                    <a:lnTo>
                      <a:pt x="285" y="161"/>
                    </a:lnTo>
                    <a:lnTo>
                      <a:pt x="293" y="163"/>
                    </a:lnTo>
                    <a:lnTo>
                      <a:pt x="299" y="161"/>
                    </a:lnTo>
                    <a:lnTo>
                      <a:pt x="303" y="161"/>
                    </a:lnTo>
                    <a:lnTo>
                      <a:pt x="309" y="159"/>
                    </a:lnTo>
                    <a:lnTo>
                      <a:pt x="313" y="157"/>
                    </a:lnTo>
                    <a:lnTo>
                      <a:pt x="319" y="155"/>
                    </a:lnTo>
                    <a:lnTo>
                      <a:pt x="51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39" name="Freeform 177">
                <a:extLst>
                  <a:ext uri="{FF2B5EF4-FFF2-40B4-BE49-F238E27FC236}">
                    <a16:creationId xmlns:a16="http://schemas.microsoft.com/office/drawing/2014/main" id="{0DB887EC-4962-4737-9313-2015B7079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86" y="3941"/>
                <a:ext cx="522" cy="239"/>
              </a:xfrm>
              <a:custGeom>
                <a:avLst/>
                <a:gdLst>
                  <a:gd name="T0" fmla="*/ 516 w 522"/>
                  <a:gd name="T1" fmla="*/ 0 h 239"/>
                  <a:gd name="T2" fmla="*/ 522 w 522"/>
                  <a:gd name="T3" fmla="*/ 64 h 239"/>
                  <a:gd name="T4" fmla="*/ 512 w 522"/>
                  <a:gd name="T5" fmla="*/ 76 h 239"/>
                  <a:gd name="T6" fmla="*/ 345 w 522"/>
                  <a:gd name="T7" fmla="*/ 213 h 239"/>
                  <a:gd name="T8" fmla="*/ 325 w 522"/>
                  <a:gd name="T9" fmla="*/ 229 h 239"/>
                  <a:gd name="T10" fmla="*/ 315 w 522"/>
                  <a:gd name="T11" fmla="*/ 235 h 239"/>
                  <a:gd name="T12" fmla="*/ 307 w 522"/>
                  <a:gd name="T13" fmla="*/ 239 h 239"/>
                  <a:gd name="T14" fmla="*/ 295 w 522"/>
                  <a:gd name="T15" fmla="*/ 239 h 239"/>
                  <a:gd name="T16" fmla="*/ 285 w 522"/>
                  <a:gd name="T17" fmla="*/ 239 h 239"/>
                  <a:gd name="T18" fmla="*/ 2 w 522"/>
                  <a:gd name="T19" fmla="*/ 183 h 239"/>
                  <a:gd name="T20" fmla="*/ 0 w 522"/>
                  <a:gd name="T21" fmla="*/ 173 h 239"/>
                  <a:gd name="T22" fmla="*/ 0 w 522"/>
                  <a:gd name="T23" fmla="*/ 157 h 239"/>
                  <a:gd name="T24" fmla="*/ 4 w 522"/>
                  <a:gd name="T25" fmla="*/ 149 h 239"/>
                  <a:gd name="T26" fmla="*/ 10 w 522"/>
                  <a:gd name="T27" fmla="*/ 143 h 239"/>
                  <a:gd name="T28" fmla="*/ 8 w 522"/>
                  <a:gd name="T29" fmla="*/ 147 h 239"/>
                  <a:gd name="T30" fmla="*/ 8 w 522"/>
                  <a:gd name="T31" fmla="*/ 149 h 239"/>
                  <a:gd name="T32" fmla="*/ 12 w 522"/>
                  <a:gd name="T33" fmla="*/ 151 h 239"/>
                  <a:gd name="T34" fmla="*/ 293 w 522"/>
                  <a:gd name="T35" fmla="*/ 209 h 239"/>
                  <a:gd name="T36" fmla="*/ 301 w 522"/>
                  <a:gd name="T37" fmla="*/ 209 h 239"/>
                  <a:gd name="T38" fmla="*/ 305 w 522"/>
                  <a:gd name="T39" fmla="*/ 209 h 239"/>
                  <a:gd name="T40" fmla="*/ 311 w 522"/>
                  <a:gd name="T41" fmla="*/ 207 h 239"/>
                  <a:gd name="T42" fmla="*/ 317 w 522"/>
                  <a:gd name="T43" fmla="*/ 203 h 239"/>
                  <a:gd name="T44" fmla="*/ 443 w 522"/>
                  <a:gd name="T45" fmla="*/ 84 h 239"/>
                  <a:gd name="T46" fmla="*/ 465 w 522"/>
                  <a:gd name="T47" fmla="*/ 30 h 239"/>
                  <a:gd name="T48" fmla="*/ 516 w 522"/>
                  <a:gd name="T49" fmla="*/ 0 h 239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w 522"/>
                  <a:gd name="T76" fmla="*/ 0 h 239"/>
                  <a:gd name="T77" fmla="*/ 522 w 522"/>
                  <a:gd name="T78" fmla="*/ 239 h 239"/>
                </a:gdLst>
                <a:ahLst/>
                <a:cxnLst>
                  <a:cxn ang="T50">
                    <a:pos x="T0" y="T1"/>
                  </a:cxn>
                  <a:cxn ang="T51">
                    <a:pos x="T2" y="T3"/>
                  </a:cxn>
                  <a:cxn ang="T52">
                    <a:pos x="T4" y="T5"/>
                  </a:cxn>
                  <a:cxn ang="T53">
                    <a:pos x="T6" y="T7"/>
                  </a:cxn>
                  <a:cxn ang="T54">
                    <a:pos x="T8" y="T9"/>
                  </a:cxn>
                  <a:cxn ang="T55">
                    <a:pos x="T10" y="T11"/>
                  </a:cxn>
                  <a:cxn ang="T56">
                    <a:pos x="T12" y="T13"/>
                  </a:cxn>
                  <a:cxn ang="T57">
                    <a:pos x="T14" y="T15"/>
                  </a:cxn>
                  <a:cxn ang="T58">
                    <a:pos x="T16" y="T17"/>
                  </a:cxn>
                  <a:cxn ang="T59">
                    <a:pos x="T18" y="T19"/>
                  </a:cxn>
                  <a:cxn ang="T60">
                    <a:pos x="T20" y="T21"/>
                  </a:cxn>
                  <a:cxn ang="T61">
                    <a:pos x="T22" y="T23"/>
                  </a:cxn>
                  <a:cxn ang="T62">
                    <a:pos x="T24" y="T25"/>
                  </a:cxn>
                  <a:cxn ang="T63">
                    <a:pos x="T26" y="T27"/>
                  </a:cxn>
                  <a:cxn ang="T64">
                    <a:pos x="T28" y="T29"/>
                  </a:cxn>
                  <a:cxn ang="T65">
                    <a:pos x="T30" y="T31"/>
                  </a:cxn>
                  <a:cxn ang="T66">
                    <a:pos x="T32" y="T33"/>
                  </a:cxn>
                  <a:cxn ang="T67">
                    <a:pos x="T34" y="T35"/>
                  </a:cxn>
                  <a:cxn ang="T68">
                    <a:pos x="T36" y="T37"/>
                  </a:cxn>
                  <a:cxn ang="T69">
                    <a:pos x="T38" y="T39"/>
                  </a:cxn>
                  <a:cxn ang="T70">
                    <a:pos x="T40" y="T41"/>
                  </a:cxn>
                  <a:cxn ang="T71">
                    <a:pos x="T42" y="T43"/>
                  </a:cxn>
                  <a:cxn ang="T72">
                    <a:pos x="T44" y="T45"/>
                  </a:cxn>
                  <a:cxn ang="T73">
                    <a:pos x="T46" y="T47"/>
                  </a:cxn>
                  <a:cxn ang="T74">
                    <a:pos x="T48" y="T49"/>
                  </a:cxn>
                </a:cxnLst>
                <a:rect l="T75" t="T76" r="T77" b="T78"/>
                <a:pathLst>
                  <a:path w="522" h="239">
                    <a:moveTo>
                      <a:pt x="516" y="0"/>
                    </a:moveTo>
                    <a:lnTo>
                      <a:pt x="522" y="64"/>
                    </a:lnTo>
                    <a:lnTo>
                      <a:pt x="512" y="76"/>
                    </a:lnTo>
                    <a:lnTo>
                      <a:pt x="345" y="213"/>
                    </a:lnTo>
                    <a:lnTo>
                      <a:pt x="325" y="229"/>
                    </a:lnTo>
                    <a:lnTo>
                      <a:pt x="315" y="235"/>
                    </a:lnTo>
                    <a:lnTo>
                      <a:pt x="307" y="239"/>
                    </a:lnTo>
                    <a:lnTo>
                      <a:pt x="295" y="239"/>
                    </a:lnTo>
                    <a:lnTo>
                      <a:pt x="285" y="239"/>
                    </a:lnTo>
                    <a:lnTo>
                      <a:pt x="2" y="183"/>
                    </a:lnTo>
                    <a:lnTo>
                      <a:pt x="0" y="173"/>
                    </a:lnTo>
                    <a:lnTo>
                      <a:pt x="0" y="157"/>
                    </a:lnTo>
                    <a:lnTo>
                      <a:pt x="4" y="149"/>
                    </a:lnTo>
                    <a:lnTo>
                      <a:pt x="10" y="143"/>
                    </a:lnTo>
                    <a:lnTo>
                      <a:pt x="8" y="147"/>
                    </a:lnTo>
                    <a:lnTo>
                      <a:pt x="8" y="149"/>
                    </a:lnTo>
                    <a:lnTo>
                      <a:pt x="12" y="151"/>
                    </a:lnTo>
                    <a:lnTo>
                      <a:pt x="293" y="209"/>
                    </a:lnTo>
                    <a:lnTo>
                      <a:pt x="301" y="209"/>
                    </a:lnTo>
                    <a:lnTo>
                      <a:pt x="305" y="209"/>
                    </a:lnTo>
                    <a:lnTo>
                      <a:pt x="311" y="207"/>
                    </a:lnTo>
                    <a:lnTo>
                      <a:pt x="317" y="203"/>
                    </a:lnTo>
                    <a:lnTo>
                      <a:pt x="443" y="84"/>
                    </a:lnTo>
                    <a:lnTo>
                      <a:pt x="465" y="30"/>
                    </a:lnTo>
                    <a:lnTo>
                      <a:pt x="516" y="0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0" name="Freeform 178">
                <a:extLst>
                  <a:ext uri="{FF2B5EF4-FFF2-40B4-BE49-F238E27FC236}">
                    <a16:creationId xmlns:a16="http://schemas.microsoft.com/office/drawing/2014/main" id="{9DBFB4FA-9DFE-4E63-90DE-E01F7B8A8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96" y="3985"/>
                <a:ext cx="433" cy="165"/>
              </a:xfrm>
              <a:custGeom>
                <a:avLst/>
                <a:gdLst>
                  <a:gd name="T0" fmla="*/ 433 w 433"/>
                  <a:gd name="T1" fmla="*/ 42 h 165"/>
                  <a:gd name="T2" fmla="*/ 305 w 433"/>
                  <a:gd name="T3" fmla="*/ 159 h 165"/>
                  <a:gd name="T4" fmla="*/ 301 w 433"/>
                  <a:gd name="T5" fmla="*/ 163 h 165"/>
                  <a:gd name="T6" fmla="*/ 295 w 433"/>
                  <a:gd name="T7" fmla="*/ 165 h 165"/>
                  <a:gd name="T8" fmla="*/ 285 w 433"/>
                  <a:gd name="T9" fmla="*/ 165 h 165"/>
                  <a:gd name="T10" fmla="*/ 275 w 433"/>
                  <a:gd name="T11" fmla="*/ 163 h 165"/>
                  <a:gd name="T12" fmla="*/ 4 w 433"/>
                  <a:gd name="T13" fmla="*/ 109 h 165"/>
                  <a:gd name="T14" fmla="*/ 0 w 433"/>
                  <a:gd name="T15" fmla="*/ 107 h 165"/>
                  <a:gd name="T16" fmla="*/ 0 w 433"/>
                  <a:gd name="T17" fmla="*/ 103 h 165"/>
                  <a:gd name="T18" fmla="*/ 0 w 433"/>
                  <a:gd name="T19" fmla="*/ 97 h 165"/>
                  <a:gd name="T20" fmla="*/ 132 w 433"/>
                  <a:gd name="T21" fmla="*/ 0 h 165"/>
                  <a:gd name="T22" fmla="*/ 433 w 433"/>
                  <a:gd name="T23" fmla="*/ 42 h 165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433"/>
                  <a:gd name="T37" fmla="*/ 0 h 165"/>
                  <a:gd name="T38" fmla="*/ 433 w 433"/>
                  <a:gd name="T39" fmla="*/ 165 h 165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433" h="165">
                    <a:moveTo>
                      <a:pt x="433" y="42"/>
                    </a:moveTo>
                    <a:lnTo>
                      <a:pt x="305" y="159"/>
                    </a:lnTo>
                    <a:lnTo>
                      <a:pt x="301" y="163"/>
                    </a:lnTo>
                    <a:lnTo>
                      <a:pt x="295" y="165"/>
                    </a:lnTo>
                    <a:lnTo>
                      <a:pt x="285" y="165"/>
                    </a:lnTo>
                    <a:lnTo>
                      <a:pt x="275" y="163"/>
                    </a:lnTo>
                    <a:lnTo>
                      <a:pt x="4" y="109"/>
                    </a:lnTo>
                    <a:lnTo>
                      <a:pt x="0" y="107"/>
                    </a:lnTo>
                    <a:lnTo>
                      <a:pt x="0" y="103"/>
                    </a:lnTo>
                    <a:lnTo>
                      <a:pt x="0" y="97"/>
                    </a:lnTo>
                    <a:lnTo>
                      <a:pt x="132" y="0"/>
                    </a:lnTo>
                    <a:lnTo>
                      <a:pt x="433" y="4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1" name="Freeform 179">
                <a:extLst>
                  <a:ext uri="{FF2B5EF4-FFF2-40B4-BE49-F238E27FC236}">
                    <a16:creationId xmlns:a16="http://schemas.microsoft.com/office/drawing/2014/main" id="{FF8C5916-3CF0-4DDA-8385-5517086AD4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3989"/>
                <a:ext cx="49" cy="20"/>
              </a:xfrm>
              <a:custGeom>
                <a:avLst/>
                <a:gdLst>
                  <a:gd name="T0" fmla="*/ 49 w 49"/>
                  <a:gd name="T1" fmla="*/ 2 h 20"/>
                  <a:gd name="T2" fmla="*/ 22 w 49"/>
                  <a:gd name="T3" fmla="*/ 0 h 20"/>
                  <a:gd name="T4" fmla="*/ 0 w 49"/>
                  <a:gd name="T5" fmla="*/ 16 h 20"/>
                  <a:gd name="T6" fmla="*/ 26 w 49"/>
                  <a:gd name="T7" fmla="*/ 20 h 20"/>
                  <a:gd name="T8" fmla="*/ 49 w 49"/>
                  <a:gd name="T9" fmla="*/ 2 h 20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9"/>
                  <a:gd name="T16" fmla="*/ 0 h 20"/>
                  <a:gd name="T17" fmla="*/ 49 w 49"/>
                  <a:gd name="T18" fmla="*/ 20 h 20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9" h="20">
                    <a:moveTo>
                      <a:pt x="49" y="2"/>
                    </a:moveTo>
                    <a:lnTo>
                      <a:pt x="22" y="0"/>
                    </a:lnTo>
                    <a:lnTo>
                      <a:pt x="0" y="16"/>
                    </a:lnTo>
                    <a:lnTo>
                      <a:pt x="26" y="20"/>
                    </a:lnTo>
                    <a:lnTo>
                      <a:pt x="49" y="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2" name="Freeform 180">
                <a:extLst>
                  <a:ext uri="{FF2B5EF4-FFF2-40B4-BE49-F238E27FC236}">
                    <a16:creationId xmlns:a16="http://schemas.microsoft.com/office/drawing/2014/main" id="{CC71E4C7-3F42-4A5D-8B96-65277B7A89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2" y="3991"/>
                <a:ext cx="49" cy="24"/>
              </a:xfrm>
              <a:custGeom>
                <a:avLst/>
                <a:gdLst>
                  <a:gd name="T0" fmla="*/ 49 w 49"/>
                  <a:gd name="T1" fmla="*/ 0 h 24"/>
                  <a:gd name="T2" fmla="*/ 49 w 49"/>
                  <a:gd name="T3" fmla="*/ 8 h 24"/>
                  <a:gd name="T4" fmla="*/ 26 w 49"/>
                  <a:gd name="T5" fmla="*/ 24 h 24"/>
                  <a:gd name="T6" fmla="*/ 0 w 49"/>
                  <a:gd name="T7" fmla="*/ 18 h 24"/>
                  <a:gd name="T8" fmla="*/ 0 w 49"/>
                  <a:gd name="T9" fmla="*/ 12 h 24"/>
                  <a:gd name="T10" fmla="*/ 26 w 49"/>
                  <a:gd name="T11" fmla="*/ 18 h 24"/>
                  <a:gd name="T12" fmla="*/ 49 w 49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9"/>
                  <a:gd name="T22" fmla="*/ 0 h 24"/>
                  <a:gd name="T23" fmla="*/ 49 w 49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9" h="24">
                    <a:moveTo>
                      <a:pt x="49" y="0"/>
                    </a:moveTo>
                    <a:lnTo>
                      <a:pt x="49" y="8"/>
                    </a:lnTo>
                    <a:lnTo>
                      <a:pt x="2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26" y="18"/>
                    </a:lnTo>
                    <a:lnTo>
                      <a:pt x="49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3" name="Freeform 181">
                <a:extLst>
                  <a:ext uri="{FF2B5EF4-FFF2-40B4-BE49-F238E27FC236}">
                    <a16:creationId xmlns:a16="http://schemas.microsoft.com/office/drawing/2014/main" id="{9D5C46CA-23D2-4C3D-8EB2-B024E73427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3993"/>
                <a:ext cx="52" cy="22"/>
              </a:xfrm>
              <a:custGeom>
                <a:avLst/>
                <a:gdLst>
                  <a:gd name="T0" fmla="*/ 52 w 52"/>
                  <a:gd name="T1" fmla="*/ 4 h 22"/>
                  <a:gd name="T2" fmla="*/ 22 w 52"/>
                  <a:gd name="T3" fmla="*/ 0 h 22"/>
                  <a:gd name="T4" fmla="*/ 0 w 52"/>
                  <a:gd name="T5" fmla="*/ 16 h 22"/>
                  <a:gd name="T6" fmla="*/ 30 w 52"/>
                  <a:gd name="T7" fmla="*/ 22 h 22"/>
                  <a:gd name="T8" fmla="*/ 52 w 52"/>
                  <a:gd name="T9" fmla="*/ 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22"/>
                  <a:gd name="T17" fmla="*/ 52 w 52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22">
                    <a:moveTo>
                      <a:pt x="52" y="4"/>
                    </a:moveTo>
                    <a:lnTo>
                      <a:pt x="22" y="0"/>
                    </a:lnTo>
                    <a:lnTo>
                      <a:pt x="0" y="16"/>
                    </a:lnTo>
                    <a:lnTo>
                      <a:pt x="30" y="22"/>
                    </a:lnTo>
                    <a:lnTo>
                      <a:pt x="52" y="4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4" name="Freeform 182">
                <a:extLst>
                  <a:ext uri="{FF2B5EF4-FFF2-40B4-BE49-F238E27FC236}">
                    <a16:creationId xmlns:a16="http://schemas.microsoft.com/office/drawing/2014/main" id="{792FAF87-11A0-4EDB-AA30-A261CBCC4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3" y="3999"/>
                <a:ext cx="52" cy="22"/>
              </a:xfrm>
              <a:custGeom>
                <a:avLst/>
                <a:gdLst>
                  <a:gd name="T0" fmla="*/ 52 w 52"/>
                  <a:gd name="T1" fmla="*/ 0 h 22"/>
                  <a:gd name="T2" fmla="*/ 52 w 52"/>
                  <a:gd name="T3" fmla="*/ 6 h 22"/>
                  <a:gd name="T4" fmla="*/ 30 w 52"/>
                  <a:gd name="T5" fmla="*/ 22 h 22"/>
                  <a:gd name="T6" fmla="*/ 0 w 52"/>
                  <a:gd name="T7" fmla="*/ 16 h 22"/>
                  <a:gd name="T8" fmla="*/ 0 w 52"/>
                  <a:gd name="T9" fmla="*/ 10 h 22"/>
                  <a:gd name="T10" fmla="*/ 30 w 52"/>
                  <a:gd name="T11" fmla="*/ 14 h 22"/>
                  <a:gd name="T12" fmla="*/ 52 w 52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"/>
                  <a:gd name="T22" fmla="*/ 0 h 22"/>
                  <a:gd name="T23" fmla="*/ 52 w 52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" h="22">
                    <a:moveTo>
                      <a:pt x="52" y="0"/>
                    </a:moveTo>
                    <a:lnTo>
                      <a:pt x="52" y="6"/>
                    </a:lnTo>
                    <a:lnTo>
                      <a:pt x="30" y="22"/>
                    </a:lnTo>
                    <a:lnTo>
                      <a:pt x="0" y="16"/>
                    </a:lnTo>
                    <a:lnTo>
                      <a:pt x="0" y="10"/>
                    </a:lnTo>
                    <a:lnTo>
                      <a:pt x="30" y="14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5" name="Freeform 183">
                <a:extLst>
                  <a:ext uri="{FF2B5EF4-FFF2-40B4-BE49-F238E27FC236}">
                    <a16:creationId xmlns:a16="http://schemas.microsoft.com/office/drawing/2014/main" id="{7B32A082-583C-4311-B19E-D6E5E53DB5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4005"/>
                <a:ext cx="58" cy="22"/>
              </a:xfrm>
              <a:custGeom>
                <a:avLst/>
                <a:gdLst>
                  <a:gd name="T0" fmla="*/ 58 w 58"/>
                  <a:gd name="T1" fmla="*/ 4 h 22"/>
                  <a:gd name="T2" fmla="*/ 20 w 58"/>
                  <a:gd name="T3" fmla="*/ 0 h 22"/>
                  <a:gd name="T4" fmla="*/ 0 w 58"/>
                  <a:gd name="T5" fmla="*/ 16 h 22"/>
                  <a:gd name="T6" fmla="*/ 36 w 58"/>
                  <a:gd name="T7" fmla="*/ 22 h 22"/>
                  <a:gd name="T8" fmla="*/ 58 w 58"/>
                  <a:gd name="T9" fmla="*/ 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2"/>
                  <a:gd name="T17" fmla="*/ 58 w 58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2">
                    <a:moveTo>
                      <a:pt x="58" y="4"/>
                    </a:moveTo>
                    <a:lnTo>
                      <a:pt x="20" y="0"/>
                    </a:lnTo>
                    <a:lnTo>
                      <a:pt x="0" y="16"/>
                    </a:lnTo>
                    <a:lnTo>
                      <a:pt x="36" y="22"/>
                    </a:lnTo>
                    <a:lnTo>
                      <a:pt x="58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" name="Freeform 184">
                <a:extLst>
                  <a:ext uri="{FF2B5EF4-FFF2-40B4-BE49-F238E27FC236}">
                    <a16:creationId xmlns:a16="http://schemas.microsoft.com/office/drawing/2014/main" id="{63B290FA-3752-412D-BD89-9EC427EBF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1" y="4009"/>
                <a:ext cx="58" cy="24"/>
              </a:xfrm>
              <a:custGeom>
                <a:avLst/>
                <a:gdLst>
                  <a:gd name="T0" fmla="*/ 58 w 58"/>
                  <a:gd name="T1" fmla="*/ 0 h 24"/>
                  <a:gd name="T2" fmla="*/ 56 w 58"/>
                  <a:gd name="T3" fmla="*/ 6 h 24"/>
                  <a:gd name="T4" fmla="*/ 36 w 58"/>
                  <a:gd name="T5" fmla="*/ 24 h 24"/>
                  <a:gd name="T6" fmla="*/ 0 w 58"/>
                  <a:gd name="T7" fmla="*/ 18 h 24"/>
                  <a:gd name="T8" fmla="*/ 0 w 58"/>
                  <a:gd name="T9" fmla="*/ 12 h 24"/>
                  <a:gd name="T10" fmla="*/ 36 w 58"/>
                  <a:gd name="T11" fmla="*/ 16 h 24"/>
                  <a:gd name="T12" fmla="*/ 58 w 58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24"/>
                  <a:gd name="T23" fmla="*/ 58 w 58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24">
                    <a:moveTo>
                      <a:pt x="58" y="0"/>
                    </a:moveTo>
                    <a:lnTo>
                      <a:pt x="56" y="6"/>
                    </a:lnTo>
                    <a:lnTo>
                      <a:pt x="3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6" y="1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7" name="Freeform 185">
                <a:extLst>
                  <a:ext uri="{FF2B5EF4-FFF2-40B4-BE49-F238E27FC236}">
                    <a16:creationId xmlns:a16="http://schemas.microsoft.com/office/drawing/2014/main" id="{B0425B41-9EC1-4634-B55C-718BFFD2E7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3" y="4070"/>
                <a:ext cx="52" cy="22"/>
              </a:xfrm>
              <a:custGeom>
                <a:avLst/>
                <a:gdLst>
                  <a:gd name="T0" fmla="*/ 52 w 52"/>
                  <a:gd name="T1" fmla="*/ 4 h 22"/>
                  <a:gd name="T2" fmla="*/ 18 w 52"/>
                  <a:gd name="T3" fmla="*/ 0 h 22"/>
                  <a:gd name="T4" fmla="*/ 0 w 52"/>
                  <a:gd name="T5" fmla="*/ 16 h 22"/>
                  <a:gd name="T6" fmla="*/ 32 w 52"/>
                  <a:gd name="T7" fmla="*/ 22 h 22"/>
                  <a:gd name="T8" fmla="*/ 52 w 52"/>
                  <a:gd name="T9" fmla="*/ 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22"/>
                  <a:gd name="T17" fmla="*/ 52 w 52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22">
                    <a:moveTo>
                      <a:pt x="52" y="4"/>
                    </a:moveTo>
                    <a:lnTo>
                      <a:pt x="18" y="0"/>
                    </a:lnTo>
                    <a:lnTo>
                      <a:pt x="0" y="16"/>
                    </a:lnTo>
                    <a:lnTo>
                      <a:pt x="32" y="22"/>
                    </a:lnTo>
                    <a:lnTo>
                      <a:pt x="52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8" name="Freeform 186">
                <a:extLst>
                  <a:ext uri="{FF2B5EF4-FFF2-40B4-BE49-F238E27FC236}">
                    <a16:creationId xmlns:a16="http://schemas.microsoft.com/office/drawing/2014/main" id="{B0D19895-4D61-4898-AFE8-70A9BC32A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4023"/>
                <a:ext cx="54" cy="24"/>
              </a:xfrm>
              <a:custGeom>
                <a:avLst/>
                <a:gdLst>
                  <a:gd name="T0" fmla="*/ 54 w 54"/>
                  <a:gd name="T1" fmla="*/ 4 h 24"/>
                  <a:gd name="T2" fmla="*/ 20 w 54"/>
                  <a:gd name="T3" fmla="*/ 0 h 24"/>
                  <a:gd name="T4" fmla="*/ 0 w 54"/>
                  <a:gd name="T5" fmla="*/ 18 h 24"/>
                  <a:gd name="T6" fmla="*/ 34 w 54"/>
                  <a:gd name="T7" fmla="*/ 24 h 24"/>
                  <a:gd name="T8" fmla="*/ 54 w 54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24"/>
                  <a:gd name="T17" fmla="*/ 54 w 54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24">
                    <a:moveTo>
                      <a:pt x="54" y="4"/>
                    </a:moveTo>
                    <a:lnTo>
                      <a:pt x="20" y="0"/>
                    </a:lnTo>
                    <a:lnTo>
                      <a:pt x="0" y="18"/>
                    </a:lnTo>
                    <a:lnTo>
                      <a:pt x="34" y="2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9" name="Freeform 187">
                <a:extLst>
                  <a:ext uri="{FF2B5EF4-FFF2-40B4-BE49-F238E27FC236}">
                    <a16:creationId xmlns:a16="http://schemas.microsoft.com/office/drawing/2014/main" id="{F0FA606E-2BCC-4DFE-9D22-24BBBFD18F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49" y="4029"/>
                <a:ext cx="54" cy="24"/>
              </a:xfrm>
              <a:custGeom>
                <a:avLst/>
                <a:gdLst>
                  <a:gd name="T0" fmla="*/ 54 w 54"/>
                  <a:gd name="T1" fmla="*/ 0 h 24"/>
                  <a:gd name="T2" fmla="*/ 54 w 54"/>
                  <a:gd name="T3" fmla="*/ 6 h 24"/>
                  <a:gd name="T4" fmla="*/ 34 w 54"/>
                  <a:gd name="T5" fmla="*/ 24 h 24"/>
                  <a:gd name="T6" fmla="*/ 0 w 54"/>
                  <a:gd name="T7" fmla="*/ 18 h 24"/>
                  <a:gd name="T8" fmla="*/ 0 w 54"/>
                  <a:gd name="T9" fmla="*/ 12 h 24"/>
                  <a:gd name="T10" fmla="*/ 34 w 54"/>
                  <a:gd name="T11" fmla="*/ 18 h 24"/>
                  <a:gd name="T12" fmla="*/ 54 w 54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4"/>
                  <a:gd name="T23" fmla="*/ 54 w 54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4">
                    <a:moveTo>
                      <a:pt x="54" y="0"/>
                    </a:moveTo>
                    <a:lnTo>
                      <a:pt x="54" y="6"/>
                    </a:lnTo>
                    <a:lnTo>
                      <a:pt x="34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4" y="18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0" name="Freeform 188">
                <a:extLst>
                  <a:ext uri="{FF2B5EF4-FFF2-40B4-BE49-F238E27FC236}">
                    <a16:creationId xmlns:a16="http://schemas.microsoft.com/office/drawing/2014/main" id="{70491949-3351-46E0-8BEF-143FB41A62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5" y="4045"/>
                <a:ext cx="56" cy="25"/>
              </a:xfrm>
              <a:custGeom>
                <a:avLst/>
                <a:gdLst>
                  <a:gd name="T0" fmla="*/ 56 w 56"/>
                  <a:gd name="T1" fmla="*/ 6 h 25"/>
                  <a:gd name="T2" fmla="*/ 22 w 56"/>
                  <a:gd name="T3" fmla="*/ 0 h 25"/>
                  <a:gd name="T4" fmla="*/ 0 w 56"/>
                  <a:gd name="T5" fmla="*/ 19 h 25"/>
                  <a:gd name="T6" fmla="*/ 36 w 56"/>
                  <a:gd name="T7" fmla="*/ 25 h 25"/>
                  <a:gd name="T8" fmla="*/ 56 w 56"/>
                  <a:gd name="T9" fmla="*/ 6 h 2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25"/>
                  <a:gd name="T17" fmla="*/ 56 w 56"/>
                  <a:gd name="T18" fmla="*/ 25 h 25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25">
                    <a:moveTo>
                      <a:pt x="56" y="6"/>
                    </a:moveTo>
                    <a:lnTo>
                      <a:pt x="22" y="0"/>
                    </a:lnTo>
                    <a:lnTo>
                      <a:pt x="0" y="19"/>
                    </a:lnTo>
                    <a:lnTo>
                      <a:pt x="36" y="25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1" name="Freeform 189">
                <a:extLst>
                  <a:ext uri="{FF2B5EF4-FFF2-40B4-BE49-F238E27FC236}">
                    <a16:creationId xmlns:a16="http://schemas.microsoft.com/office/drawing/2014/main" id="{13E80A98-0FB2-49C5-AC0A-4C36E6641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5" y="4053"/>
                <a:ext cx="56" cy="23"/>
              </a:xfrm>
              <a:custGeom>
                <a:avLst/>
                <a:gdLst>
                  <a:gd name="T0" fmla="*/ 56 w 56"/>
                  <a:gd name="T1" fmla="*/ 0 h 23"/>
                  <a:gd name="T2" fmla="*/ 56 w 56"/>
                  <a:gd name="T3" fmla="*/ 5 h 23"/>
                  <a:gd name="T4" fmla="*/ 34 w 56"/>
                  <a:gd name="T5" fmla="*/ 23 h 23"/>
                  <a:gd name="T6" fmla="*/ 0 w 56"/>
                  <a:gd name="T7" fmla="*/ 17 h 23"/>
                  <a:gd name="T8" fmla="*/ 0 w 56"/>
                  <a:gd name="T9" fmla="*/ 9 h 23"/>
                  <a:gd name="T10" fmla="*/ 36 w 56"/>
                  <a:gd name="T11" fmla="*/ 17 h 23"/>
                  <a:gd name="T12" fmla="*/ 56 w 56"/>
                  <a:gd name="T13" fmla="*/ 0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3"/>
                  <a:gd name="T23" fmla="*/ 56 w 56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3">
                    <a:moveTo>
                      <a:pt x="56" y="0"/>
                    </a:moveTo>
                    <a:lnTo>
                      <a:pt x="56" y="5"/>
                    </a:lnTo>
                    <a:lnTo>
                      <a:pt x="34" y="23"/>
                    </a:lnTo>
                    <a:lnTo>
                      <a:pt x="0" y="17"/>
                    </a:lnTo>
                    <a:lnTo>
                      <a:pt x="0" y="9"/>
                    </a:lnTo>
                    <a:lnTo>
                      <a:pt x="36" y="17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2" name="Freeform 190">
                <a:extLst>
                  <a:ext uri="{FF2B5EF4-FFF2-40B4-BE49-F238E27FC236}">
                    <a16:creationId xmlns:a16="http://schemas.microsoft.com/office/drawing/2014/main" id="{64D0F98D-988B-4F41-8AC9-789BEFA3AF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9" y="4068"/>
                <a:ext cx="54" cy="26"/>
              </a:xfrm>
              <a:custGeom>
                <a:avLst/>
                <a:gdLst>
                  <a:gd name="T0" fmla="*/ 54 w 54"/>
                  <a:gd name="T1" fmla="*/ 6 h 26"/>
                  <a:gd name="T2" fmla="*/ 22 w 54"/>
                  <a:gd name="T3" fmla="*/ 0 h 26"/>
                  <a:gd name="T4" fmla="*/ 0 w 54"/>
                  <a:gd name="T5" fmla="*/ 20 h 26"/>
                  <a:gd name="T6" fmla="*/ 34 w 54"/>
                  <a:gd name="T7" fmla="*/ 26 h 26"/>
                  <a:gd name="T8" fmla="*/ 54 w 54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26"/>
                  <a:gd name="T17" fmla="*/ 54 w 54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26">
                    <a:moveTo>
                      <a:pt x="54" y="6"/>
                    </a:moveTo>
                    <a:lnTo>
                      <a:pt x="22" y="0"/>
                    </a:lnTo>
                    <a:lnTo>
                      <a:pt x="0" y="20"/>
                    </a:lnTo>
                    <a:lnTo>
                      <a:pt x="34" y="26"/>
                    </a:lnTo>
                    <a:lnTo>
                      <a:pt x="54" y="6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3" name="Freeform 191">
                <a:extLst>
                  <a:ext uri="{FF2B5EF4-FFF2-40B4-BE49-F238E27FC236}">
                    <a16:creationId xmlns:a16="http://schemas.microsoft.com/office/drawing/2014/main" id="{A3BADE3D-B464-4D05-BFF0-B54CDA98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" y="4074"/>
                <a:ext cx="52" cy="24"/>
              </a:xfrm>
              <a:custGeom>
                <a:avLst/>
                <a:gdLst>
                  <a:gd name="T0" fmla="*/ 52 w 52"/>
                  <a:gd name="T1" fmla="*/ 0 h 24"/>
                  <a:gd name="T2" fmla="*/ 52 w 52"/>
                  <a:gd name="T3" fmla="*/ 8 h 24"/>
                  <a:gd name="T4" fmla="*/ 32 w 52"/>
                  <a:gd name="T5" fmla="*/ 24 h 24"/>
                  <a:gd name="T6" fmla="*/ 0 w 52"/>
                  <a:gd name="T7" fmla="*/ 18 h 24"/>
                  <a:gd name="T8" fmla="*/ 0 w 52"/>
                  <a:gd name="T9" fmla="*/ 14 h 24"/>
                  <a:gd name="T10" fmla="*/ 32 w 52"/>
                  <a:gd name="T11" fmla="*/ 20 h 24"/>
                  <a:gd name="T12" fmla="*/ 52 w 52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"/>
                  <a:gd name="T22" fmla="*/ 0 h 24"/>
                  <a:gd name="T23" fmla="*/ 52 w 52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" h="24">
                    <a:moveTo>
                      <a:pt x="52" y="0"/>
                    </a:moveTo>
                    <a:lnTo>
                      <a:pt x="52" y="8"/>
                    </a:lnTo>
                    <a:lnTo>
                      <a:pt x="32" y="24"/>
                    </a:lnTo>
                    <a:lnTo>
                      <a:pt x="0" y="18"/>
                    </a:lnTo>
                    <a:lnTo>
                      <a:pt x="0" y="14"/>
                    </a:lnTo>
                    <a:lnTo>
                      <a:pt x="32" y="20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4" name="Freeform 192">
                <a:extLst>
                  <a:ext uri="{FF2B5EF4-FFF2-40B4-BE49-F238E27FC236}">
                    <a16:creationId xmlns:a16="http://schemas.microsoft.com/office/drawing/2014/main" id="{EBD0C0DB-2593-4833-B508-3478E4878A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5" y="4092"/>
                <a:ext cx="54" cy="28"/>
              </a:xfrm>
              <a:custGeom>
                <a:avLst/>
                <a:gdLst>
                  <a:gd name="T0" fmla="*/ 54 w 54"/>
                  <a:gd name="T1" fmla="*/ 6 h 28"/>
                  <a:gd name="T2" fmla="*/ 20 w 54"/>
                  <a:gd name="T3" fmla="*/ 0 h 28"/>
                  <a:gd name="T4" fmla="*/ 0 w 54"/>
                  <a:gd name="T5" fmla="*/ 20 h 28"/>
                  <a:gd name="T6" fmla="*/ 32 w 54"/>
                  <a:gd name="T7" fmla="*/ 28 h 28"/>
                  <a:gd name="T8" fmla="*/ 54 w 54"/>
                  <a:gd name="T9" fmla="*/ 6 h 2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28"/>
                  <a:gd name="T17" fmla="*/ 54 w 54"/>
                  <a:gd name="T18" fmla="*/ 28 h 2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28">
                    <a:moveTo>
                      <a:pt x="54" y="6"/>
                    </a:moveTo>
                    <a:lnTo>
                      <a:pt x="20" y="0"/>
                    </a:lnTo>
                    <a:lnTo>
                      <a:pt x="0" y="20"/>
                    </a:lnTo>
                    <a:lnTo>
                      <a:pt x="32" y="28"/>
                    </a:lnTo>
                    <a:lnTo>
                      <a:pt x="54" y="6"/>
                    </a:lnTo>
                    <a:close/>
                  </a:path>
                </a:pathLst>
              </a:custGeom>
              <a:solidFill>
                <a:srgbClr val="FC01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5" name="Freeform 193">
                <a:extLst>
                  <a:ext uri="{FF2B5EF4-FFF2-40B4-BE49-F238E27FC236}">
                    <a16:creationId xmlns:a16="http://schemas.microsoft.com/office/drawing/2014/main" id="{C70FCAC7-E403-4B9E-A168-13AC9F0D7D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3" y="4098"/>
                <a:ext cx="56" cy="28"/>
              </a:xfrm>
              <a:custGeom>
                <a:avLst/>
                <a:gdLst>
                  <a:gd name="T0" fmla="*/ 56 w 56"/>
                  <a:gd name="T1" fmla="*/ 0 h 28"/>
                  <a:gd name="T2" fmla="*/ 54 w 56"/>
                  <a:gd name="T3" fmla="*/ 6 h 28"/>
                  <a:gd name="T4" fmla="*/ 34 w 56"/>
                  <a:gd name="T5" fmla="*/ 28 h 28"/>
                  <a:gd name="T6" fmla="*/ 0 w 56"/>
                  <a:gd name="T7" fmla="*/ 20 h 28"/>
                  <a:gd name="T8" fmla="*/ 0 w 56"/>
                  <a:gd name="T9" fmla="*/ 14 h 28"/>
                  <a:gd name="T10" fmla="*/ 34 w 56"/>
                  <a:gd name="T11" fmla="*/ 20 h 28"/>
                  <a:gd name="T12" fmla="*/ 56 w 56"/>
                  <a:gd name="T13" fmla="*/ 0 h 2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8"/>
                  <a:gd name="T23" fmla="*/ 56 w 56"/>
                  <a:gd name="T24" fmla="*/ 28 h 28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8">
                    <a:moveTo>
                      <a:pt x="56" y="0"/>
                    </a:moveTo>
                    <a:lnTo>
                      <a:pt x="54" y="6"/>
                    </a:lnTo>
                    <a:lnTo>
                      <a:pt x="34" y="28"/>
                    </a:lnTo>
                    <a:lnTo>
                      <a:pt x="0" y="20"/>
                    </a:lnTo>
                    <a:lnTo>
                      <a:pt x="0" y="14"/>
                    </a:lnTo>
                    <a:lnTo>
                      <a:pt x="34" y="20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7900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6" name="Freeform 194">
                <a:extLst>
                  <a:ext uri="{FF2B5EF4-FFF2-40B4-BE49-F238E27FC236}">
                    <a16:creationId xmlns:a16="http://schemas.microsoft.com/office/drawing/2014/main" id="{2B83AA5A-BD07-4782-9AAA-88FF3E18E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" y="4015"/>
                <a:ext cx="54" cy="24"/>
              </a:xfrm>
              <a:custGeom>
                <a:avLst/>
                <a:gdLst>
                  <a:gd name="T0" fmla="*/ 54 w 54"/>
                  <a:gd name="T1" fmla="*/ 4 h 24"/>
                  <a:gd name="T2" fmla="*/ 20 w 54"/>
                  <a:gd name="T3" fmla="*/ 0 h 24"/>
                  <a:gd name="T4" fmla="*/ 0 w 54"/>
                  <a:gd name="T5" fmla="*/ 18 h 24"/>
                  <a:gd name="T6" fmla="*/ 32 w 54"/>
                  <a:gd name="T7" fmla="*/ 24 h 24"/>
                  <a:gd name="T8" fmla="*/ 54 w 54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24"/>
                  <a:gd name="T17" fmla="*/ 54 w 54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24">
                    <a:moveTo>
                      <a:pt x="54" y="4"/>
                    </a:moveTo>
                    <a:lnTo>
                      <a:pt x="20" y="0"/>
                    </a:lnTo>
                    <a:lnTo>
                      <a:pt x="0" y="18"/>
                    </a:lnTo>
                    <a:lnTo>
                      <a:pt x="32" y="2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7" name="Freeform 195">
                <a:extLst>
                  <a:ext uri="{FF2B5EF4-FFF2-40B4-BE49-F238E27FC236}">
                    <a16:creationId xmlns:a16="http://schemas.microsoft.com/office/drawing/2014/main" id="{C1BBF6AE-48A7-41F3-87AB-E697A8985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5" y="4021"/>
                <a:ext cx="54" cy="24"/>
              </a:xfrm>
              <a:custGeom>
                <a:avLst/>
                <a:gdLst>
                  <a:gd name="T0" fmla="*/ 54 w 54"/>
                  <a:gd name="T1" fmla="*/ 0 h 24"/>
                  <a:gd name="T2" fmla="*/ 54 w 54"/>
                  <a:gd name="T3" fmla="*/ 6 h 24"/>
                  <a:gd name="T4" fmla="*/ 32 w 54"/>
                  <a:gd name="T5" fmla="*/ 24 h 24"/>
                  <a:gd name="T6" fmla="*/ 0 w 54"/>
                  <a:gd name="T7" fmla="*/ 18 h 24"/>
                  <a:gd name="T8" fmla="*/ 0 w 54"/>
                  <a:gd name="T9" fmla="*/ 12 h 24"/>
                  <a:gd name="T10" fmla="*/ 32 w 54"/>
                  <a:gd name="T11" fmla="*/ 16 h 24"/>
                  <a:gd name="T12" fmla="*/ 54 w 54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4"/>
                  <a:gd name="T22" fmla="*/ 0 h 24"/>
                  <a:gd name="T23" fmla="*/ 54 w 54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4" h="24">
                    <a:moveTo>
                      <a:pt x="54" y="0"/>
                    </a:moveTo>
                    <a:lnTo>
                      <a:pt x="54" y="6"/>
                    </a:lnTo>
                    <a:lnTo>
                      <a:pt x="32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2" y="16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8" name="Freeform 196">
                <a:extLst>
                  <a:ext uri="{FF2B5EF4-FFF2-40B4-BE49-F238E27FC236}">
                    <a16:creationId xmlns:a16="http://schemas.microsoft.com/office/drawing/2014/main" id="{5F11B082-8B4E-47E6-B6CF-A397DB236D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4058"/>
                <a:ext cx="56" cy="26"/>
              </a:xfrm>
              <a:custGeom>
                <a:avLst/>
                <a:gdLst>
                  <a:gd name="T0" fmla="*/ 56 w 56"/>
                  <a:gd name="T1" fmla="*/ 6 h 26"/>
                  <a:gd name="T2" fmla="*/ 20 w 56"/>
                  <a:gd name="T3" fmla="*/ 0 h 26"/>
                  <a:gd name="T4" fmla="*/ 0 w 56"/>
                  <a:gd name="T5" fmla="*/ 20 h 26"/>
                  <a:gd name="T6" fmla="*/ 34 w 56"/>
                  <a:gd name="T7" fmla="*/ 26 h 26"/>
                  <a:gd name="T8" fmla="*/ 56 w 56"/>
                  <a:gd name="T9" fmla="*/ 6 h 2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26"/>
                  <a:gd name="T17" fmla="*/ 56 w 56"/>
                  <a:gd name="T18" fmla="*/ 26 h 2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26">
                    <a:moveTo>
                      <a:pt x="56" y="6"/>
                    </a:moveTo>
                    <a:lnTo>
                      <a:pt x="20" y="0"/>
                    </a:lnTo>
                    <a:lnTo>
                      <a:pt x="0" y="20"/>
                    </a:lnTo>
                    <a:lnTo>
                      <a:pt x="34" y="2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59" name="Freeform 197">
                <a:extLst>
                  <a:ext uri="{FF2B5EF4-FFF2-40B4-BE49-F238E27FC236}">
                    <a16:creationId xmlns:a16="http://schemas.microsoft.com/office/drawing/2014/main" id="{1358AFA7-25DB-4502-AF75-A68FCE70D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43" y="4066"/>
                <a:ext cx="56" cy="24"/>
              </a:xfrm>
              <a:custGeom>
                <a:avLst/>
                <a:gdLst>
                  <a:gd name="T0" fmla="*/ 56 w 56"/>
                  <a:gd name="T1" fmla="*/ 0 h 24"/>
                  <a:gd name="T2" fmla="*/ 54 w 56"/>
                  <a:gd name="T3" fmla="*/ 8 h 24"/>
                  <a:gd name="T4" fmla="*/ 34 w 56"/>
                  <a:gd name="T5" fmla="*/ 24 h 24"/>
                  <a:gd name="T6" fmla="*/ 0 w 56"/>
                  <a:gd name="T7" fmla="*/ 18 h 24"/>
                  <a:gd name="T8" fmla="*/ 0 w 56"/>
                  <a:gd name="T9" fmla="*/ 12 h 24"/>
                  <a:gd name="T10" fmla="*/ 34 w 56"/>
                  <a:gd name="T11" fmla="*/ 18 h 24"/>
                  <a:gd name="T12" fmla="*/ 56 w 56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4"/>
                  <a:gd name="T23" fmla="*/ 56 w 56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4">
                    <a:moveTo>
                      <a:pt x="56" y="0"/>
                    </a:moveTo>
                    <a:lnTo>
                      <a:pt x="54" y="8"/>
                    </a:lnTo>
                    <a:lnTo>
                      <a:pt x="34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4" y="1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0" name="Freeform 198">
                <a:extLst>
                  <a:ext uri="{FF2B5EF4-FFF2-40B4-BE49-F238E27FC236}">
                    <a16:creationId xmlns:a16="http://schemas.microsoft.com/office/drawing/2014/main" id="{EEC0A36D-64EC-4DD4-B229-F5D6A22A2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5" y="4084"/>
                <a:ext cx="58" cy="24"/>
              </a:xfrm>
              <a:custGeom>
                <a:avLst/>
                <a:gdLst>
                  <a:gd name="T0" fmla="*/ 58 w 58"/>
                  <a:gd name="T1" fmla="*/ 4 h 24"/>
                  <a:gd name="T2" fmla="*/ 22 w 58"/>
                  <a:gd name="T3" fmla="*/ 0 h 24"/>
                  <a:gd name="T4" fmla="*/ 0 w 58"/>
                  <a:gd name="T5" fmla="*/ 18 h 24"/>
                  <a:gd name="T6" fmla="*/ 36 w 58"/>
                  <a:gd name="T7" fmla="*/ 24 h 24"/>
                  <a:gd name="T8" fmla="*/ 58 w 58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4"/>
                  <a:gd name="T17" fmla="*/ 58 w 58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4">
                    <a:moveTo>
                      <a:pt x="58" y="4"/>
                    </a:moveTo>
                    <a:lnTo>
                      <a:pt x="22" y="0"/>
                    </a:lnTo>
                    <a:lnTo>
                      <a:pt x="0" y="18"/>
                    </a:lnTo>
                    <a:lnTo>
                      <a:pt x="36" y="24"/>
                    </a:lnTo>
                    <a:lnTo>
                      <a:pt x="58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1" name="Freeform 199">
                <a:extLst>
                  <a:ext uri="{FF2B5EF4-FFF2-40B4-BE49-F238E27FC236}">
                    <a16:creationId xmlns:a16="http://schemas.microsoft.com/office/drawing/2014/main" id="{4D813F39-9684-4AB4-A460-1C69326115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" y="4088"/>
                <a:ext cx="60" cy="26"/>
              </a:xfrm>
              <a:custGeom>
                <a:avLst/>
                <a:gdLst>
                  <a:gd name="T0" fmla="*/ 60 w 60"/>
                  <a:gd name="T1" fmla="*/ 0 h 26"/>
                  <a:gd name="T2" fmla="*/ 58 w 60"/>
                  <a:gd name="T3" fmla="*/ 8 h 26"/>
                  <a:gd name="T4" fmla="*/ 36 w 60"/>
                  <a:gd name="T5" fmla="*/ 26 h 26"/>
                  <a:gd name="T6" fmla="*/ 0 w 60"/>
                  <a:gd name="T7" fmla="*/ 18 h 26"/>
                  <a:gd name="T8" fmla="*/ 2 w 60"/>
                  <a:gd name="T9" fmla="*/ 12 h 26"/>
                  <a:gd name="T10" fmla="*/ 36 w 60"/>
                  <a:gd name="T11" fmla="*/ 18 h 26"/>
                  <a:gd name="T12" fmla="*/ 60 w 60"/>
                  <a:gd name="T13" fmla="*/ 0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0"/>
                  <a:gd name="T22" fmla="*/ 0 h 26"/>
                  <a:gd name="T23" fmla="*/ 60 w 60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0" h="26">
                    <a:moveTo>
                      <a:pt x="60" y="0"/>
                    </a:moveTo>
                    <a:lnTo>
                      <a:pt x="58" y="8"/>
                    </a:lnTo>
                    <a:lnTo>
                      <a:pt x="36" y="26"/>
                    </a:lnTo>
                    <a:lnTo>
                      <a:pt x="0" y="18"/>
                    </a:lnTo>
                    <a:lnTo>
                      <a:pt x="2" y="12"/>
                    </a:lnTo>
                    <a:lnTo>
                      <a:pt x="36" y="18"/>
                    </a:lnTo>
                    <a:lnTo>
                      <a:pt x="6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2" name="Freeform 200">
                <a:extLst>
                  <a:ext uri="{FF2B5EF4-FFF2-40B4-BE49-F238E27FC236}">
                    <a16:creationId xmlns:a16="http://schemas.microsoft.com/office/drawing/2014/main" id="{B6E5CCC2-AB94-423A-8CDB-E5C57E00C2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" y="4009"/>
                <a:ext cx="52" cy="22"/>
              </a:xfrm>
              <a:custGeom>
                <a:avLst/>
                <a:gdLst>
                  <a:gd name="T0" fmla="*/ 52 w 52"/>
                  <a:gd name="T1" fmla="*/ 4 h 22"/>
                  <a:gd name="T2" fmla="*/ 22 w 52"/>
                  <a:gd name="T3" fmla="*/ 0 h 22"/>
                  <a:gd name="T4" fmla="*/ 0 w 52"/>
                  <a:gd name="T5" fmla="*/ 18 h 22"/>
                  <a:gd name="T6" fmla="*/ 32 w 52"/>
                  <a:gd name="T7" fmla="*/ 22 h 22"/>
                  <a:gd name="T8" fmla="*/ 52 w 52"/>
                  <a:gd name="T9" fmla="*/ 4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22"/>
                  <a:gd name="T17" fmla="*/ 52 w 52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22">
                    <a:moveTo>
                      <a:pt x="52" y="4"/>
                    </a:moveTo>
                    <a:lnTo>
                      <a:pt x="22" y="0"/>
                    </a:lnTo>
                    <a:lnTo>
                      <a:pt x="0" y="18"/>
                    </a:lnTo>
                    <a:lnTo>
                      <a:pt x="32" y="22"/>
                    </a:lnTo>
                    <a:lnTo>
                      <a:pt x="52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3" name="Freeform 201">
                <a:extLst>
                  <a:ext uri="{FF2B5EF4-FFF2-40B4-BE49-F238E27FC236}">
                    <a16:creationId xmlns:a16="http://schemas.microsoft.com/office/drawing/2014/main" id="{0271E5D4-3F80-4CFD-9426-AA0F74EFED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5" y="4015"/>
                <a:ext cx="52" cy="26"/>
              </a:xfrm>
              <a:custGeom>
                <a:avLst/>
                <a:gdLst>
                  <a:gd name="T0" fmla="*/ 52 w 52"/>
                  <a:gd name="T1" fmla="*/ 0 h 26"/>
                  <a:gd name="T2" fmla="*/ 52 w 52"/>
                  <a:gd name="T3" fmla="*/ 6 h 26"/>
                  <a:gd name="T4" fmla="*/ 30 w 52"/>
                  <a:gd name="T5" fmla="*/ 26 h 26"/>
                  <a:gd name="T6" fmla="*/ 0 w 52"/>
                  <a:gd name="T7" fmla="*/ 20 h 26"/>
                  <a:gd name="T8" fmla="*/ 0 w 52"/>
                  <a:gd name="T9" fmla="*/ 12 h 26"/>
                  <a:gd name="T10" fmla="*/ 32 w 52"/>
                  <a:gd name="T11" fmla="*/ 18 h 26"/>
                  <a:gd name="T12" fmla="*/ 52 w 52"/>
                  <a:gd name="T13" fmla="*/ 0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2"/>
                  <a:gd name="T22" fmla="*/ 0 h 26"/>
                  <a:gd name="T23" fmla="*/ 52 w 52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2" h="26">
                    <a:moveTo>
                      <a:pt x="52" y="0"/>
                    </a:moveTo>
                    <a:lnTo>
                      <a:pt x="52" y="6"/>
                    </a:lnTo>
                    <a:lnTo>
                      <a:pt x="30" y="26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2" y="18"/>
                    </a:lnTo>
                    <a:lnTo>
                      <a:pt x="52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4" name="Freeform 202">
                <a:extLst>
                  <a:ext uri="{FF2B5EF4-FFF2-40B4-BE49-F238E27FC236}">
                    <a16:creationId xmlns:a16="http://schemas.microsoft.com/office/drawing/2014/main" id="{CDF8F6DD-A511-43C1-A3DC-D1D63F0055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9" y="4031"/>
                <a:ext cx="54" cy="24"/>
              </a:xfrm>
              <a:custGeom>
                <a:avLst/>
                <a:gdLst>
                  <a:gd name="T0" fmla="*/ 54 w 54"/>
                  <a:gd name="T1" fmla="*/ 4 h 24"/>
                  <a:gd name="T2" fmla="*/ 22 w 54"/>
                  <a:gd name="T3" fmla="*/ 0 h 24"/>
                  <a:gd name="T4" fmla="*/ 0 w 54"/>
                  <a:gd name="T5" fmla="*/ 18 h 24"/>
                  <a:gd name="T6" fmla="*/ 32 w 54"/>
                  <a:gd name="T7" fmla="*/ 24 h 24"/>
                  <a:gd name="T8" fmla="*/ 54 w 54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24"/>
                  <a:gd name="T17" fmla="*/ 54 w 54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24">
                    <a:moveTo>
                      <a:pt x="54" y="4"/>
                    </a:moveTo>
                    <a:lnTo>
                      <a:pt x="22" y="0"/>
                    </a:lnTo>
                    <a:lnTo>
                      <a:pt x="0" y="18"/>
                    </a:lnTo>
                    <a:lnTo>
                      <a:pt x="32" y="24"/>
                    </a:lnTo>
                    <a:lnTo>
                      <a:pt x="54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5" name="Freeform 203">
                <a:extLst>
                  <a:ext uri="{FF2B5EF4-FFF2-40B4-BE49-F238E27FC236}">
                    <a16:creationId xmlns:a16="http://schemas.microsoft.com/office/drawing/2014/main" id="{77337FFE-DEAC-4AEA-AC49-8E6A4253AB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5" y="4035"/>
                <a:ext cx="58" cy="25"/>
              </a:xfrm>
              <a:custGeom>
                <a:avLst/>
                <a:gdLst>
                  <a:gd name="T0" fmla="*/ 58 w 58"/>
                  <a:gd name="T1" fmla="*/ 0 h 25"/>
                  <a:gd name="T2" fmla="*/ 58 w 58"/>
                  <a:gd name="T3" fmla="*/ 8 h 25"/>
                  <a:gd name="T4" fmla="*/ 36 w 58"/>
                  <a:gd name="T5" fmla="*/ 25 h 25"/>
                  <a:gd name="T6" fmla="*/ 0 w 58"/>
                  <a:gd name="T7" fmla="*/ 20 h 25"/>
                  <a:gd name="T8" fmla="*/ 0 w 58"/>
                  <a:gd name="T9" fmla="*/ 12 h 25"/>
                  <a:gd name="T10" fmla="*/ 36 w 58"/>
                  <a:gd name="T11" fmla="*/ 18 h 25"/>
                  <a:gd name="T12" fmla="*/ 58 w 58"/>
                  <a:gd name="T13" fmla="*/ 0 h 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25"/>
                  <a:gd name="T23" fmla="*/ 58 w 58"/>
                  <a:gd name="T24" fmla="*/ 25 h 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25">
                    <a:moveTo>
                      <a:pt x="58" y="0"/>
                    </a:moveTo>
                    <a:lnTo>
                      <a:pt x="58" y="8"/>
                    </a:lnTo>
                    <a:lnTo>
                      <a:pt x="36" y="25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6" y="1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6" name="Freeform 204">
                <a:extLst>
                  <a:ext uri="{FF2B5EF4-FFF2-40B4-BE49-F238E27FC236}">
                    <a16:creationId xmlns:a16="http://schemas.microsoft.com/office/drawing/2014/main" id="{029E0235-A964-4F4F-9D02-8423BCB251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3" y="4055"/>
                <a:ext cx="54" cy="19"/>
              </a:xfrm>
              <a:custGeom>
                <a:avLst/>
                <a:gdLst>
                  <a:gd name="T0" fmla="*/ 54 w 54"/>
                  <a:gd name="T1" fmla="*/ 2 h 19"/>
                  <a:gd name="T2" fmla="*/ 20 w 54"/>
                  <a:gd name="T3" fmla="*/ 0 h 19"/>
                  <a:gd name="T4" fmla="*/ 0 w 54"/>
                  <a:gd name="T5" fmla="*/ 15 h 19"/>
                  <a:gd name="T6" fmla="*/ 32 w 54"/>
                  <a:gd name="T7" fmla="*/ 19 h 19"/>
                  <a:gd name="T8" fmla="*/ 54 w 54"/>
                  <a:gd name="T9" fmla="*/ 2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4"/>
                  <a:gd name="T16" fmla="*/ 0 h 19"/>
                  <a:gd name="T17" fmla="*/ 54 w 54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4" h="19">
                    <a:moveTo>
                      <a:pt x="54" y="2"/>
                    </a:moveTo>
                    <a:lnTo>
                      <a:pt x="20" y="0"/>
                    </a:lnTo>
                    <a:lnTo>
                      <a:pt x="0" y="15"/>
                    </a:lnTo>
                    <a:lnTo>
                      <a:pt x="32" y="19"/>
                    </a:lnTo>
                    <a:lnTo>
                      <a:pt x="54" y="2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7" name="Freeform 205">
                <a:extLst>
                  <a:ext uri="{FF2B5EF4-FFF2-40B4-BE49-F238E27FC236}">
                    <a16:creationId xmlns:a16="http://schemas.microsoft.com/office/drawing/2014/main" id="{046DA7F3-F779-4141-BC88-350BB39BA1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01" y="4057"/>
                <a:ext cx="56" cy="25"/>
              </a:xfrm>
              <a:custGeom>
                <a:avLst/>
                <a:gdLst>
                  <a:gd name="T0" fmla="*/ 54 w 56"/>
                  <a:gd name="T1" fmla="*/ 0 h 25"/>
                  <a:gd name="T2" fmla="*/ 56 w 56"/>
                  <a:gd name="T3" fmla="*/ 7 h 25"/>
                  <a:gd name="T4" fmla="*/ 34 w 56"/>
                  <a:gd name="T5" fmla="*/ 25 h 25"/>
                  <a:gd name="T6" fmla="*/ 0 w 56"/>
                  <a:gd name="T7" fmla="*/ 19 h 25"/>
                  <a:gd name="T8" fmla="*/ 0 w 56"/>
                  <a:gd name="T9" fmla="*/ 13 h 25"/>
                  <a:gd name="T10" fmla="*/ 34 w 56"/>
                  <a:gd name="T11" fmla="*/ 17 h 25"/>
                  <a:gd name="T12" fmla="*/ 54 w 56"/>
                  <a:gd name="T13" fmla="*/ 0 h 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5"/>
                  <a:gd name="T23" fmla="*/ 56 w 56"/>
                  <a:gd name="T24" fmla="*/ 25 h 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5">
                    <a:moveTo>
                      <a:pt x="54" y="0"/>
                    </a:moveTo>
                    <a:lnTo>
                      <a:pt x="56" y="7"/>
                    </a:lnTo>
                    <a:lnTo>
                      <a:pt x="34" y="25"/>
                    </a:lnTo>
                    <a:lnTo>
                      <a:pt x="0" y="19"/>
                    </a:lnTo>
                    <a:lnTo>
                      <a:pt x="0" y="13"/>
                    </a:lnTo>
                    <a:lnTo>
                      <a:pt x="34" y="17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8" name="Freeform 206">
                <a:extLst>
                  <a:ext uri="{FF2B5EF4-FFF2-40B4-BE49-F238E27FC236}">
                    <a16:creationId xmlns:a16="http://schemas.microsoft.com/office/drawing/2014/main" id="{9ACFD1EE-1771-4E99-88E8-3E97154521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4074"/>
                <a:ext cx="56" cy="24"/>
              </a:xfrm>
              <a:custGeom>
                <a:avLst/>
                <a:gdLst>
                  <a:gd name="T0" fmla="*/ 56 w 56"/>
                  <a:gd name="T1" fmla="*/ 4 h 24"/>
                  <a:gd name="T2" fmla="*/ 22 w 56"/>
                  <a:gd name="T3" fmla="*/ 0 h 24"/>
                  <a:gd name="T4" fmla="*/ 0 w 56"/>
                  <a:gd name="T5" fmla="*/ 18 h 24"/>
                  <a:gd name="T6" fmla="*/ 36 w 56"/>
                  <a:gd name="T7" fmla="*/ 24 h 24"/>
                  <a:gd name="T8" fmla="*/ 56 w 56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24"/>
                  <a:gd name="T17" fmla="*/ 56 w 56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24">
                    <a:moveTo>
                      <a:pt x="56" y="4"/>
                    </a:moveTo>
                    <a:lnTo>
                      <a:pt x="22" y="0"/>
                    </a:lnTo>
                    <a:lnTo>
                      <a:pt x="0" y="18"/>
                    </a:lnTo>
                    <a:lnTo>
                      <a:pt x="36" y="24"/>
                    </a:lnTo>
                    <a:lnTo>
                      <a:pt x="56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69" name="Freeform 207">
                <a:extLst>
                  <a:ext uri="{FF2B5EF4-FFF2-40B4-BE49-F238E27FC236}">
                    <a16:creationId xmlns:a16="http://schemas.microsoft.com/office/drawing/2014/main" id="{62D1BA63-A040-4B6B-A67D-46A0F5D8AA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" y="4080"/>
                <a:ext cx="56" cy="26"/>
              </a:xfrm>
              <a:custGeom>
                <a:avLst/>
                <a:gdLst>
                  <a:gd name="T0" fmla="*/ 56 w 56"/>
                  <a:gd name="T1" fmla="*/ 0 h 26"/>
                  <a:gd name="T2" fmla="*/ 56 w 56"/>
                  <a:gd name="T3" fmla="*/ 6 h 26"/>
                  <a:gd name="T4" fmla="*/ 34 w 56"/>
                  <a:gd name="T5" fmla="*/ 26 h 26"/>
                  <a:gd name="T6" fmla="*/ 0 w 56"/>
                  <a:gd name="T7" fmla="*/ 20 h 26"/>
                  <a:gd name="T8" fmla="*/ 0 w 56"/>
                  <a:gd name="T9" fmla="*/ 12 h 26"/>
                  <a:gd name="T10" fmla="*/ 34 w 56"/>
                  <a:gd name="T11" fmla="*/ 18 h 26"/>
                  <a:gd name="T12" fmla="*/ 56 w 56"/>
                  <a:gd name="T13" fmla="*/ 0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6"/>
                  <a:gd name="T23" fmla="*/ 56 w 56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6">
                    <a:moveTo>
                      <a:pt x="56" y="0"/>
                    </a:moveTo>
                    <a:lnTo>
                      <a:pt x="56" y="6"/>
                    </a:lnTo>
                    <a:lnTo>
                      <a:pt x="34" y="26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34" y="1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0" name="Freeform 208">
                <a:extLst>
                  <a:ext uri="{FF2B5EF4-FFF2-40B4-BE49-F238E27FC236}">
                    <a16:creationId xmlns:a16="http://schemas.microsoft.com/office/drawing/2014/main" id="{F17495D8-C598-4777-809F-5B70F3EB98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" y="4025"/>
                <a:ext cx="56" cy="24"/>
              </a:xfrm>
              <a:custGeom>
                <a:avLst/>
                <a:gdLst>
                  <a:gd name="T0" fmla="*/ 56 w 56"/>
                  <a:gd name="T1" fmla="*/ 4 h 24"/>
                  <a:gd name="T2" fmla="*/ 22 w 56"/>
                  <a:gd name="T3" fmla="*/ 0 h 24"/>
                  <a:gd name="T4" fmla="*/ 0 w 56"/>
                  <a:gd name="T5" fmla="*/ 18 h 24"/>
                  <a:gd name="T6" fmla="*/ 36 w 56"/>
                  <a:gd name="T7" fmla="*/ 24 h 24"/>
                  <a:gd name="T8" fmla="*/ 56 w 56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24"/>
                  <a:gd name="T17" fmla="*/ 56 w 56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24">
                    <a:moveTo>
                      <a:pt x="56" y="4"/>
                    </a:moveTo>
                    <a:lnTo>
                      <a:pt x="22" y="0"/>
                    </a:lnTo>
                    <a:lnTo>
                      <a:pt x="0" y="18"/>
                    </a:lnTo>
                    <a:lnTo>
                      <a:pt x="36" y="24"/>
                    </a:lnTo>
                    <a:lnTo>
                      <a:pt x="56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1" name="Freeform 209">
                <a:extLst>
                  <a:ext uri="{FF2B5EF4-FFF2-40B4-BE49-F238E27FC236}">
                    <a16:creationId xmlns:a16="http://schemas.microsoft.com/office/drawing/2014/main" id="{50170006-A1E6-4D41-A4C0-F0F3C0414F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5" y="4031"/>
                <a:ext cx="56" cy="24"/>
              </a:xfrm>
              <a:custGeom>
                <a:avLst/>
                <a:gdLst>
                  <a:gd name="T0" fmla="*/ 56 w 56"/>
                  <a:gd name="T1" fmla="*/ 0 h 24"/>
                  <a:gd name="T2" fmla="*/ 56 w 56"/>
                  <a:gd name="T3" fmla="*/ 6 h 24"/>
                  <a:gd name="T4" fmla="*/ 36 w 56"/>
                  <a:gd name="T5" fmla="*/ 24 h 24"/>
                  <a:gd name="T6" fmla="*/ 0 w 56"/>
                  <a:gd name="T7" fmla="*/ 18 h 24"/>
                  <a:gd name="T8" fmla="*/ 0 w 56"/>
                  <a:gd name="T9" fmla="*/ 12 h 24"/>
                  <a:gd name="T10" fmla="*/ 34 w 56"/>
                  <a:gd name="T11" fmla="*/ 18 h 24"/>
                  <a:gd name="T12" fmla="*/ 56 w 56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4"/>
                  <a:gd name="T23" fmla="*/ 56 w 56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4">
                    <a:moveTo>
                      <a:pt x="56" y="0"/>
                    </a:moveTo>
                    <a:lnTo>
                      <a:pt x="56" y="6"/>
                    </a:lnTo>
                    <a:lnTo>
                      <a:pt x="36" y="24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4" y="18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2" name="Freeform 210">
                <a:extLst>
                  <a:ext uri="{FF2B5EF4-FFF2-40B4-BE49-F238E27FC236}">
                    <a16:creationId xmlns:a16="http://schemas.microsoft.com/office/drawing/2014/main" id="{48DF5A05-6694-428B-B33C-0A5F49A45F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" y="4047"/>
                <a:ext cx="56" cy="19"/>
              </a:xfrm>
              <a:custGeom>
                <a:avLst/>
                <a:gdLst>
                  <a:gd name="T0" fmla="*/ 56 w 56"/>
                  <a:gd name="T1" fmla="*/ 4 h 19"/>
                  <a:gd name="T2" fmla="*/ 22 w 56"/>
                  <a:gd name="T3" fmla="*/ 0 h 19"/>
                  <a:gd name="T4" fmla="*/ 0 w 56"/>
                  <a:gd name="T5" fmla="*/ 13 h 19"/>
                  <a:gd name="T6" fmla="*/ 34 w 56"/>
                  <a:gd name="T7" fmla="*/ 19 h 19"/>
                  <a:gd name="T8" fmla="*/ 56 w 56"/>
                  <a:gd name="T9" fmla="*/ 4 h 1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6"/>
                  <a:gd name="T16" fmla="*/ 0 h 19"/>
                  <a:gd name="T17" fmla="*/ 56 w 56"/>
                  <a:gd name="T18" fmla="*/ 19 h 19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6" h="19">
                    <a:moveTo>
                      <a:pt x="56" y="4"/>
                    </a:moveTo>
                    <a:lnTo>
                      <a:pt x="22" y="0"/>
                    </a:lnTo>
                    <a:lnTo>
                      <a:pt x="0" y="13"/>
                    </a:lnTo>
                    <a:lnTo>
                      <a:pt x="34" y="19"/>
                    </a:lnTo>
                    <a:lnTo>
                      <a:pt x="56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3" name="Freeform 211">
                <a:extLst>
                  <a:ext uri="{FF2B5EF4-FFF2-40B4-BE49-F238E27FC236}">
                    <a16:creationId xmlns:a16="http://schemas.microsoft.com/office/drawing/2014/main" id="{15CA1770-9358-46A6-AFC3-73E0B0A59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9" y="4051"/>
                <a:ext cx="56" cy="23"/>
              </a:xfrm>
              <a:custGeom>
                <a:avLst/>
                <a:gdLst>
                  <a:gd name="T0" fmla="*/ 56 w 56"/>
                  <a:gd name="T1" fmla="*/ 0 h 23"/>
                  <a:gd name="T2" fmla="*/ 56 w 56"/>
                  <a:gd name="T3" fmla="*/ 6 h 23"/>
                  <a:gd name="T4" fmla="*/ 36 w 56"/>
                  <a:gd name="T5" fmla="*/ 23 h 23"/>
                  <a:gd name="T6" fmla="*/ 0 w 56"/>
                  <a:gd name="T7" fmla="*/ 17 h 23"/>
                  <a:gd name="T8" fmla="*/ 0 w 56"/>
                  <a:gd name="T9" fmla="*/ 11 h 23"/>
                  <a:gd name="T10" fmla="*/ 34 w 56"/>
                  <a:gd name="T11" fmla="*/ 15 h 23"/>
                  <a:gd name="T12" fmla="*/ 56 w 56"/>
                  <a:gd name="T13" fmla="*/ 0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3"/>
                  <a:gd name="T23" fmla="*/ 56 w 56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3">
                    <a:moveTo>
                      <a:pt x="56" y="0"/>
                    </a:moveTo>
                    <a:lnTo>
                      <a:pt x="56" y="6"/>
                    </a:lnTo>
                    <a:lnTo>
                      <a:pt x="36" y="23"/>
                    </a:lnTo>
                    <a:lnTo>
                      <a:pt x="0" y="17"/>
                    </a:lnTo>
                    <a:lnTo>
                      <a:pt x="0" y="11"/>
                    </a:lnTo>
                    <a:lnTo>
                      <a:pt x="34" y="15"/>
                    </a:ln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4" name="Freeform 212">
                <a:extLst>
                  <a:ext uri="{FF2B5EF4-FFF2-40B4-BE49-F238E27FC236}">
                    <a16:creationId xmlns:a16="http://schemas.microsoft.com/office/drawing/2014/main" id="{5CA59B0A-99AD-4D4A-90A8-C2BC427A4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4068"/>
                <a:ext cx="58" cy="24"/>
              </a:xfrm>
              <a:custGeom>
                <a:avLst/>
                <a:gdLst>
                  <a:gd name="T0" fmla="*/ 58 w 58"/>
                  <a:gd name="T1" fmla="*/ 4 h 24"/>
                  <a:gd name="T2" fmla="*/ 24 w 58"/>
                  <a:gd name="T3" fmla="*/ 0 h 24"/>
                  <a:gd name="T4" fmla="*/ 0 w 58"/>
                  <a:gd name="T5" fmla="*/ 16 h 24"/>
                  <a:gd name="T6" fmla="*/ 36 w 58"/>
                  <a:gd name="T7" fmla="*/ 24 h 24"/>
                  <a:gd name="T8" fmla="*/ 58 w 58"/>
                  <a:gd name="T9" fmla="*/ 4 h 2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8"/>
                  <a:gd name="T16" fmla="*/ 0 h 24"/>
                  <a:gd name="T17" fmla="*/ 58 w 58"/>
                  <a:gd name="T18" fmla="*/ 24 h 24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8" h="24">
                    <a:moveTo>
                      <a:pt x="58" y="4"/>
                    </a:moveTo>
                    <a:lnTo>
                      <a:pt x="24" y="0"/>
                    </a:lnTo>
                    <a:lnTo>
                      <a:pt x="0" y="16"/>
                    </a:lnTo>
                    <a:lnTo>
                      <a:pt x="36" y="24"/>
                    </a:lnTo>
                    <a:lnTo>
                      <a:pt x="58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5" name="Freeform 213">
                <a:extLst>
                  <a:ext uri="{FF2B5EF4-FFF2-40B4-BE49-F238E27FC236}">
                    <a16:creationId xmlns:a16="http://schemas.microsoft.com/office/drawing/2014/main" id="{F550171E-F9C7-4F0C-BDE3-F2869D8358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1" y="4072"/>
                <a:ext cx="58" cy="26"/>
              </a:xfrm>
              <a:custGeom>
                <a:avLst/>
                <a:gdLst>
                  <a:gd name="T0" fmla="*/ 58 w 58"/>
                  <a:gd name="T1" fmla="*/ 0 h 26"/>
                  <a:gd name="T2" fmla="*/ 58 w 58"/>
                  <a:gd name="T3" fmla="*/ 6 h 26"/>
                  <a:gd name="T4" fmla="*/ 36 w 58"/>
                  <a:gd name="T5" fmla="*/ 26 h 26"/>
                  <a:gd name="T6" fmla="*/ 0 w 58"/>
                  <a:gd name="T7" fmla="*/ 18 h 26"/>
                  <a:gd name="T8" fmla="*/ 0 w 58"/>
                  <a:gd name="T9" fmla="*/ 12 h 26"/>
                  <a:gd name="T10" fmla="*/ 36 w 58"/>
                  <a:gd name="T11" fmla="*/ 18 h 26"/>
                  <a:gd name="T12" fmla="*/ 58 w 58"/>
                  <a:gd name="T13" fmla="*/ 0 h 2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8"/>
                  <a:gd name="T22" fmla="*/ 0 h 26"/>
                  <a:gd name="T23" fmla="*/ 58 w 58"/>
                  <a:gd name="T24" fmla="*/ 26 h 2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8" h="26">
                    <a:moveTo>
                      <a:pt x="58" y="0"/>
                    </a:moveTo>
                    <a:lnTo>
                      <a:pt x="58" y="6"/>
                    </a:lnTo>
                    <a:lnTo>
                      <a:pt x="36" y="26"/>
                    </a:lnTo>
                    <a:lnTo>
                      <a:pt x="0" y="18"/>
                    </a:lnTo>
                    <a:lnTo>
                      <a:pt x="0" y="12"/>
                    </a:lnTo>
                    <a:lnTo>
                      <a:pt x="36" y="18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" name="Freeform 214">
                <a:extLst>
                  <a:ext uri="{FF2B5EF4-FFF2-40B4-BE49-F238E27FC236}">
                    <a16:creationId xmlns:a16="http://schemas.microsoft.com/office/drawing/2014/main" id="{AD89B00E-56A4-4DCA-9F5B-62E03B97F2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" y="4009"/>
                <a:ext cx="48" cy="18"/>
              </a:xfrm>
              <a:custGeom>
                <a:avLst/>
                <a:gdLst>
                  <a:gd name="T0" fmla="*/ 48 w 48"/>
                  <a:gd name="T1" fmla="*/ 2 h 18"/>
                  <a:gd name="T2" fmla="*/ 22 w 48"/>
                  <a:gd name="T3" fmla="*/ 0 h 18"/>
                  <a:gd name="T4" fmla="*/ 0 w 48"/>
                  <a:gd name="T5" fmla="*/ 14 h 18"/>
                  <a:gd name="T6" fmla="*/ 28 w 48"/>
                  <a:gd name="T7" fmla="*/ 18 h 18"/>
                  <a:gd name="T8" fmla="*/ 48 w 48"/>
                  <a:gd name="T9" fmla="*/ 2 h 18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48"/>
                  <a:gd name="T16" fmla="*/ 0 h 18"/>
                  <a:gd name="T17" fmla="*/ 48 w 48"/>
                  <a:gd name="T18" fmla="*/ 18 h 18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48" h="18">
                    <a:moveTo>
                      <a:pt x="48" y="2"/>
                    </a:moveTo>
                    <a:lnTo>
                      <a:pt x="22" y="0"/>
                    </a:lnTo>
                    <a:lnTo>
                      <a:pt x="0" y="14"/>
                    </a:lnTo>
                    <a:lnTo>
                      <a:pt x="28" y="18"/>
                    </a:lnTo>
                    <a:lnTo>
                      <a:pt x="48" y="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" name="Freeform 215">
                <a:extLst>
                  <a:ext uri="{FF2B5EF4-FFF2-40B4-BE49-F238E27FC236}">
                    <a16:creationId xmlns:a16="http://schemas.microsoft.com/office/drawing/2014/main" id="{7AE15A2C-44EA-4E25-B0E4-C2266ACC8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6" y="4011"/>
                <a:ext cx="48" cy="24"/>
              </a:xfrm>
              <a:custGeom>
                <a:avLst/>
                <a:gdLst>
                  <a:gd name="T0" fmla="*/ 48 w 48"/>
                  <a:gd name="T1" fmla="*/ 0 h 24"/>
                  <a:gd name="T2" fmla="*/ 48 w 48"/>
                  <a:gd name="T3" fmla="*/ 8 h 24"/>
                  <a:gd name="T4" fmla="*/ 28 w 48"/>
                  <a:gd name="T5" fmla="*/ 24 h 24"/>
                  <a:gd name="T6" fmla="*/ 0 w 48"/>
                  <a:gd name="T7" fmla="*/ 20 h 24"/>
                  <a:gd name="T8" fmla="*/ 0 w 48"/>
                  <a:gd name="T9" fmla="*/ 12 h 24"/>
                  <a:gd name="T10" fmla="*/ 28 w 48"/>
                  <a:gd name="T11" fmla="*/ 18 h 24"/>
                  <a:gd name="T12" fmla="*/ 48 w 48"/>
                  <a:gd name="T13" fmla="*/ 0 h 2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48"/>
                  <a:gd name="T22" fmla="*/ 0 h 24"/>
                  <a:gd name="T23" fmla="*/ 48 w 48"/>
                  <a:gd name="T24" fmla="*/ 24 h 2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48" h="24">
                    <a:moveTo>
                      <a:pt x="48" y="0"/>
                    </a:moveTo>
                    <a:lnTo>
                      <a:pt x="48" y="8"/>
                    </a:lnTo>
                    <a:lnTo>
                      <a:pt x="28" y="24"/>
                    </a:lnTo>
                    <a:lnTo>
                      <a:pt x="0" y="20"/>
                    </a:lnTo>
                    <a:lnTo>
                      <a:pt x="0" y="12"/>
                    </a:lnTo>
                    <a:lnTo>
                      <a:pt x="28" y="18"/>
                    </a:lnTo>
                    <a:lnTo>
                      <a:pt x="48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8" name="Freeform 216">
                <a:extLst>
                  <a:ext uri="{FF2B5EF4-FFF2-40B4-BE49-F238E27FC236}">
                    <a16:creationId xmlns:a16="http://schemas.microsoft.com/office/drawing/2014/main" id="{7BF60D66-0BF2-4137-99F9-F8BA51B080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4029"/>
                <a:ext cx="50" cy="22"/>
              </a:xfrm>
              <a:custGeom>
                <a:avLst/>
                <a:gdLst>
                  <a:gd name="T0" fmla="*/ 50 w 50"/>
                  <a:gd name="T1" fmla="*/ 2 h 22"/>
                  <a:gd name="T2" fmla="*/ 22 w 50"/>
                  <a:gd name="T3" fmla="*/ 0 h 22"/>
                  <a:gd name="T4" fmla="*/ 0 w 50"/>
                  <a:gd name="T5" fmla="*/ 16 h 22"/>
                  <a:gd name="T6" fmla="*/ 30 w 50"/>
                  <a:gd name="T7" fmla="*/ 22 h 22"/>
                  <a:gd name="T8" fmla="*/ 50 w 50"/>
                  <a:gd name="T9" fmla="*/ 2 h 22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2"/>
                  <a:gd name="T17" fmla="*/ 50 w 50"/>
                  <a:gd name="T18" fmla="*/ 22 h 22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2">
                    <a:moveTo>
                      <a:pt x="50" y="2"/>
                    </a:moveTo>
                    <a:lnTo>
                      <a:pt x="22" y="0"/>
                    </a:lnTo>
                    <a:lnTo>
                      <a:pt x="0" y="16"/>
                    </a:lnTo>
                    <a:lnTo>
                      <a:pt x="30" y="22"/>
                    </a:lnTo>
                    <a:lnTo>
                      <a:pt x="50" y="2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9" name="Freeform 217">
                <a:extLst>
                  <a:ext uri="{FF2B5EF4-FFF2-40B4-BE49-F238E27FC236}">
                    <a16:creationId xmlns:a16="http://schemas.microsoft.com/office/drawing/2014/main" id="{8516BEBD-E671-4252-B115-59C6C58DF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0" y="4033"/>
                <a:ext cx="50" cy="22"/>
              </a:xfrm>
              <a:custGeom>
                <a:avLst/>
                <a:gdLst>
                  <a:gd name="T0" fmla="*/ 50 w 50"/>
                  <a:gd name="T1" fmla="*/ 0 h 22"/>
                  <a:gd name="T2" fmla="*/ 50 w 50"/>
                  <a:gd name="T3" fmla="*/ 6 h 22"/>
                  <a:gd name="T4" fmla="*/ 28 w 50"/>
                  <a:gd name="T5" fmla="*/ 22 h 22"/>
                  <a:gd name="T6" fmla="*/ 0 w 50"/>
                  <a:gd name="T7" fmla="*/ 16 h 22"/>
                  <a:gd name="T8" fmla="*/ 0 w 50"/>
                  <a:gd name="T9" fmla="*/ 12 h 22"/>
                  <a:gd name="T10" fmla="*/ 28 w 50"/>
                  <a:gd name="T11" fmla="*/ 16 h 22"/>
                  <a:gd name="T12" fmla="*/ 50 w 50"/>
                  <a:gd name="T13" fmla="*/ 0 h 22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"/>
                  <a:gd name="T22" fmla="*/ 0 h 22"/>
                  <a:gd name="T23" fmla="*/ 50 w 50"/>
                  <a:gd name="T24" fmla="*/ 22 h 22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" h="22">
                    <a:moveTo>
                      <a:pt x="50" y="0"/>
                    </a:moveTo>
                    <a:lnTo>
                      <a:pt x="50" y="6"/>
                    </a:lnTo>
                    <a:lnTo>
                      <a:pt x="28" y="22"/>
                    </a:lnTo>
                    <a:lnTo>
                      <a:pt x="0" y="16"/>
                    </a:lnTo>
                    <a:lnTo>
                      <a:pt x="0" y="12"/>
                    </a:lnTo>
                    <a:lnTo>
                      <a:pt x="28" y="16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0" name="Freeform 218">
                <a:extLst>
                  <a:ext uri="{FF2B5EF4-FFF2-40B4-BE49-F238E27FC236}">
                    <a16:creationId xmlns:a16="http://schemas.microsoft.com/office/drawing/2014/main" id="{BB131996-9242-460F-BD12-AA06F308B1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4047"/>
                <a:ext cx="50" cy="21"/>
              </a:xfrm>
              <a:custGeom>
                <a:avLst/>
                <a:gdLst>
                  <a:gd name="T0" fmla="*/ 50 w 50"/>
                  <a:gd name="T1" fmla="*/ 4 h 21"/>
                  <a:gd name="T2" fmla="*/ 22 w 50"/>
                  <a:gd name="T3" fmla="*/ 0 h 21"/>
                  <a:gd name="T4" fmla="*/ 0 w 50"/>
                  <a:gd name="T5" fmla="*/ 15 h 21"/>
                  <a:gd name="T6" fmla="*/ 26 w 50"/>
                  <a:gd name="T7" fmla="*/ 21 h 21"/>
                  <a:gd name="T8" fmla="*/ 50 w 50"/>
                  <a:gd name="T9" fmla="*/ 4 h 2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0"/>
                  <a:gd name="T16" fmla="*/ 0 h 21"/>
                  <a:gd name="T17" fmla="*/ 50 w 50"/>
                  <a:gd name="T18" fmla="*/ 21 h 2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0" h="21">
                    <a:moveTo>
                      <a:pt x="50" y="4"/>
                    </a:moveTo>
                    <a:lnTo>
                      <a:pt x="22" y="0"/>
                    </a:lnTo>
                    <a:lnTo>
                      <a:pt x="0" y="15"/>
                    </a:lnTo>
                    <a:lnTo>
                      <a:pt x="26" y="21"/>
                    </a:lnTo>
                    <a:lnTo>
                      <a:pt x="50" y="4"/>
                    </a:lnTo>
                    <a:close/>
                  </a:path>
                </a:pathLst>
              </a:custGeom>
              <a:solidFill>
                <a:srgbClr val="91919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1" name="Freeform 219">
                <a:extLst>
                  <a:ext uri="{FF2B5EF4-FFF2-40B4-BE49-F238E27FC236}">
                    <a16:creationId xmlns:a16="http://schemas.microsoft.com/office/drawing/2014/main" id="{A39D3DF4-DE50-4514-BCC5-508FE636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" y="4051"/>
                <a:ext cx="50" cy="25"/>
              </a:xfrm>
              <a:custGeom>
                <a:avLst/>
                <a:gdLst>
                  <a:gd name="T0" fmla="*/ 50 w 50"/>
                  <a:gd name="T1" fmla="*/ 0 h 25"/>
                  <a:gd name="T2" fmla="*/ 48 w 50"/>
                  <a:gd name="T3" fmla="*/ 7 h 25"/>
                  <a:gd name="T4" fmla="*/ 26 w 50"/>
                  <a:gd name="T5" fmla="*/ 25 h 25"/>
                  <a:gd name="T6" fmla="*/ 0 w 50"/>
                  <a:gd name="T7" fmla="*/ 19 h 25"/>
                  <a:gd name="T8" fmla="*/ 0 w 50"/>
                  <a:gd name="T9" fmla="*/ 11 h 25"/>
                  <a:gd name="T10" fmla="*/ 26 w 50"/>
                  <a:gd name="T11" fmla="*/ 17 h 25"/>
                  <a:gd name="T12" fmla="*/ 50 w 50"/>
                  <a:gd name="T13" fmla="*/ 0 h 25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0"/>
                  <a:gd name="T22" fmla="*/ 0 h 25"/>
                  <a:gd name="T23" fmla="*/ 50 w 50"/>
                  <a:gd name="T24" fmla="*/ 25 h 25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0" h="25">
                    <a:moveTo>
                      <a:pt x="50" y="0"/>
                    </a:moveTo>
                    <a:lnTo>
                      <a:pt x="48" y="7"/>
                    </a:lnTo>
                    <a:lnTo>
                      <a:pt x="26" y="25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6" y="17"/>
                    </a:ln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2" name="Freeform 220">
                <a:extLst>
                  <a:ext uri="{FF2B5EF4-FFF2-40B4-BE49-F238E27FC236}">
                    <a16:creationId xmlns:a16="http://schemas.microsoft.com/office/drawing/2014/main" id="{D1425011-C7B4-4A1A-A1A9-C378F9DC82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" y="4015"/>
                <a:ext cx="101" cy="61"/>
              </a:xfrm>
              <a:custGeom>
                <a:avLst/>
                <a:gdLst>
                  <a:gd name="T0" fmla="*/ 71 w 101"/>
                  <a:gd name="T1" fmla="*/ 0 h 61"/>
                  <a:gd name="T2" fmla="*/ 101 w 101"/>
                  <a:gd name="T3" fmla="*/ 4 h 61"/>
                  <a:gd name="T4" fmla="*/ 30 w 101"/>
                  <a:gd name="T5" fmla="*/ 61 h 61"/>
                  <a:gd name="T6" fmla="*/ 0 w 101"/>
                  <a:gd name="T7" fmla="*/ 55 h 61"/>
                  <a:gd name="T8" fmla="*/ 71 w 101"/>
                  <a:gd name="T9" fmla="*/ 0 h 6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101"/>
                  <a:gd name="T16" fmla="*/ 0 h 61"/>
                  <a:gd name="T17" fmla="*/ 101 w 101"/>
                  <a:gd name="T18" fmla="*/ 61 h 61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101" h="61">
                    <a:moveTo>
                      <a:pt x="71" y="0"/>
                    </a:moveTo>
                    <a:lnTo>
                      <a:pt x="101" y="4"/>
                    </a:lnTo>
                    <a:lnTo>
                      <a:pt x="30" y="61"/>
                    </a:lnTo>
                    <a:lnTo>
                      <a:pt x="0" y="55"/>
                    </a:lnTo>
                    <a:lnTo>
                      <a:pt x="71" y="0"/>
                    </a:lnTo>
                    <a:close/>
                  </a:path>
                </a:pathLst>
              </a:custGeom>
              <a:solidFill>
                <a:srgbClr val="95CEF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3" name="Freeform 221">
                <a:extLst>
                  <a:ext uri="{FF2B5EF4-FFF2-40B4-BE49-F238E27FC236}">
                    <a16:creationId xmlns:a16="http://schemas.microsoft.com/office/drawing/2014/main" id="{775CBF43-4962-4D64-83EA-39EF29A27A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" y="4017"/>
                <a:ext cx="103" cy="67"/>
              </a:xfrm>
              <a:custGeom>
                <a:avLst/>
                <a:gdLst>
                  <a:gd name="T0" fmla="*/ 103 w 103"/>
                  <a:gd name="T1" fmla="*/ 0 h 67"/>
                  <a:gd name="T2" fmla="*/ 103 w 103"/>
                  <a:gd name="T3" fmla="*/ 8 h 67"/>
                  <a:gd name="T4" fmla="*/ 30 w 103"/>
                  <a:gd name="T5" fmla="*/ 67 h 67"/>
                  <a:gd name="T6" fmla="*/ 0 w 103"/>
                  <a:gd name="T7" fmla="*/ 59 h 67"/>
                  <a:gd name="T8" fmla="*/ 0 w 103"/>
                  <a:gd name="T9" fmla="*/ 53 h 67"/>
                  <a:gd name="T10" fmla="*/ 30 w 103"/>
                  <a:gd name="T11" fmla="*/ 59 h 67"/>
                  <a:gd name="T12" fmla="*/ 103 w 103"/>
                  <a:gd name="T13" fmla="*/ 0 h 67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103"/>
                  <a:gd name="T22" fmla="*/ 0 h 67"/>
                  <a:gd name="T23" fmla="*/ 103 w 103"/>
                  <a:gd name="T24" fmla="*/ 67 h 67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103" h="67">
                    <a:moveTo>
                      <a:pt x="103" y="0"/>
                    </a:moveTo>
                    <a:lnTo>
                      <a:pt x="103" y="8"/>
                    </a:lnTo>
                    <a:lnTo>
                      <a:pt x="30" y="67"/>
                    </a:lnTo>
                    <a:lnTo>
                      <a:pt x="0" y="59"/>
                    </a:lnTo>
                    <a:lnTo>
                      <a:pt x="0" y="53"/>
                    </a:lnTo>
                    <a:lnTo>
                      <a:pt x="30" y="59"/>
                    </a:lnTo>
                    <a:lnTo>
                      <a:pt x="103" y="0"/>
                    </a:lnTo>
                    <a:close/>
                  </a:path>
                </a:pathLst>
              </a:custGeom>
              <a:solidFill>
                <a:srgbClr val="3365F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4" name="Freeform 222">
                <a:extLst>
                  <a:ext uri="{FF2B5EF4-FFF2-40B4-BE49-F238E27FC236}">
                    <a16:creationId xmlns:a16="http://schemas.microsoft.com/office/drawing/2014/main" id="{EE2496C9-D35A-4F79-9083-FD6EDB5881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9" y="4043"/>
                <a:ext cx="56" cy="23"/>
              </a:xfrm>
              <a:custGeom>
                <a:avLst/>
                <a:gdLst>
                  <a:gd name="T0" fmla="*/ 54 w 56"/>
                  <a:gd name="T1" fmla="*/ 0 h 23"/>
                  <a:gd name="T2" fmla="*/ 56 w 56"/>
                  <a:gd name="T3" fmla="*/ 6 h 23"/>
                  <a:gd name="T4" fmla="*/ 36 w 56"/>
                  <a:gd name="T5" fmla="*/ 23 h 23"/>
                  <a:gd name="T6" fmla="*/ 0 w 56"/>
                  <a:gd name="T7" fmla="*/ 17 h 23"/>
                  <a:gd name="T8" fmla="*/ 0 w 56"/>
                  <a:gd name="T9" fmla="*/ 12 h 23"/>
                  <a:gd name="T10" fmla="*/ 34 w 56"/>
                  <a:gd name="T11" fmla="*/ 17 h 23"/>
                  <a:gd name="T12" fmla="*/ 54 w 56"/>
                  <a:gd name="T13" fmla="*/ 0 h 23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56"/>
                  <a:gd name="T22" fmla="*/ 0 h 23"/>
                  <a:gd name="T23" fmla="*/ 56 w 56"/>
                  <a:gd name="T24" fmla="*/ 23 h 23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56" h="23">
                    <a:moveTo>
                      <a:pt x="54" y="0"/>
                    </a:moveTo>
                    <a:lnTo>
                      <a:pt x="56" y="6"/>
                    </a:lnTo>
                    <a:lnTo>
                      <a:pt x="36" y="23"/>
                    </a:lnTo>
                    <a:lnTo>
                      <a:pt x="0" y="17"/>
                    </a:lnTo>
                    <a:lnTo>
                      <a:pt x="0" y="12"/>
                    </a:lnTo>
                    <a:lnTo>
                      <a:pt x="34" y="17"/>
                    </a:ln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85" name="Freeform 223">
                <a:extLst>
                  <a:ext uri="{FF2B5EF4-FFF2-40B4-BE49-F238E27FC236}">
                    <a16:creationId xmlns:a16="http://schemas.microsoft.com/office/drawing/2014/main" id="{C2C48953-283E-4D3A-B750-BBF178574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1" y="4037"/>
                <a:ext cx="52" cy="23"/>
              </a:xfrm>
              <a:custGeom>
                <a:avLst/>
                <a:gdLst>
                  <a:gd name="T0" fmla="*/ 52 w 52"/>
                  <a:gd name="T1" fmla="*/ 4 h 23"/>
                  <a:gd name="T2" fmla="*/ 20 w 52"/>
                  <a:gd name="T3" fmla="*/ 0 h 23"/>
                  <a:gd name="T4" fmla="*/ 0 w 52"/>
                  <a:gd name="T5" fmla="*/ 18 h 23"/>
                  <a:gd name="T6" fmla="*/ 32 w 52"/>
                  <a:gd name="T7" fmla="*/ 23 h 23"/>
                  <a:gd name="T8" fmla="*/ 52 w 52"/>
                  <a:gd name="T9" fmla="*/ 4 h 2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  <a:gd name="T15" fmla="*/ 0 w 52"/>
                  <a:gd name="T16" fmla="*/ 0 h 23"/>
                  <a:gd name="T17" fmla="*/ 52 w 52"/>
                  <a:gd name="T18" fmla="*/ 23 h 23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T15" t="T16" r="T17" b="T18"/>
                <a:pathLst>
                  <a:path w="52" h="23">
                    <a:moveTo>
                      <a:pt x="52" y="4"/>
                    </a:moveTo>
                    <a:lnTo>
                      <a:pt x="20" y="0"/>
                    </a:lnTo>
                    <a:lnTo>
                      <a:pt x="0" y="18"/>
                    </a:lnTo>
                    <a:lnTo>
                      <a:pt x="32" y="23"/>
                    </a:lnTo>
                    <a:lnTo>
                      <a:pt x="52" y="4"/>
                    </a:lnTo>
                    <a:close/>
                  </a:path>
                </a:pathLst>
              </a:custGeom>
              <a:solidFill>
                <a:srgbClr val="67676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286" name="Group 224">
                <a:extLst>
                  <a:ext uri="{FF2B5EF4-FFF2-40B4-BE49-F238E27FC236}">
                    <a16:creationId xmlns:a16="http://schemas.microsoft.com/office/drawing/2014/main" id="{FEDEF3E7-DFC5-4238-A7D2-718B57A6885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3" y="3858"/>
                <a:ext cx="128" cy="85"/>
                <a:chOff x="2483" y="3858"/>
                <a:chExt cx="128" cy="85"/>
              </a:xfrm>
            </p:grpSpPr>
            <p:sp>
              <p:nvSpPr>
                <p:cNvPr id="290" name="Freeform 225">
                  <a:extLst>
                    <a:ext uri="{FF2B5EF4-FFF2-40B4-BE49-F238E27FC236}">
                      <a16:creationId xmlns:a16="http://schemas.microsoft.com/office/drawing/2014/main" id="{F164EA4C-CA2D-4500-B77C-465A74802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3" y="3858"/>
                  <a:ext cx="128" cy="85"/>
                </a:xfrm>
                <a:custGeom>
                  <a:avLst/>
                  <a:gdLst>
                    <a:gd name="T0" fmla="*/ 128 w 128"/>
                    <a:gd name="T1" fmla="*/ 10 h 85"/>
                    <a:gd name="T2" fmla="*/ 120 w 128"/>
                    <a:gd name="T3" fmla="*/ 26 h 85"/>
                    <a:gd name="T4" fmla="*/ 114 w 128"/>
                    <a:gd name="T5" fmla="*/ 38 h 85"/>
                    <a:gd name="T6" fmla="*/ 110 w 128"/>
                    <a:gd name="T7" fmla="*/ 46 h 85"/>
                    <a:gd name="T8" fmla="*/ 108 w 128"/>
                    <a:gd name="T9" fmla="*/ 53 h 85"/>
                    <a:gd name="T10" fmla="*/ 104 w 128"/>
                    <a:gd name="T11" fmla="*/ 67 h 85"/>
                    <a:gd name="T12" fmla="*/ 102 w 128"/>
                    <a:gd name="T13" fmla="*/ 77 h 85"/>
                    <a:gd name="T14" fmla="*/ 100 w 128"/>
                    <a:gd name="T15" fmla="*/ 85 h 85"/>
                    <a:gd name="T16" fmla="*/ 0 w 128"/>
                    <a:gd name="T17" fmla="*/ 71 h 85"/>
                    <a:gd name="T18" fmla="*/ 0 w 128"/>
                    <a:gd name="T19" fmla="*/ 63 h 85"/>
                    <a:gd name="T20" fmla="*/ 0 w 128"/>
                    <a:gd name="T21" fmla="*/ 55 h 85"/>
                    <a:gd name="T22" fmla="*/ 2 w 128"/>
                    <a:gd name="T23" fmla="*/ 48 h 85"/>
                    <a:gd name="T24" fmla="*/ 8 w 128"/>
                    <a:gd name="T25" fmla="*/ 36 h 85"/>
                    <a:gd name="T26" fmla="*/ 16 w 128"/>
                    <a:gd name="T27" fmla="*/ 18 h 85"/>
                    <a:gd name="T28" fmla="*/ 22 w 128"/>
                    <a:gd name="T29" fmla="*/ 8 h 85"/>
                    <a:gd name="T30" fmla="*/ 26 w 128"/>
                    <a:gd name="T31" fmla="*/ 0 h 85"/>
                    <a:gd name="T32" fmla="*/ 128 w 128"/>
                    <a:gd name="T33" fmla="*/ 1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8"/>
                    <a:gd name="T52" fmla="*/ 0 h 85"/>
                    <a:gd name="T53" fmla="*/ 128 w 128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8" h="85">
                      <a:moveTo>
                        <a:pt x="128" y="10"/>
                      </a:moveTo>
                      <a:lnTo>
                        <a:pt x="120" y="26"/>
                      </a:lnTo>
                      <a:lnTo>
                        <a:pt x="114" y="38"/>
                      </a:lnTo>
                      <a:lnTo>
                        <a:pt x="110" y="46"/>
                      </a:lnTo>
                      <a:lnTo>
                        <a:pt x="108" y="53"/>
                      </a:lnTo>
                      <a:lnTo>
                        <a:pt x="104" y="67"/>
                      </a:lnTo>
                      <a:lnTo>
                        <a:pt x="102" y="77"/>
                      </a:lnTo>
                      <a:lnTo>
                        <a:pt x="100" y="85"/>
                      </a:lnTo>
                      <a:lnTo>
                        <a:pt x="0" y="71"/>
                      </a:lnTo>
                      <a:lnTo>
                        <a:pt x="0" y="63"/>
                      </a:lnTo>
                      <a:lnTo>
                        <a:pt x="0" y="55"/>
                      </a:lnTo>
                      <a:lnTo>
                        <a:pt x="2" y="48"/>
                      </a:lnTo>
                      <a:lnTo>
                        <a:pt x="8" y="36"/>
                      </a:lnTo>
                      <a:lnTo>
                        <a:pt x="16" y="18"/>
                      </a:lnTo>
                      <a:lnTo>
                        <a:pt x="22" y="8"/>
                      </a:lnTo>
                      <a:lnTo>
                        <a:pt x="26" y="0"/>
                      </a:lnTo>
                      <a:lnTo>
                        <a:pt x="128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91" name="Freeform 226">
                  <a:extLst>
                    <a:ext uri="{FF2B5EF4-FFF2-40B4-BE49-F238E27FC236}">
                      <a16:creationId xmlns:a16="http://schemas.microsoft.com/office/drawing/2014/main" id="{45232114-AC4B-4854-9792-9566B4E520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3" y="3858"/>
                  <a:ext cx="128" cy="85"/>
                </a:xfrm>
                <a:custGeom>
                  <a:avLst/>
                  <a:gdLst>
                    <a:gd name="T0" fmla="*/ 128 w 128"/>
                    <a:gd name="T1" fmla="*/ 10 h 85"/>
                    <a:gd name="T2" fmla="*/ 120 w 128"/>
                    <a:gd name="T3" fmla="*/ 26 h 85"/>
                    <a:gd name="T4" fmla="*/ 114 w 128"/>
                    <a:gd name="T5" fmla="*/ 38 h 85"/>
                    <a:gd name="T6" fmla="*/ 110 w 128"/>
                    <a:gd name="T7" fmla="*/ 46 h 85"/>
                    <a:gd name="T8" fmla="*/ 108 w 128"/>
                    <a:gd name="T9" fmla="*/ 53 h 85"/>
                    <a:gd name="T10" fmla="*/ 104 w 128"/>
                    <a:gd name="T11" fmla="*/ 67 h 85"/>
                    <a:gd name="T12" fmla="*/ 102 w 128"/>
                    <a:gd name="T13" fmla="*/ 77 h 85"/>
                    <a:gd name="T14" fmla="*/ 100 w 128"/>
                    <a:gd name="T15" fmla="*/ 85 h 85"/>
                    <a:gd name="T16" fmla="*/ 0 w 128"/>
                    <a:gd name="T17" fmla="*/ 71 h 85"/>
                    <a:gd name="T18" fmla="*/ 0 w 128"/>
                    <a:gd name="T19" fmla="*/ 63 h 85"/>
                    <a:gd name="T20" fmla="*/ 0 w 128"/>
                    <a:gd name="T21" fmla="*/ 55 h 85"/>
                    <a:gd name="T22" fmla="*/ 2 w 128"/>
                    <a:gd name="T23" fmla="*/ 48 h 85"/>
                    <a:gd name="T24" fmla="*/ 8 w 128"/>
                    <a:gd name="T25" fmla="*/ 36 h 85"/>
                    <a:gd name="T26" fmla="*/ 16 w 128"/>
                    <a:gd name="T27" fmla="*/ 18 h 85"/>
                    <a:gd name="T28" fmla="*/ 22 w 128"/>
                    <a:gd name="T29" fmla="*/ 8 h 85"/>
                    <a:gd name="T30" fmla="*/ 26 w 128"/>
                    <a:gd name="T31" fmla="*/ 0 h 85"/>
                    <a:gd name="T32" fmla="*/ 128 w 128"/>
                    <a:gd name="T33" fmla="*/ 1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8"/>
                    <a:gd name="T52" fmla="*/ 0 h 85"/>
                    <a:gd name="T53" fmla="*/ 128 w 128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8" h="85">
                      <a:moveTo>
                        <a:pt x="128" y="10"/>
                      </a:moveTo>
                      <a:lnTo>
                        <a:pt x="120" y="26"/>
                      </a:lnTo>
                      <a:lnTo>
                        <a:pt x="114" y="38"/>
                      </a:lnTo>
                      <a:lnTo>
                        <a:pt x="110" y="46"/>
                      </a:lnTo>
                      <a:lnTo>
                        <a:pt x="108" y="53"/>
                      </a:lnTo>
                      <a:lnTo>
                        <a:pt x="104" y="67"/>
                      </a:lnTo>
                      <a:lnTo>
                        <a:pt x="102" y="77"/>
                      </a:lnTo>
                      <a:lnTo>
                        <a:pt x="100" y="85"/>
                      </a:lnTo>
                      <a:lnTo>
                        <a:pt x="0" y="71"/>
                      </a:lnTo>
                      <a:lnTo>
                        <a:pt x="0" y="63"/>
                      </a:lnTo>
                      <a:lnTo>
                        <a:pt x="0" y="55"/>
                      </a:lnTo>
                      <a:lnTo>
                        <a:pt x="2" y="48"/>
                      </a:lnTo>
                      <a:lnTo>
                        <a:pt x="8" y="36"/>
                      </a:lnTo>
                      <a:lnTo>
                        <a:pt x="16" y="18"/>
                      </a:lnTo>
                      <a:lnTo>
                        <a:pt x="22" y="8"/>
                      </a:lnTo>
                      <a:lnTo>
                        <a:pt x="26" y="0"/>
                      </a:lnTo>
                      <a:lnTo>
                        <a:pt x="128" y="10"/>
                      </a:lnTo>
                    </a:path>
                  </a:pathLst>
                </a:cu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87" name="Group 227">
                <a:extLst>
                  <a:ext uri="{FF2B5EF4-FFF2-40B4-BE49-F238E27FC236}">
                    <a16:creationId xmlns:a16="http://schemas.microsoft.com/office/drawing/2014/main" id="{373D70A9-75B6-4492-B4ED-785BFF5F221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2487" y="3858"/>
                <a:ext cx="120" cy="85"/>
                <a:chOff x="2487" y="3858"/>
                <a:chExt cx="120" cy="85"/>
              </a:xfrm>
            </p:grpSpPr>
            <p:sp>
              <p:nvSpPr>
                <p:cNvPr id="288" name="Freeform 228">
                  <a:extLst>
                    <a:ext uri="{FF2B5EF4-FFF2-40B4-BE49-F238E27FC236}">
                      <a16:creationId xmlns:a16="http://schemas.microsoft.com/office/drawing/2014/main" id="{66B15361-C8E6-41FF-A10F-28D6BF225F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" y="3858"/>
                  <a:ext cx="120" cy="85"/>
                </a:xfrm>
                <a:custGeom>
                  <a:avLst/>
                  <a:gdLst>
                    <a:gd name="T0" fmla="*/ 120 w 120"/>
                    <a:gd name="T1" fmla="*/ 10 h 85"/>
                    <a:gd name="T2" fmla="*/ 112 w 120"/>
                    <a:gd name="T3" fmla="*/ 26 h 85"/>
                    <a:gd name="T4" fmla="*/ 106 w 120"/>
                    <a:gd name="T5" fmla="*/ 38 h 85"/>
                    <a:gd name="T6" fmla="*/ 102 w 120"/>
                    <a:gd name="T7" fmla="*/ 48 h 85"/>
                    <a:gd name="T8" fmla="*/ 100 w 120"/>
                    <a:gd name="T9" fmla="*/ 57 h 85"/>
                    <a:gd name="T10" fmla="*/ 96 w 120"/>
                    <a:gd name="T11" fmla="*/ 65 h 85"/>
                    <a:gd name="T12" fmla="*/ 94 w 120"/>
                    <a:gd name="T13" fmla="*/ 75 h 85"/>
                    <a:gd name="T14" fmla="*/ 92 w 120"/>
                    <a:gd name="T15" fmla="*/ 85 h 85"/>
                    <a:gd name="T16" fmla="*/ 0 w 120"/>
                    <a:gd name="T17" fmla="*/ 73 h 85"/>
                    <a:gd name="T18" fmla="*/ 0 w 120"/>
                    <a:gd name="T19" fmla="*/ 63 h 85"/>
                    <a:gd name="T20" fmla="*/ 2 w 120"/>
                    <a:gd name="T21" fmla="*/ 55 h 85"/>
                    <a:gd name="T22" fmla="*/ 4 w 120"/>
                    <a:gd name="T23" fmla="*/ 48 h 85"/>
                    <a:gd name="T24" fmla="*/ 8 w 120"/>
                    <a:gd name="T25" fmla="*/ 36 h 85"/>
                    <a:gd name="T26" fmla="*/ 16 w 120"/>
                    <a:gd name="T27" fmla="*/ 20 h 85"/>
                    <a:gd name="T28" fmla="*/ 22 w 120"/>
                    <a:gd name="T29" fmla="*/ 10 h 85"/>
                    <a:gd name="T30" fmla="*/ 26 w 120"/>
                    <a:gd name="T31" fmla="*/ 0 h 85"/>
                    <a:gd name="T32" fmla="*/ 120 w 120"/>
                    <a:gd name="T33" fmla="*/ 1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0"/>
                    <a:gd name="T52" fmla="*/ 0 h 85"/>
                    <a:gd name="T53" fmla="*/ 120 w 120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0" h="85">
                      <a:moveTo>
                        <a:pt x="120" y="10"/>
                      </a:moveTo>
                      <a:lnTo>
                        <a:pt x="112" y="26"/>
                      </a:lnTo>
                      <a:lnTo>
                        <a:pt x="106" y="38"/>
                      </a:lnTo>
                      <a:lnTo>
                        <a:pt x="102" y="48"/>
                      </a:lnTo>
                      <a:lnTo>
                        <a:pt x="100" y="57"/>
                      </a:lnTo>
                      <a:lnTo>
                        <a:pt x="96" y="65"/>
                      </a:lnTo>
                      <a:lnTo>
                        <a:pt x="94" y="75"/>
                      </a:lnTo>
                      <a:lnTo>
                        <a:pt x="92" y="85"/>
                      </a:lnTo>
                      <a:lnTo>
                        <a:pt x="0" y="73"/>
                      </a:lnTo>
                      <a:lnTo>
                        <a:pt x="0" y="63"/>
                      </a:lnTo>
                      <a:lnTo>
                        <a:pt x="2" y="55"/>
                      </a:lnTo>
                      <a:lnTo>
                        <a:pt x="4" y="48"/>
                      </a:lnTo>
                      <a:lnTo>
                        <a:pt x="8" y="36"/>
                      </a:lnTo>
                      <a:lnTo>
                        <a:pt x="16" y="20"/>
                      </a:lnTo>
                      <a:lnTo>
                        <a:pt x="22" y="10"/>
                      </a:lnTo>
                      <a:lnTo>
                        <a:pt x="26" y="0"/>
                      </a:lnTo>
                      <a:lnTo>
                        <a:pt x="120" y="1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89" name="Freeform 229">
                  <a:extLst>
                    <a:ext uri="{FF2B5EF4-FFF2-40B4-BE49-F238E27FC236}">
                      <a16:creationId xmlns:a16="http://schemas.microsoft.com/office/drawing/2014/main" id="{1866A940-A125-469F-999D-CA2CC18C03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87" y="3858"/>
                  <a:ext cx="120" cy="85"/>
                </a:xfrm>
                <a:custGeom>
                  <a:avLst/>
                  <a:gdLst>
                    <a:gd name="T0" fmla="*/ 120 w 120"/>
                    <a:gd name="T1" fmla="*/ 10 h 85"/>
                    <a:gd name="T2" fmla="*/ 112 w 120"/>
                    <a:gd name="T3" fmla="*/ 26 h 85"/>
                    <a:gd name="T4" fmla="*/ 106 w 120"/>
                    <a:gd name="T5" fmla="*/ 38 h 85"/>
                    <a:gd name="T6" fmla="*/ 102 w 120"/>
                    <a:gd name="T7" fmla="*/ 48 h 85"/>
                    <a:gd name="T8" fmla="*/ 100 w 120"/>
                    <a:gd name="T9" fmla="*/ 57 h 85"/>
                    <a:gd name="T10" fmla="*/ 96 w 120"/>
                    <a:gd name="T11" fmla="*/ 65 h 85"/>
                    <a:gd name="T12" fmla="*/ 94 w 120"/>
                    <a:gd name="T13" fmla="*/ 75 h 85"/>
                    <a:gd name="T14" fmla="*/ 92 w 120"/>
                    <a:gd name="T15" fmla="*/ 85 h 85"/>
                    <a:gd name="T16" fmla="*/ 0 w 120"/>
                    <a:gd name="T17" fmla="*/ 73 h 85"/>
                    <a:gd name="T18" fmla="*/ 0 w 120"/>
                    <a:gd name="T19" fmla="*/ 63 h 85"/>
                    <a:gd name="T20" fmla="*/ 2 w 120"/>
                    <a:gd name="T21" fmla="*/ 55 h 85"/>
                    <a:gd name="T22" fmla="*/ 4 w 120"/>
                    <a:gd name="T23" fmla="*/ 48 h 85"/>
                    <a:gd name="T24" fmla="*/ 8 w 120"/>
                    <a:gd name="T25" fmla="*/ 36 h 85"/>
                    <a:gd name="T26" fmla="*/ 16 w 120"/>
                    <a:gd name="T27" fmla="*/ 20 h 85"/>
                    <a:gd name="T28" fmla="*/ 22 w 120"/>
                    <a:gd name="T29" fmla="*/ 10 h 85"/>
                    <a:gd name="T30" fmla="*/ 26 w 120"/>
                    <a:gd name="T31" fmla="*/ 0 h 85"/>
                    <a:gd name="T32" fmla="*/ 120 w 120"/>
                    <a:gd name="T33" fmla="*/ 10 h 85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120"/>
                    <a:gd name="T52" fmla="*/ 0 h 85"/>
                    <a:gd name="T53" fmla="*/ 120 w 120"/>
                    <a:gd name="T54" fmla="*/ 85 h 85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120" h="85">
                      <a:moveTo>
                        <a:pt x="120" y="10"/>
                      </a:moveTo>
                      <a:lnTo>
                        <a:pt x="112" y="26"/>
                      </a:lnTo>
                      <a:lnTo>
                        <a:pt x="106" y="38"/>
                      </a:lnTo>
                      <a:lnTo>
                        <a:pt x="102" y="48"/>
                      </a:lnTo>
                      <a:lnTo>
                        <a:pt x="100" y="57"/>
                      </a:lnTo>
                      <a:lnTo>
                        <a:pt x="96" y="65"/>
                      </a:lnTo>
                      <a:lnTo>
                        <a:pt x="94" y="75"/>
                      </a:lnTo>
                      <a:lnTo>
                        <a:pt x="92" y="85"/>
                      </a:lnTo>
                      <a:lnTo>
                        <a:pt x="0" y="73"/>
                      </a:lnTo>
                      <a:lnTo>
                        <a:pt x="0" y="63"/>
                      </a:lnTo>
                      <a:lnTo>
                        <a:pt x="2" y="55"/>
                      </a:lnTo>
                      <a:lnTo>
                        <a:pt x="4" y="48"/>
                      </a:lnTo>
                      <a:lnTo>
                        <a:pt x="8" y="36"/>
                      </a:lnTo>
                      <a:lnTo>
                        <a:pt x="16" y="20"/>
                      </a:lnTo>
                      <a:lnTo>
                        <a:pt x="22" y="10"/>
                      </a:lnTo>
                      <a:lnTo>
                        <a:pt x="26" y="0"/>
                      </a:lnTo>
                      <a:lnTo>
                        <a:pt x="120" y="10"/>
                      </a:lnTo>
                    </a:path>
                  </a:pathLst>
                </a:custGeom>
                <a:noFill/>
                <a:ln w="12700">
                  <a:solidFill>
                    <a:srgbClr val="FFFF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grpSp>
          <p:nvGrpSpPr>
            <p:cNvPr id="74" name="Group 230">
              <a:extLst>
                <a:ext uri="{FF2B5EF4-FFF2-40B4-BE49-F238E27FC236}">
                  <a16:creationId xmlns:a16="http://schemas.microsoft.com/office/drawing/2014/main" id="{6AD2C24B-80DE-49E6-9E26-8DF0DABF9DC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8" y="2110"/>
              <a:ext cx="1201" cy="898"/>
              <a:chOff x="2168" y="2110"/>
              <a:chExt cx="1201" cy="898"/>
            </a:xfrm>
          </p:grpSpPr>
          <p:sp>
            <p:nvSpPr>
              <p:cNvPr id="228" name="Rectangle 231">
                <a:extLst>
                  <a:ext uri="{FF2B5EF4-FFF2-40B4-BE49-F238E27FC236}">
                    <a16:creationId xmlns:a16="http://schemas.microsoft.com/office/drawing/2014/main" id="{2AAADF69-5CAF-4FE4-9A2B-6ECE58A659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68" y="2110"/>
                <a:ext cx="1185" cy="882"/>
              </a:xfrm>
              <a:prstGeom prst="rect">
                <a:avLst/>
              </a:prstGeom>
              <a:solidFill>
                <a:srgbClr val="66D4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9" name="Rectangle 232">
                <a:extLst>
                  <a:ext uri="{FF2B5EF4-FFF2-40B4-BE49-F238E27FC236}">
                    <a16:creationId xmlns:a16="http://schemas.microsoft.com/office/drawing/2014/main" id="{1E99FC56-1AA9-4860-8B2B-F23E6B86680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84" y="2126"/>
                <a:ext cx="1185" cy="882"/>
              </a:xfrm>
              <a:prstGeom prst="rect">
                <a:avLst/>
              </a:prstGeom>
              <a:solidFill>
                <a:srgbClr val="006E6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30" name="Rectangle 233">
                <a:extLst>
                  <a:ext uri="{FF2B5EF4-FFF2-40B4-BE49-F238E27FC236}">
                    <a16:creationId xmlns:a16="http://schemas.microsoft.com/office/drawing/2014/main" id="{0A90AF20-8595-4998-859A-3F7C662649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76" y="2118"/>
                <a:ext cx="1185" cy="882"/>
              </a:xfrm>
              <a:prstGeom prst="rect">
                <a:avLst/>
              </a:prstGeom>
              <a:solidFill>
                <a:srgbClr val="00B7A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75" name="Rectangle 234">
              <a:extLst>
                <a:ext uri="{FF2B5EF4-FFF2-40B4-BE49-F238E27FC236}">
                  <a16:creationId xmlns:a16="http://schemas.microsoft.com/office/drawing/2014/main" id="{4091CD87-954D-406C-8656-37F6AF7BE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09" y="2390"/>
              <a:ext cx="474" cy="167"/>
            </a:xfrm>
            <a:prstGeom prst="rect">
              <a:avLst/>
            </a:prstGeom>
            <a:solidFill>
              <a:srgbClr val="7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6" name="Rectangle 235">
              <a:extLst>
                <a:ext uri="{FF2B5EF4-FFF2-40B4-BE49-F238E27FC236}">
                  <a16:creationId xmlns:a16="http://schemas.microsoft.com/office/drawing/2014/main" id="{75BD5A90-7E5E-471C-9B1E-8061310E53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" y="2469"/>
              <a:ext cx="218" cy="207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7" name="Rectangle 236">
              <a:extLst>
                <a:ext uri="{FF2B5EF4-FFF2-40B4-BE49-F238E27FC236}">
                  <a16:creationId xmlns:a16="http://schemas.microsoft.com/office/drawing/2014/main" id="{69C93CEE-2F8A-4926-A910-FABF45EFEB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0" y="2211"/>
              <a:ext cx="98" cy="469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8" name="Rectangle 237">
              <a:extLst>
                <a:ext uri="{FF2B5EF4-FFF2-40B4-BE49-F238E27FC236}">
                  <a16:creationId xmlns:a16="http://schemas.microsoft.com/office/drawing/2014/main" id="{B541281C-9512-4F74-9D19-9C01B145C3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57" y="2322"/>
              <a:ext cx="217" cy="141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79" name="Freeform 238">
              <a:extLst>
                <a:ext uri="{FF2B5EF4-FFF2-40B4-BE49-F238E27FC236}">
                  <a16:creationId xmlns:a16="http://schemas.microsoft.com/office/drawing/2014/main" id="{32B58E8D-7105-4351-AF58-D59F204B7EF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3" y="2312"/>
              <a:ext cx="186" cy="340"/>
            </a:xfrm>
            <a:custGeom>
              <a:avLst/>
              <a:gdLst>
                <a:gd name="T0" fmla="*/ 0 w 186"/>
                <a:gd name="T1" fmla="*/ 0 h 340"/>
                <a:gd name="T2" fmla="*/ 0 w 186"/>
                <a:gd name="T3" fmla="*/ 340 h 340"/>
                <a:gd name="T4" fmla="*/ 186 w 186"/>
                <a:gd name="T5" fmla="*/ 163 h 340"/>
                <a:gd name="T6" fmla="*/ 0 w 186"/>
                <a:gd name="T7" fmla="*/ 0 h 3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6"/>
                <a:gd name="T13" fmla="*/ 0 h 340"/>
                <a:gd name="T14" fmla="*/ 186 w 186"/>
                <a:gd name="T15" fmla="*/ 340 h 3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6" h="340">
                  <a:moveTo>
                    <a:pt x="0" y="0"/>
                  </a:moveTo>
                  <a:lnTo>
                    <a:pt x="0" y="340"/>
                  </a:lnTo>
                  <a:lnTo>
                    <a:pt x="186" y="16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19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0" name="Rectangle 239">
              <a:extLst>
                <a:ext uri="{FF2B5EF4-FFF2-40B4-BE49-F238E27FC236}">
                  <a16:creationId xmlns:a16="http://schemas.microsoft.com/office/drawing/2014/main" id="{DB95B04C-2DC3-41C0-9028-37F614A5B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4" y="2658"/>
              <a:ext cx="981" cy="205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81" name="Rectangle 240">
              <a:extLst>
                <a:ext uri="{FF2B5EF4-FFF2-40B4-BE49-F238E27FC236}">
                  <a16:creationId xmlns:a16="http://schemas.microsoft.com/office/drawing/2014/main" id="{A7324993-2EDA-46F1-900D-65D267213A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3" y="2687"/>
              <a:ext cx="87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 Goods issue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82" name="Group 241">
              <a:extLst>
                <a:ext uri="{FF2B5EF4-FFF2-40B4-BE49-F238E27FC236}">
                  <a16:creationId xmlns:a16="http://schemas.microsoft.com/office/drawing/2014/main" id="{C0DED63E-D77F-42C6-AA1A-40A2167663D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2" y="2640"/>
              <a:ext cx="724" cy="374"/>
              <a:chOff x="3562" y="2640"/>
              <a:chExt cx="724" cy="374"/>
            </a:xfrm>
          </p:grpSpPr>
          <p:sp>
            <p:nvSpPr>
              <p:cNvPr id="225" name="Rectangle 242">
                <a:extLst>
                  <a:ext uri="{FF2B5EF4-FFF2-40B4-BE49-F238E27FC236}">
                    <a16:creationId xmlns:a16="http://schemas.microsoft.com/office/drawing/2014/main" id="{3FEF15BC-89EA-458E-AC48-33E32AC30EE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2640"/>
                <a:ext cx="708" cy="358"/>
              </a:xfrm>
              <a:prstGeom prst="rect">
                <a:avLst/>
              </a:prstGeom>
              <a:solidFill>
                <a:srgbClr val="66E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6" name="Rectangle 243">
                <a:extLst>
                  <a:ext uri="{FF2B5EF4-FFF2-40B4-BE49-F238E27FC236}">
                    <a16:creationId xmlns:a16="http://schemas.microsoft.com/office/drawing/2014/main" id="{A27E886C-30F0-4DF4-B706-30C3BD8F27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8" y="2656"/>
                <a:ext cx="708" cy="358"/>
              </a:xfrm>
              <a:prstGeom prst="rect">
                <a:avLst/>
              </a:prstGeom>
              <a:solidFill>
                <a:srgbClr val="0086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7" name="Rectangle 244">
                <a:extLst>
                  <a:ext uri="{FF2B5EF4-FFF2-40B4-BE49-F238E27FC236}">
                    <a16:creationId xmlns:a16="http://schemas.microsoft.com/office/drawing/2014/main" id="{9A982A05-F4B7-44FD-9243-5EF18A8CCB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0" y="2648"/>
                <a:ext cx="708" cy="358"/>
              </a:xfrm>
              <a:prstGeom prst="rect">
                <a:avLst/>
              </a:prstGeom>
              <a:solidFill>
                <a:srgbClr val="00D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83" name="Rectangle 245">
              <a:extLst>
                <a:ext uri="{FF2B5EF4-FFF2-40B4-BE49-F238E27FC236}">
                  <a16:creationId xmlns:a16="http://schemas.microsoft.com/office/drawing/2014/main" id="{52F0F020-95A1-4648-9947-D5A5CEE791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0" y="2658"/>
              <a:ext cx="670" cy="4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84" name="Rectangle 246">
              <a:extLst>
                <a:ext uri="{FF2B5EF4-FFF2-40B4-BE49-F238E27FC236}">
                  <a16:creationId xmlns:a16="http://schemas.microsoft.com/office/drawing/2014/main" id="{509A5D01-C081-4FA3-AC2E-35BDB0B99F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2" y="2682"/>
              <a:ext cx="59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Transfer 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5" name="Rectangle 247">
              <a:extLst>
                <a:ext uri="{FF2B5EF4-FFF2-40B4-BE49-F238E27FC236}">
                  <a16:creationId xmlns:a16="http://schemas.microsoft.com/office/drawing/2014/main" id="{2F7EE164-A9B9-4780-8FA8-A1D32C41E5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6" y="2821"/>
              <a:ext cx="500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posting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86" name="Group 248">
              <a:extLst>
                <a:ext uri="{FF2B5EF4-FFF2-40B4-BE49-F238E27FC236}">
                  <a16:creationId xmlns:a16="http://schemas.microsoft.com/office/drawing/2014/main" id="{09411648-B9BF-44AF-AD3B-1F9137D02C9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62" y="2118"/>
              <a:ext cx="724" cy="371"/>
              <a:chOff x="3562" y="2118"/>
              <a:chExt cx="724" cy="371"/>
            </a:xfrm>
          </p:grpSpPr>
          <p:sp>
            <p:nvSpPr>
              <p:cNvPr id="222" name="Rectangle 249">
                <a:extLst>
                  <a:ext uri="{FF2B5EF4-FFF2-40B4-BE49-F238E27FC236}">
                    <a16:creationId xmlns:a16="http://schemas.microsoft.com/office/drawing/2014/main" id="{36506CAD-9BD7-4FD1-9171-185F9BD543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62" y="2118"/>
                <a:ext cx="708" cy="355"/>
              </a:xfrm>
              <a:prstGeom prst="rect">
                <a:avLst/>
              </a:prstGeom>
              <a:solidFill>
                <a:srgbClr val="66E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3" name="Rectangle 250">
                <a:extLst>
                  <a:ext uri="{FF2B5EF4-FFF2-40B4-BE49-F238E27FC236}">
                    <a16:creationId xmlns:a16="http://schemas.microsoft.com/office/drawing/2014/main" id="{704C3C4F-13BA-469E-AF8B-32A2020BB60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8" y="2134"/>
                <a:ext cx="708" cy="355"/>
              </a:xfrm>
              <a:prstGeom prst="rect">
                <a:avLst/>
              </a:prstGeom>
              <a:solidFill>
                <a:srgbClr val="0086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4" name="Rectangle 251">
                <a:extLst>
                  <a:ext uri="{FF2B5EF4-FFF2-40B4-BE49-F238E27FC236}">
                    <a16:creationId xmlns:a16="http://schemas.microsoft.com/office/drawing/2014/main" id="{84ACEF8C-526A-4789-B9B6-1DFFC82DAF8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70" y="2126"/>
                <a:ext cx="708" cy="355"/>
              </a:xfrm>
              <a:prstGeom prst="rect">
                <a:avLst/>
              </a:prstGeom>
              <a:solidFill>
                <a:srgbClr val="00D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87" name="Rectangle 253">
              <a:extLst>
                <a:ext uri="{FF2B5EF4-FFF2-40B4-BE49-F238E27FC236}">
                  <a16:creationId xmlns:a16="http://schemas.microsoft.com/office/drawing/2014/main" id="{33D54946-0397-44A7-AE68-0B6B8E14C7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4" y="2160"/>
              <a:ext cx="477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Goods 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88" name="Rectangle 254">
              <a:extLst>
                <a:ext uri="{FF2B5EF4-FFF2-40B4-BE49-F238E27FC236}">
                  <a16:creationId xmlns:a16="http://schemas.microsoft.com/office/drawing/2014/main" id="{EEEC4B6B-5618-4C1D-860C-F202FAE697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63" y="2297"/>
              <a:ext cx="35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issue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89" name="Group 255">
              <a:extLst>
                <a:ext uri="{FF2B5EF4-FFF2-40B4-BE49-F238E27FC236}">
                  <a16:creationId xmlns:a16="http://schemas.microsoft.com/office/drawing/2014/main" id="{3BBB38C5-3F40-4FBB-B962-2139A6343B0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240" y="1593"/>
              <a:ext cx="101" cy="245"/>
              <a:chOff x="2240" y="1593"/>
              <a:chExt cx="101" cy="245"/>
            </a:xfrm>
          </p:grpSpPr>
          <p:sp>
            <p:nvSpPr>
              <p:cNvPr id="216" name="Rectangle 256">
                <a:extLst>
                  <a:ext uri="{FF2B5EF4-FFF2-40B4-BE49-F238E27FC236}">
                    <a16:creationId xmlns:a16="http://schemas.microsoft.com/office/drawing/2014/main" id="{FF771952-334B-4194-921E-E55997FAC1A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76" y="1593"/>
                <a:ext cx="16" cy="147"/>
              </a:xfrm>
              <a:prstGeom prst="rect">
                <a:avLst/>
              </a:pr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7" name="Freeform 257">
                <a:extLst>
                  <a:ext uri="{FF2B5EF4-FFF2-40B4-BE49-F238E27FC236}">
                    <a16:creationId xmlns:a16="http://schemas.microsoft.com/office/drawing/2014/main" id="{0B7E2210-2F62-4ED5-82AB-60BC167CC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" y="1736"/>
                <a:ext cx="86" cy="86"/>
              </a:xfrm>
              <a:custGeom>
                <a:avLst/>
                <a:gdLst>
                  <a:gd name="T0" fmla="*/ 0 w 86"/>
                  <a:gd name="T1" fmla="*/ 0 h 86"/>
                  <a:gd name="T2" fmla="*/ 44 w 86"/>
                  <a:gd name="T3" fmla="*/ 86 h 86"/>
                  <a:gd name="T4" fmla="*/ 86 w 86"/>
                  <a:gd name="T5" fmla="*/ 0 h 86"/>
                  <a:gd name="T6" fmla="*/ 0 w 86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6"/>
                  <a:gd name="T14" fmla="*/ 86 w 86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6">
                    <a:moveTo>
                      <a:pt x="0" y="0"/>
                    </a:moveTo>
                    <a:lnTo>
                      <a:pt x="44" y="86"/>
                    </a:lnTo>
                    <a:lnTo>
                      <a:pt x="8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8" name="Rectangle 258">
                <a:extLst>
                  <a:ext uri="{FF2B5EF4-FFF2-40B4-BE49-F238E27FC236}">
                    <a16:creationId xmlns:a16="http://schemas.microsoft.com/office/drawing/2014/main" id="{4C34FAC3-E53E-4436-B871-6A45C9B17C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92" y="1609"/>
                <a:ext cx="16" cy="147"/>
              </a:xfrm>
              <a:prstGeom prst="rect">
                <a:avLst/>
              </a:pr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9" name="Freeform 259">
                <a:extLst>
                  <a:ext uri="{FF2B5EF4-FFF2-40B4-BE49-F238E27FC236}">
                    <a16:creationId xmlns:a16="http://schemas.microsoft.com/office/drawing/2014/main" id="{3A4BC802-2F18-491B-97C1-5D9ED5B1C2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6" y="1752"/>
                <a:ext cx="85" cy="86"/>
              </a:xfrm>
              <a:custGeom>
                <a:avLst/>
                <a:gdLst>
                  <a:gd name="T0" fmla="*/ 0 w 85"/>
                  <a:gd name="T1" fmla="*/ 0 h 86"/>
                  <a:gd name="T2" fmla="*/ 44 w 85"/>
                  <a:gd name="T3" fmla="*/ 86 h 86"/>
                  <a:gd name="T4" fmla="*/ 85 w 85"/>
                  <a:gd name="T5" fmla="*/ 0 h 86"/>
                  <a:gd name="T6" fmla="*/ 0 w 85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6"/>
                  <a:gd name="T14" fmla="*/ 85 w 85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6">
                    <a:moveTo>
                      <a:pt x="0" y="0"/>
                    </a:moveTo>
                    <a:lnTo>
                      <a:pt x="44" y="86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20" name="Rectangle 260">
                <a:extLst>
                  <a:ext uri="{FF2B5EF4-FFF2-40B4-BE49-F238E27FC236}">
                    <a16:creationId xmlns:a16="http://schemas.microsoft.com/office/drawing/2014/main" id="{D4F08E73-AAAB-4AF8-BAE1-99E087D34C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284" y="1601"/>
                <a:ext cx="16" cy="147"/>
              </a:xfrm>
              <a:prstGeom prst="rect">
                <a:avLst/>
              </a:pr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21" name="Freeform 261">
                <a:extLst>
                  <a:ext uri="{FF2B5EF4-FFF2-40B4-BE49-F238E27FC236}">
                    <a16:creationId xmlns:a16="http://schemas.microsoft.com/office/drawing/2014/main" id="{985C3D21-B4EC-443B-B2C8-ACC9DA8C63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8" y="1744"/>
                <a:ext cx="85" cy="86"/>
              </a:xfrm>
              <a:custGeom>
                <a:avLst/>
                <a:gdLst>
                  <a:gd name="T0" fmla="*/ 0 w 85"/>
                  <a:gd name="T1" fmla="*/ 0 h 86"/>
                  <a:gd name="T2" fmla="*/ 44 w 85"/>
                  <a:gd name="T3" fmla="*/ 86 h 86"/>
                  <a:gd name="T4" fmla="*/ 85 w 85"/>
                  <a:gd name="T5" fmla="*/ 0 h 86"/>
                  <a:gd name="T6" fmla="*/ 0 w 85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6"/>
                  <a:gd name="T14" fmla="*/ 85 w 85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6">
                    <a:moveTo>
                      <a:pt x="0" y="0"/>
                    </a:moveTo>
                    <a:lnTo>
                      <a:pt x="44" y="86"/>
                    </a:lnTo>
                    <a:lnTo>
                      <a:pt x="8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0" name="Group 262">
              <a:extLst>
                <a:ext uri="{FF2B5EF4-FFF2-40B4-BE49-F238E27FC236}">
                  <a16:creationId xmlns:a16="http://schemas.microsoft.com/office/drawing/2014/main" id="{9AAC97BB-019E-4D55-A96B-0DB406FF20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497" y="2469"/>
              <a:ext cx="1196" cy="485"/>
              <a:chOff x="497" y="2469"/>
              <a:chExt cx="1196" cy="485"/>
            </a:xfrm>
          </p:grpSpPr>
          <p:sp>
            <p:nvSpPr>
              <p:cNvPr id="213" name="Rectangle 263">
                <a:extLst>
                  <a:ext uri="{FF2B5EF4-FFF2-40B4-BE49-F238E27FC236}">
                    <a16:creationId xmlns:a16="http://schemas.microsoft.com/office/drawing/2014/main" id="{B9946F98-0102-44F5-9D38-86264E8E2B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" y="2469"/>
                <a:ext cx="1180" cy="469"/>
              </a:xfrm>
              <a:prstGeom prst="rect">
                <a:avLst/>
              </a:prstGeom>
              <a:solidFill>
                <a:srgbClr val="66ECD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4" name="Rectangle 264">
                <a:extLst>
                  <a:ext uri="{FF2B5EF4-FFF2-40B4-BE49-F238E27FC236}">
                    <a16:creationId xmlns:a16="http://schemas.microsoft.com/office/drawing/2014/main" id="{ED555DC4-DF6A-4C9D-B066-990543281A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3" y="2485"/>
                <a:ext cx="1180" cy="469"/>
              </a:xfrm>
              <a:prstGeom prst="rect">
                <a:avLst/>
              </a:prstGeom>
              <a:solidFill>
                <a:srgbClr val="00867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215" name="Rectangle 265">
                <a:extLst>
                  <a:ext uri="{FF2B5EF4-FFF2-40B4-BE49-F238E27FC236}">
                    <a16:creationId xmlns:a16="http://schemas.microsoft.com/office/drawing/2014/main" id="{EE807386-7272-41E3-8508-994B9409C21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5" y="2477"/>
                <a:ext cx="1180" cy="469"/>
              </a:xfrm>
              <a:prstGeom prst="rect">
                <a:avLst/>
              </a:prstGeom>
              <a:solidFill>
                <a:srgbClr val="00DFC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91" name="Rectangle 266">
              <a:extLst>
                <a:ext uri="{FF2B5EF4-FFF2-40B4-BE49-F238E27FC236}">
                  <a16:creationId xmlns:a16="http://schemas.microsoft.com/office/drawing/2014/main" id="{05827D82-F47E-46F3-B160-65761AE1AC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" y="2525"/>
              <a:ext cx="563" cy="3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92" name="Rectangle 267">
              <a:extLst>
                <a:ext uri="{FF2B5EF4-FFF2-40B4-BE49-F238E27FC236}">
                  <a16:creationId xmlns:a16="http://schemas.microsoft.com/office/drawing/2014/main" id="{C2111795-FF6E-48B5-B98A-5D65C7533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" y="2551"/>
              <a:ext cx="477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Invoice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93" name="Rectangle 268">
              <a:extLst>
                <a:ext uri="{FF2B5EF4-FFF2-40B4-BE49-F238E27FC236}">
                  <a16:creationId xmlns:a16="http://schemas.microsoft.com/office/drawing/2014/main" id="{124825BF-8C89-40C2-9AA3-CC56FF71B0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" y="2687"/>
              <a:ext cx="454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receipt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94" name="Group 269">
              <a:extLst>
                <a:ext uri="{FF2B5EF4-FFF2-40B4-BE49-F238E27FC236}">
                  <a16:creationId xmlns:a16="http://schemas.microsoft.com/office/drawing/2014/main" id="{DE913D7C-C3BD-4130-A71C-E60FFF60FDF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98" y="2614"/>
              <a:ext cx="223" cy="270"/>
              <a:chOff x="1398" y="2614"/>
              <a:chExt cx="223" cy="270"/>
            </a:xfrm>
          </p:grpSpPr>
          <p:sp>
            <p:nvSpPr>
              <p:cNvPr id="211" name="Freeform 270">
                <a:extLst>
                  <a:ext uri="{FF2B5EF4-FFF2-40B4-BE49-F238E27FC236}">
                    <a16:creationId xmlns:a16="http://schemas.microsoft.com/office/drawing/2014/main" id="{E3FBF140-6B0A-42A4-9CB3-13662B8AFE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614"/>
                <a:ext cx="223" cy="270"/>
              </a:xfrm>
              <a:custGeom>
                <a:avLst/>
                <a:gdLst>
                  <a:gd name="T0" fmla="*/ 0 w 223"/>
                  <a:gd name="T1" fmla="*/ 270 h 270"/>
                  <a:gd name="T2" fmla="*/ 0 w 223"/>
                  <a:gd name="T3" fmla="*/ 0 h 270"/>
                  <a:gd name="T4" fmla="*/ 178 w 223"/>
                  <a:gd name="T5" fmla="*/ 0 h 270"/>
                  <a:gd name="T6" fmla="*/ 223 w 223"/>
                  <a:gd name="T7" fmla="*/ 32 h 270"/>
                  <a:gd name="T8" fmla="*/ 223 w 223"/>
                  <a:gd name="T9" fmla="*/ 270 h 270"/>
                  <a:gd name="T10" fmla="*/ 0 w 223"/>
                  <a:gd name="T11" fmla="*/ 270 h 2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3"/>
                  <a:gd name="T19" fmla="*/ 0 h 270"/>
                  <a:gd name="T20" fmla="*/ 223 w 223"/>
                  <a:gd name="T21" fmla="*/ 270 h 27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3" h="270">
                    <a:moveTo>
                      <a:pt x="0" y="270"/>
                    </a:moveTo>
                    <a:lnTo>
                      <a:pt x="0" y="0"/>
                    </a:lnTo>
                    <a:lnTo>
                      <a:pt x="178" y="0"/>
                    </a:lnTo>
                    <a:lnTo>
                      <a:pt x="223" y="32"/>
                    </a:lnTo>
                    <a:lnTo>
                      <a:pt x="223" y="270"/>
                    </a:lnTo>
                    <a:lnTo>
                      <a:pt x="0" y="27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12" name="Freeform 271">
                <a:extLst>
                  <a:ext uri="{FF2B5EF4-FFF2-40B4-BE49-F238E27FC236}">
                    <a16:creationId xmlns:a16="http://schemas.microsoft.com/office/drawing/2014/main" id="{735D321D-30C7-40C0-9A68-76FA94EB5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98" y="2614"/>
                <a:ext cx="223" cy="270"/>
              </a:xfrm>
              <a:custGeom>
                <a:avLst/>
                <a:gdLst>
                  <a:gd name="T0" fmla="*/ 0 w 223"/>
                  <a:gd name="T1" fmla="*/ 270 h 270"/>
                  <a:gd name="T2" fmla="*/ 0 w 223"/>
                  <a:gd name="T3" fmla="*/ 0 h 270"/>
                  <a:gd name="T4" fmla="*/ 178 w 223"/>
                  <a:gd name="T5" fmla="*/ 0 h 270"/>
                  <a:gd name="T6" fmla="*/ 223 w 223"/>
                  <a:gd name="T7" fmla="*/ 32 h 270"/>
                  <a:gd name="T8" fmla="*/ 223 w 223"/>
                  <a:gd name="T9" fmla="*/ 270 h 270"/>
                  <a:gd name="T10" fmla="*/ 0 w 223"/>
                  <a:gd name="T11" fmla="*/ 270 h 270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223"/>
                  <a:gd name="T19" fmla="*/ 0 h 270"/>
                  <a:gd name="T20" fmla="*/ 223 w 223"/>
                  <a:gd name="T21" fmla="*/ 270 h 270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223" h="270">
                    <a:moveTo>
                      <a:pt x="0" y="270"/>
                    </a:moveTo>
                    <a:lnTo>
                      <a:pt x="0" y="0"/>
                    </a:lnTo>
                    <a:lnTo>
                      <a:pt x="178" y="0"/>
                    </a:lnTo>
                    <a:lnTo>
                      <a:pt x="223" y="32"/>
                    </a:lnTo>
                    <a:lnTo>
                      <a:pt x="223" y="270"/>
                    </a:lnTo>
                    <a:lnTo>
                      <a:pt x="0" y="270"/>
                    </a:lnTo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95" name="Freeform 272">
              <a:extLst>
                <a:ext uri="{FF2B5EF4-FFF2-40B4-BE49-F238E27FC236}">
                  <a16:creationId xmlns:a16="http://schemas.microsoft.com/office/drawing/2014/main" id="{3CE4C52A-EF03-44B4-ABE6-F34B1A9E9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4" y="2612"/>
              <a:ext cx="47" cy="50"/>
            </a:xfrm>
            <a:custGeom>
              <a:avLst/>
              <a:gdLst>
                <a:gd name="T0" fmla="*/ 0 w 47"/>
                <a:gd name="T1" fmla="*/ 50 h 50"/>
                <a:gd name="T2" fmla="*/ 47 w 47"/>
                <a:gd name="T3" fmla="*/ 34 h 50"/>
                <a:gd name="T4" fmla="*/ 2 w 47"/>
                <a:gd name="T5" fmla="*/ 0 h 50"/>
                <a:gd name="T6" fmla="*/ 0 w 47"/>
                <a:gd name="T7" fmla="*/ 50 h 5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50"/>
                <a:gd name="T14" fmla="*/ 47 w 47"/>
                <a:gd name="T15" fmla="*/ 50 h 5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50">
                  <a:moveTo>
                    <a:pt x="0" y="50"/>
                  </a:moveTo>
                  <a:lnTo>
                    <a:pt x="47" y="34"/>
                  </a:lnTo>
                  <a:lnTo>
                    <a:pt x="2" y="0"/>
                  </a:lnTo>
                  <a:lnTo>
                    <a:pt x="0" y="50"/>
                  </a:lnTo>
                  <a:close/>
                </a:path>
              </a:pathLst>
            </a:custGeom>
            <a:solidFill>
              <a:srgbClr val="CECE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6" name="Freeform 273">
              <a:extLst>
                <a:ext uri="{FF2B5EF4-FFF2-40B4-BE49-F238E27FC236}">
                  <a16:creationId xmlns:a16="http://schemas.microsoft.com/office/drawing/2014/main" id="{7CB98D79-ABE9-44DE-9CD1-A40F7E5C0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8" y="2618"/>
              <a:ext cx="37" cy="34"/>
            </a:xfrm>
            <a:custGeom>
              <a:avLst/>
              <a:gdLst>
                <a:gd name="T0" fmla="*/ 4 w 37"/>
                <a:gd name="T1" fmla="*/ 34 h 34"/>
                <a:gd name="T2" fmla="*/ 37 w 37"/>
                <a:gd name="T3" fmla="*/ 30 h 34"/>
                <a:gd name="T4" fmla="*/ 0 w 37"/>
                <a:gd name="T5" fmla="*/ 0 h 34"/>
                <a:gd name="T6" fmla="*/ 4 w 37"/>
                <a:gd name="T7" fmla="*/ 34 h 3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34"/>
                <a:gd name="T14" fmla="*/ 37 w 37"/>
                <a:gd name="T15" fmla="*/ 34 h 3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34">
                  <a:moveTo>
                    <a:pt x="4" y="34"/>
                  </a:moveTo>
                  <a:lnTo>
                    <a:pt x="37" y="30"/>
                  </a:lnTo>
                  <a:lnTo>
                    <a:pt x="0" y="0"/>
                  </a:lnTo>
                  <a:lnTo>
                    <a:pt x="4" y="34"/>
                  </a:lnTo>
                  <a:close/>
                </a:path>
              </a:pathLst>
            </a:custGeom>
            <a:solidFill>
              <a:srgbClr val="FFFFFF"/>
            </a:solidFill>
            <a:ln w="12700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97" name="Group 274">
              <a:extLst>
                <a:ext uri="{FF2B5EF4-FFF2-40B4-BE49-F238E27FC236}">
                  <a16:creationId xmlns:a16="http://schemas.microsoft.com/office/drawing/2014/main" id="{ACDF7E0F-5373-4170-A0E7-7A2C1E2A609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89" y="2731"/>
              <a:ext cx="646" cy="217"/>
              <a:chOff x="1089" y="2731"/>
              <a:chExt cx="646" cy="217"/>
            </a:xfrm>
          </p:grpSpPr>
          <p:grpSp>
            <p:nvGrpSpPr>
              <p:cNvPr id="191" name="Group 275">
                <a:extLst>
                  <a:ext uri="{FF2B5EF4-FFF2-40B4-BE49-F238E27FC236}">
                    <a16:creationId xmlns:a16="http://schemas.microsoft.com/office/drawing/2014/main" id="{001BBDAC-E17F-441F-95FB-93DA72E01A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89" y="2731"/>
                <a:ext cx="646" cy="217"/>
                <a:chOff x="1089" y="2731"/>
                <a:chExt cx="646" cy="217"/>
              </a:xfrm>
            </p:grpSpPr>
            <p:sp>
              <p:nvSpPr>
                <p:cNvPr id="193" name="Freeform 276">
                  <a:extLst>
                    <a:ext uri="{FF2B5EF4-FFF2-40B4-BE49-F238E27FC236}">
                      <a16:creationId xmlns:a16="http://schemas.microsoft.com/office/drawing/2014/main" id="{93AA0E50-CA03-4630-A5D7-11807FD0C3F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4" name="Freeform 277">
                  <a:extLst>
                    <a:ext uri="{FF2B5EF4-FFF2-40B4-BE49-F238E27FC236}">
                      <a16:creationId xmlns:a16="http://schemas.microsoft.com/office/drawing/2014/main" id="{94C34268-4294-4186-9A5E-BE517873365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5" name="Freeform 278">
                  <a:extLst>
                    <a:ext uri="{FF2B5EF4-FFF2-40B4-BE49-F238E27FC236}">
                      <a16:creationId xmlns:a16="http://schemas.microsoft.com/office/drawing/2014/main" id="{0200EA44-5F17-4F97-B8EE-9017ED48B72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6" name="Freeform 279">
                  <a:extLst>
                    <a:ext uri="{FF2B5EF4-FFF2-40B4-BE49-F238E27FC236}">
                      <a16:creationId xmlns:a16="http://schemas.microsoft.com/office/drawing/2014/main" id="{DD154895-D0AB-4290-8D61-75675CBCEC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1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3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7" name="Freeform 280">
                  <a:extLst>
                    <a:ext uri="{FF2B5EF4-FFF2-40B4-BE49-F238E27FC236}">
                      <a16:creationId xmlns:a16="http://schemas.microsoft.com/office/drawing/2014/main" id="{EE503538-06F0-41B0-A182-4896B6C42B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" y="2731"/>
                  <a:ext cx="270" cy="217"/>
                </a:xfrm>
                <a:custGeom>
                  <a:avLst/>
                  <a:gdLst>
                    <a:gd name="T0" fmla="*/ 216 w 270"/>
                    <a:gd name="T1" fmla="*/ 217 h 217"/>
                    <a:gd name="T2" fmla="*/ 0 w 270"/>
                    <a:gd name="T3" fmla="*/ 0 h 217"/>
                    <a:gd name="T4" fmla="*/ 54 w 270"/>
                    <a:gd name="T5" fmla="*/ 0 h 217"/>
                    <a:gd name="T6" fmla="*/ 270 w 270"/>
                    <a:gd name="T7" fmla="*/ 217 h 217"/>
                    <a:gd name="T8" fmla="*/ 216 w 270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0"/>
                    <a:gd name="T16" fmla="*/ 0 h 217"/>
                    <a:gd name="T17" fmla="*/ 270 w 270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0" h="217">
                      <a:moveTo>
                        <a:pt x="216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70" y="217"/>
                      </a:lnTo>
                      <a:lnTo>
                        <a:pt x="216" y="217"/>
                      </a:lnTo>
                      <a:close/>
                    </a:path>
                  </a:pathLst>
                </a:custGeom>
                <a:solidFill>
                  <a:srgbClr val="9797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8" name="Freeform 281">
                  <a:extLst>
                    <a:ext uri="{FF2B5EF4-FFF2-40B4-BE49-F238E27FC236}">
                      <a16:creationId xmlns:a16="http://schemas.microsoft.com/office/drawing/2014/main" id="{EA8CA643-800A-4A12-9DBC-9F38F0C237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2731"/>
                  <a:ext cx="269" cy="217"/>
                </a:xfrm>
                <a:custGeom>
                  <a:avLst/>
                  <a:gdLst>
                    <a:gd name="T0" fmla="*/ 216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6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6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6" y="217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9" name="Freeform 282">
                  <a:extLst>
                    <a:ext uri="{FF2B5EF4-FFF2-40B4-BE49-F238E27FC236}">
                      <a16:creationId xmlns:a16="http://schemas.microsoft.com/office/drawing/2014/main" id="{29A52E39-83AF-464F-AEF2-DB41B81C2C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2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0" name="Freeform 283">
                  <a:extLst>
                    <a:ext uri="{FF2B5EF4-FFF2-40B4-BE49-F238E27FC236}">
                      <a16:creationId xmlns:a16="http://schemas.microsoft.com/office/drawing/2014/main" id="{C8014BDE-9BB0-4CC9-9D8C-BD5ECD30E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6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1" name="Freeform 284">
                  <a:extLst>
                    <a:ext uri="{FF2B5EF4-FFF2-40B4-BE49-F238E27FC236}">
                      <a16:creationId xmlns:a16="http://schemas.microsoft.com/office/drawing/2014/main" id="{A2721795-48FF-4C64-AE36-D17A699E95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6" y="2733"/>
                  <a:ext cx="212" cy="211"/>
                </a:xfrm>
                <a:custGeom>
                  <a:avLst/>
                  <a:gdLst>
                    <a:gd name="T0" fmla="*/ 152 w 212"/>
                    <a:gd name="T1" fmla="*/ 10 h 211"/>
                    <a:gd name="T2" fmla="*/ 132 w 212"/>
                    <a:gd name="T3" fmla="*/ 2 h 211"/>
                    <a:gd name="T4" fmla="*/ 110 w 212"/>
                    <a:gd name="T5" fmla="*/ 0 h 211"/>
                    <a:gd name="T6" fmla="*/ 90 w 212"/>
                    <a:gd name="T7" fmla="*/ 0 h 211"/>
                    <a:gd name="T8" fmla="*/ 70 w 212"/>
                    <a:gd name="T9" fmla="*/ 6 h 211"/>
                    <a:gd name="T10" fmla="*/ 52 w 212"/>
                    <a:gd name="T11" fmla="*/ 14 h 211"/>
                    <a:gd name="T12" fmla="*/ 34 w 212"/>
                    <a:gd name="T13" fmla="*/ 26 h 211"/>
                    <a:gd name="T14" fmla="*/ 20 w 212"/>
                    <a:gd name="T15" fmla="*/ 42 h 211"/>
                    <a:gd name="T16" fmla="*/ 10 w 212"/>
                    <a:gd name="T17" fmla="*/ 60 h 211"/>
                    <a:gd name="T18" fmla="*/ 2 w 212"/>
                    <a:gd name="T19" fmla="*/ 80 h 211"/>
                    <a:gd name="T20" fmla="*/ 0 w 212"/>
                    <a:gd name="T21" fmla="*/ 102 h 211"/>
                    <a:gd name="T22" fmla="*/ 0 w 212"/>
                    <a:gd name="T23" fmla="*/ 122 h 211"/>
                    <a:gd name="T24" fmla="*/ 6 w 212"/>
                    <a:gd name="T25" fmla="*/ 142 h 211"/>
                    <a:gd name="T26" fmla="*/ 14 w 212"/>
                    <a:gd name="T27" fmla="*/ 159 h 211"/>
                    <a:gd name="T28" fmla="*/ 26 w 212"/>
                    <a:gd name="T29" fmla="*/ 177 h 211"/>
                    <a:gd name="T30" fmla="*/ 42 w 212"/>
                    <a:gd name="T31" fmla="*/ 191 h 211"/>
                    <a:gd name="T32" fmla="*/ 60 w 212"/>
                    <a:gd name="T33" fmla="*/ 201 h 211"/>
                    <a:gd name="T34" fmla="*/ 80 w 212"/>
                    <a:gd name="T35" fmla="*/ 209 h 211"/>
                    <a:gd name="T36" fmla="*/ 102 w 212"/>
                    <a:gd name="T37" fmla="*/ 211 h 211"/>
                    <a:gd name="T38" fmla="*/ 122 w 212"/>
                    <a:gd name="T39" fmla="*/ 211 h 211"/>
                    <a:gd name="T40" fmla="*/ 142 w 212"/>
                    <a:gd name="T41" fmla="*/ 205 h 211"/>
                    <a:gd name="T42" fmla="*/ 160 w 212"/>
                    <a:gd name="T43" fmla="*/ 197 h 211"/>
                    <a:gd name="T44" fmla="*/ 178 w 212"/>
                    <a:gd name="T45" fmla="*/ 185 h 211"/>
                    <a:gd name="T46" fmla="*/ 192 w 212"/>
                    <a:gd name="T47" fmla="*/ 169 h 211"/>
                    <a:gd name="T48" fmla="*/ 202 w 212"/>
                    <a:gd name="T49" fmla="*/ 151 h 211"/>
                    <a:gd name="T50" fmla="*/ 210 w 212"/>
                    <a:gd name="T51" fmla="*/ 132 h 211"/>
                    <a:gd name="T52" fmla="*/ 212 w 212"/>
                    <a:gd name="T53" fmla="*/ 110 h 211"/>
                    <a:gd name="T54" fmla="*/ 212 w 212"/>
                    <a:gd name="T55" fmla="*/ 90 h 211"/>
                    <a:gd name="T56" fmla="*/ 206 w 212"/>
                    <a:gd name="T57" fmla="*/ 70 h 211"/>
                    <a:gd name="T58" fmla="*/ 198 w 212"/>
                    <a:gd name="T59" fmla="*/ 52 h 211"/>
                    <a:gd name="T60" fmla="*/ 186 w 212"/>
                    <a:gd name="T61" fmla="*/ 34 h 211"/>
                    <a:gd name="T62" fmla="*/ 170 w 212"/>
                    <a:gd name="T63" fmla="*/ 20 h 211"/>
                    <a:gd name="T64" fmla="*/ 152 w 212"/>
                    <a:gd name="T65" fmla="*/ 10 h 21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12"/>
                    <a:gd name="T100" fmla="*/ 0 h 211"/>
                    <a:gd name="T101" fmla="*/ 212 w 212"/>
                    <a:gd name="T102" fmla="*/ 211 h 21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12" h="211">
                      <a:moveTo>
                        <a:pt x="152" y="10"/>
                      </a:moveTo>
                      <a:lnTo>
                        <a:pt x="132" y="2"/>
                      </a:lnTo>
                      <a:lnTo>
                        <a:pt x="110" y="0"/>
                      </a:lnTo>
                      <a:lnTo>
                        <a:pt x="90" y="0"/>
                      </a:lnTo>
                      <a:lnTo>
                        <a:pt x="70" y="6"/>
                      </a:lnTo>
                      <a:lnTo>
                        <a:pt x="52" y="14"/>
                      </a:lnTo>
                      <a:lnTo>
                        <a:pt x="34" y="26"/>
                      </a:lnTo>
                      <a:lnTo>
                        <a:pt x="20" y="42"/>
                      </a:lnTo>
                      <a:lnTo>
                        <a:pt x="10" y="60"/>
                      </a:lnTo>
                      <a:lnTo>
                        <a:pt x="2" y="80"/>
                      </a:lnTo>
                      <a:lnTo>
                        <a:pt x="0" y="102"/>
                      </a:lnTo>
                      <a:lnTo>
                        <a:pt x="0" y="122"/>
                      </a:lnTo>
                      <a:lnTo>
                        <a:pt x="6" y="142"/>
                      </a:lnTo>
                      <a:lnTo>
                        <a:pt x="14" y="159"/>
                      </a:lnTo>
                      <a:lnTo>
                        <a:pt x="26" y="177"/>
                      </a:lnTo>
                      <a:lnTo>
                        <a:pt x="42" y="191"/>
                      </a:lnTo>
                      <a:lnTo>
                        <a:pt x="60" y="201"/>
                      </a:lnTo>
                      <a:lnTo>
                        <a:pt x="80" y="209"/>
                      </a:lnTo>
                      <a:lnTo>
                        <a:pt x="102" y="211"/>
                      </a:lnTo>
                      <a:lnTo>
                        <a:pt x="122" y="211"/>
                      </a:lnTo>
                      <a:lnTo>
                        <a:pt x="142" y="205"/>
                      </a:lnTo>
                      <a:lnTo>
                        <a:pt x="160" y="197"/>
                      </a:lnTo>
                      <a:lnTo>
                        <a:pt x="178" y="185"/>
                      </a:lnTo>
                      <a:lnTo>
                        <a:pt x="192" y="169"/>
                      </a:lnTo>
                      <a:lnTo>
                        <a:pt x="202" y="151"/>
                      </a:lnTo>
                      <a:lnTo>
                        <a:pt x="210" y="132"/>
                      </a:lnTo>
                      <a:lnTo>
                        <a:pt x="212" y="110"/>
                      </a:lnTo>
                      <a:lnTo>
                        <a:pt x="212" y="90"/>
                      </a:lnTo>
                      <a:lnTo>
                        <a:pt x="206" y="70"/>
                      </a:lnTo>
                      <a:lnTo>
                        <a:pt x="198" y="52"/>
                      </a:lnTo>
                      <a:lnTo>
                        <a:pt x="186" y="34"/>
                      </a:lnTo>
                      <a:lnTo>
                        <a:pt x="170" y="20"/>
                      </a:lnTo>
                      <a:lnTo>
                        <a:pt x="152" y="10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 w="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2" name="Freeform 285">
                  <a:extLst>
                    <a:ext uri="{FF2B5EF4-FFF2-40B4-BE49-F238E27FC236}">
                      <a16:creationId xmlns:a16="http://schemas.microsoft.com/office/drawing/2014/main" id="{0A616770-E956-4FD6-9D83-DFCFDAE835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6" y="2733"/>
                  <a:ext cx="212" cy="211"/>
                </a:xfrm>
                <a:custGeom>
                  <a:avLst/>
                  <a:gdLst>
                    <a:gd name="T0" fmla="*/ 152 w 212"/>
                    <a:gd name="T1" fmla="*/ 10 h 211"/>
                    <a:gd name="T2" fmla="*/ 132 w 212"/>
                    <a:gd name="T3" fmla="*/ 2 h 211"/>
                    <a:gd name="T4" fmla="*/ 110 w 212"/>
                    <a:gd name="T5" fmla="*/ 0 h 211"/>
                    <a:gd name="T6" fmla="*/ 90 w 212"/>
                    <a:gd name="T7" fmla="*/ 0 h 211"/>
                    <a:gd name="T8" fmla="*/ 70 w 212"/>
                    <a:gd name="T9" fmla="*/ 6 h 211"/>
                    <a:gd name="T10" fmla="*/ 52 w 212"/>
                    <a:gd name="T11" fmla="*/ 14 h 211"/>
                    <a:gd name="T12" fmla="*/ 34 w 212"/>
                    <a:gd name="T13" fmla="*/ 26 h 211"/>
                    <a:gd name="T14" fmla="*/ 20 w 212"/>
                    <a:gd name="T15" fmla="*/ 42 h 211"/>
                    <a:gd name="T16" fmla="*/ 10 w 212"/>
                    <a:gd name="T17" fmla="*/ 60 h 211"/>
                    <a:gd name="T18" fmla="*/ 2 w 212"/>
                    <a:gd name="T19" fmla="*/ 80 h 211"/>
                    <a:gd name="T20" fmla="*/ 0 w 212"/>
                    <a:gd name="T21" fmla="*/ 102 h 211"/>
                    <a:gd name="T22" fmla="*/ 0 w 212"/>
                    <a:gd name="T23" fmla="*/ 122 h 211"/>
                    <a:gd name="T24" fmla="*/ 6 w 212"/>
                    <a:gd name="T25" fmla="*/ 142 h 211"/>
                    <a:gd name="T26" fmla="*/ 14 w 212"/>
                    <a:gd name="T27" fmla="*/ 159 h 211"/>
                    <a:gd name="T28" fmla="*/ 26 w 212"/>
                    <a:gd name="T29" fmla="*/ 177 h 211"/>
                    <a:gd name="T30" fmla="*/ 42 w 212"/>
                    <a:gd name="T31" fmla="*/ 191 h 211"/>
                    <a:gd name="T32" fmla="*/ 60 w 212"/>
                    <a:gd name="T33" fmla="*/ 201 h 211"/>
                    <a:gd name="T34" fmla="*/ 80 w 212"/>
                    <a:gd name="T35" fmla="*/ 209 h 211"/>
                    <a:gd name="T36" fmla="*/ 102 w 212"/>
                    <a:gd name="T37" fmla="*/ 211 h 211"/>
                    <a:gd name="T38" fmla="*/ 122 w 212"/>
                    <a:gd name="T39" fmla="*/ 211 h 211"/>
                    <a:gd name="T40" fmla="*/ 142 w 212"/>
                    <a:gd name="T41" fmla="*/ 205 h 211"/>
                    <a:gd name="T42" fmla="*/ 160 w 212"/>
                    <a:gd name="T43" fmla="*/ 197 h 211"/>
                    <a:gd name="T44" fmla="*/ 178 w 212"/>
                    <a:gd name="T45" fmla="*/ 185 h 211"/>
                    <a:gd name="T46" fmla="*/ 192 w 212"/>
                    <a:gd name="T47" fmla="*/ 169 h 211"/>
                    <a:gd name="T48" fmla="*/ 202 w 212"/>
                    <a:gd name="T49" fmla="*/ 151 h 211"/>
                    <a:gd name="T50" fmla="*/ 210 w 212"/>
                    <a:gd name="T51" fmla="*/ 132 h 211"/>
                    <a:gd name="T52" fmla="*/ 212 w 212"/>
                    <a:gd name="T53" fmla="*/ 110 h 211"/>
                    <a:gd name="T54" fmla="*/ 212 w 212"/>
                    <a:gd name="T55" fmla="*/ 90 h 211"/>
                    <a:gd name="T56" fmla="*/ 206 w 212"/>
                    <a:gd name="T57" fmla="*/ 70 h 211"/>
                    <a:gd name="T58" fmla="*/ 198 w 212"/>
                    <a:gd name="T59" fmla="*/ 52 h 211"/>
                    <a:gd name="T60" fmla="*/ 186 w 212"/>
                    <a:gd name="T61" fmla="*/ 34 h 211"/>
                    <a:gd name="T62" fmla="*/ 170 w 212"/>
                    <a:gd name="T63" fmla="*/ 20 h 211"/>
                    <a:gd name="T64" fmla="*/ 152 w 212"/>
                    <a:gd name="T65" fmla="*/ 10 h 21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12"/>
                    <a:gd name="T100" fmla="*/ 0 h 211"/>
                    <a:gd name="T101" fmla="*/ 212 w 212"/>
                    <a:gd name="T102" fmla="*/ 211 h 21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12" h="211">
                      <a:moveTo>
                        <a:pt x="152" y="10"/>
                      </a:moveTo>
                      <a:lnTo>
                        <a:pt x="132" y="2"/>
                      </a:lnTo>
                      <a:lnTo>
                        <a:pt x="110" y="0"/>
                      </a:lnTo>
                      <a:lnTo>
                        <a:pt x="90" y="0"/>
                      </a:lnTo>
                      <a:lnTo>
                        <a:pt x="70" y="6"/>
                      </a:lnTo>
                      <a:lnTo>
                        <a:pt x="52" y="14"/>
                      </a:lnTo>
                      <a:lnTo>
                        <a:pt x="34" y="26"/>
                      </a:lnTo>
                      <a:lnTo>
                        <a:pt x="20" y="42"/>
                      </a:lnTo>
                      <a:lnTo>
                        <a:pt x="10" y="60"/>
                      </a:lnTo>
                      <a:lnTo>
                        <a:pt x="2" y="80"/>
                      </a:lnTo>
                      <a:lnTo>
                        <a:pt x="0" y="102"/>
                      </a:lnTo>
                      <a:lnTo>
                        <a:pt x="0" y="122"/>
                      </a:lnTo>
                      <a:lnTo>
                        <a:pt x="6" y="142"/>
                      </a:lnTo>
                      <a:lnTo>
                        <a:pt x="14" y="159"/>
                      </a:lnTo>
                      <a:lnTo>
                        <a:pt x="26" y="177"/>
                      </a:lnTo>
                      <a:lnTo>
                        <a:pt x="42" y="191"/>
                      </a:lnTo>
                      <a:lnTo>
                        <a:pt x="60" y="201"/>
                      </a:lnTo>
                      <a:lnTo>
                        <a:pt x="80" y="209"/>
                      </a:lnTo>
                      <a:lnTo>
                        <a:pt x="102" y="211"/>
                      </a:lnTo>
                      <a:lnTo>
                        <a:pt x="122" y="211"/>
                      </a:lnTo>
                      <a:lnTo>
                        <a:pt x="142" y="205"/>
                      </a:lnTo>
                      <a:lnTo>
                        <a:pt x="160" y="197"/>
                      </a:lnTo>
                      <a:lnTo>
                        <a:pt x="178" y="185"/>
                      </a:lnTo>
                      <a:lnTo>
                        <a:pt x="192" y="169"/>
                      </a:lnTo>
                      <a:lnTo>
                        <a:pt x="202" y="151"/>
                      </a:lnTo>
                      <a:lnTo>
                        <a:pt x="210" y="132"/>
                      </a:lnTo>
                      <a:lnTo>
                        <a:pt x="212" y="110"/>
                      </a:lnTo>
                      <a:lnTo>
                        <a:pt x="212" y="90"/>
                      </a:lnTo>
                      <a:lnTo>
                        <a:pt x="206" y="70"/>
                      </a:lnTo>
                      <a:lnTo>
                        <a:pt x="198" y="52"/>
                      </a:lnTo>
                      <a:lnTo>
                        <a:pt x="186" y="34"/>
                      </a:lnTo>
                      <a:lnTo>
                        <a:pt x="170" y="20"/>
                      </a:lnTo>
                      <a:lnTo>
                        <a:pt x="152" y="1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3" name="Freeform 286">
                  <a:extLst>
                    <a:ext uri="{FF2B5EF4-FFF2-40B4-BE49-F238E27FC236}">
                      <a16:creationId xmlns:a16="http://schemas.microsoft.com/office/drawing/2014/main" id="{0C498EBC-05BF-4327-9A33-0C9E37FCC8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89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4" name="Freeform 287">
                  <a:extLst>
                    <a:ext uri="{FF2B5EF4-FFF2-40B4-BE49-F238E27FC236}">
                      <a16:creationId xmlns:a16="http://schemas.microsoft.com/office/drawing/2014/main" id="{CAC8BB97-DBAD-45A8-9DA2-3FF7C0764B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43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5" name="Freeform 288">
                  <a:extLst>
                    <a:ext uri="{FF2B5EF4-FFF2-40B4-BE49-F238E27FC236}">
                      <a16:creationId xmlns:a16="http://schemas.microsoft.com/office/drawing/2014/main" id="{CEFD9283-F93B-42F4-A756-C1FAF3823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197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6" name="Freeform 289">
                  <a:extLst>
                    <a:ext uri="{FF2B5EF4-FFF2-40B4-BE49-F238E27FC236}">
                      <a16:creationId xmlns:a16="http://schemas.microsoft.com/office/drawing/2014/main" id="{1AC3FCAE-67CB-461D-8BA0-BA1A064275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251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3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3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7" name="Freeform 290">
                  <a:extLst>
                    <a:ext uri="{FF2B5EF4-FFF2-40B4-BE49-F238E27FC236}">
                      <a16:creationId xmlns:a16="http://schemas.microsoft.com/office/drawing/2014/main" id="{41450EF1-1718-4DE7-BEB8-D9D0E380AA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04" y="2731"/>
                  <a:ext cx="270" cy="217"/>
                </a:xfrm>
                <a:custGeom>
                  <a:avLst/>
                  <a:gdLst>
                    <a:gd name="T0" fmla="*/ 216 w 270"/>
                    <a:gd name="T1" fmla="*/ 217 h 217"/>
                    <a:gd name="T2" fmla="*/ 0 w 270"/>
                    <a:gd name="T3" fmla="*/ 0 h 217"/>
                    <a:gd name="T4" fmla="*/ 54 w 270"/>
                    <a:gd name="T5" fmla="*/ 0 h 217"/>
                    <a:gd name="T6" fmla="*/ 270 w 270"/>
                    <a:gd name="T7" fmla="*/ 217 h 217"/>
                    <a:gd name="T8" fmla="*/ 216 w 270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70"/>
                    <a:gd name="T16" fmla="*/ 0 h 217"/>
                    <a:gd name="T17" fmla="*/ 270 w 270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70" h="217">
                      <a:moveTo>
                        <a:pt x="216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70" y="217"/>
                      </a:lnTo>
                      <a:lnTo>
                        <a:pt x="216" y="217"/>
                      </a:lnTo>
                      <a:close/>
                    </a:path>
                  </a:pathLst>
                </a:custGeom>
                <a:solidFill>
                  <a:srgbClr val="9797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8" name="Freeform 291">
                  <a:extLst>
                    <a:ext uri="{FF2B5EF4-FFF2-40B4-BE49-F238E27FC236}">
                      <a16:creationId xmlns:a16="http://schemas.microsoft.com/office/drawing/2014/main" id="{FCDF8343-F98D-4AF3-AC9A-3533252C8F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2731"/>
                  <a:ext cx="269" cy="217"/>
                </a:xfrm>
                <a:custGeom>
                  <a:avLst/>
                  <a:gdLst>
                    <a:gd name="T0" fmla="*/ 216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6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6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6" y="217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9" name="Freeform 292">
                  <a:extLst>
                    <a:ext uri="{FF2B5EF4-FFF2-40B4-BE49-F238E27FC236}">
                      <a16:creationId xmlns:a16="http://schemas.microsoft.com/office/drawing/2014/main" id="{8817A4A4-E639-4D35-8C70-4CE4B59359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2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10" name="Freeform 293">
                  <a:extLst>
                    <a:ext uri="{FF2B5EF4-FFF2-40B4-BE49-F238E27FC236}">
                      <a16:creationId xmlns:a16="http://schemas.microsoft.com/office/drawing/2014/main" id="{77192A32-BCAB-419A-9AA5-7D719420FD0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66" y="2731"/>
                  <a:ext cx="269" cy="217"/>
                </a:xfrm>
                <a:custGeom>
                  <a:avLst/>
                  <a:gdLst>
                    <a:gd name="T0" fmla="*/ 215 w 269"/>
                    <a:gd name="T1" fmla="*/ 217 h 217"/>
                    <a:gd name="T2" fmla="*/ 0 w 269"/>
                    <a:gd name="T3" fmla="*/ 0 h 217"/>
                    <a:gd name="T4" fmla="*/ 54 w 269"/>
                    <a:gd name="T5" fmla="*/ 0 h 217"/>
                    <a:gd name="T6" fmla="*/ 269 w 269"/>
                    <a:gd name="T7" fmla="*/ 217 h 217"/>
                    <a:gd name="T8" fmla="*/ 215 w 269"/>
                    <a:gd name="T9" fmla="*/ 217 h 217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17"/>
                    <a:gd name="T17" fmla="*/ 269 w 269"/>
                    <a:gd name="T18" fmla="*/ 217 h 217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17">
                      <a:moveTo>
                        <a:pt x="215" y="217"/>
                      </a:moveTo>
                      <a:lnTo>
                        <a:pt x="0" y="0"/>
                      </a:lnTo>
                      <a:lnTo>
                        <a:pt x="54" y="0"/>
                      </a:lnTo>
                      <a:lnTo>
                        <a:pt x="269" y="217"/>
                      </a:lnTo>
                      <a:lnTo>
                        <a:pt x="215" y="217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92" name="Freeform 294">
                <a:extLst>
                  <a:ext uri="{FF2B5EF4-FFF2-40B4-BE49-F238E27FC236}">
                    <a16:creationId xmlns:a16="http://schemas.microsoft.com/office/drawing/2014/main" id="{803777F9-0CBF-4066-95A4-FDF4C86B39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6" y="2733"/>
                <a:ext cx="212" cy="211"/>
              </a:xfrm>
              <a:custGeom>
                <a:avLst/>
                <a:gdLst>
                  <a:gd name="T0" fmla="*/ 152 w 212"/>
                  <a:gd name="T1" fmla="*/ 10 h 211"/>
                  <a:gd name="T2" fmla="*/ 132 w 212"/>
                  <a:gd name="T3" fmla="*/ 2 h 211"/>
                  <a:gd name="T4" fmla="*/ 110 w 212"/>
                  <a:gd name="T5" fmla="*/ 0 h 211"/>
                  <a:gd name="T6" fmla="*/ 90 w 212"/>
                  <a:gd name="T7" fmla="*/ 0 h 211"/>
                  <a:gd name="T8" fmla="*/ 70 w 212"/>
                  <a:gd name="T9" fmla="*/ 6 h 211"/>
                  <a:gd name="T10" fmla="*/ 52 w 212"/>
                  <a:gd name="T11" fmla="*/ 14 h 211"/>
                  <a:gd name="T12" fmla="*/ 34 w 212"/>
                  <a:gd name="T13" fmla="*/ 26 h 211"/>
                  <a:gd name="T14" fmla="*/ 20 w 212"/>
                  <a:gd name="T15" fmla="*/ 42 h 211"/>
                  <a:gd name="T16" fmla="*/ 10 w 212"/>
                  <a:gd name="T17" fmla="*/ 60 h 211"/>
                  <a:gd name="T18" fmla="*/ 2 w 212"/>
                  <a:gd name="T19" fmla="*/ 80 h 211"/>
                  <a:gd name="T20" fmla="*/ 0 w 212"/>
                  <a:gd name="T21" fmla="*/ 102 h 211"/>
                  <a:gd name="T22" fmla="*/ 0 w 212"/>
                  <a:gd name="T23" fmla="*/ 122 h 211"/>
                  <a:gd name="T24" fmla="*/ 6 w 212"/>
                  <a:gd name="T25" fmla="*/ 142 h 211"/>
                  <a:gd name="T26" fmla="*/ 14 w 212"/>
                  <a:gd name="T27" fmla="*/ 159 h 211"/>
                  <a:gd name="T28" fmla="*/ 26 w 212"/>
                  <a:gd name="T29" fmla="*/ 177 h 211"/>
                  <a:gd name="T30" fmla="*/ 42 w 212"/>
                  <a:gd name="T31" fmla="*/ 191 h 211"/>
                  <a:gd name="T32" fmla="*/ 60 w 212"/>
                  <a:gd name="T33" fmla="*/ 201 h 211"/>
                  <a:gd name="T34" fmla="*/ 80 w 212"/>
                  <a:gd name="T35" fmla="*/ 209 h 211"/>
                  <a:gd name="T36" fmla="*/ 102 w 212"/>
                  <a:gd name="T37" fmla="*/ 211 h 211"/>
                  <a:gd name="T38" fmla="*/ 122 w 212"/>
                  <a:gd name="T39" fmla="*/ 211 h 211"/>
                  <a:gd name="T40" fmla="*/ 142 w 212"/>
                  <a:gd name="T41" fmla="*/ 205 h 211"/>
                  <a:gd name="T42" fmla="*/ 160 w 212"/>
                  <a:gd name="T43" fmla="*/ 197 h 211"/>
                  <a:gd name="T44" fmla="*/ 178 w 212"/>
                  <a:gd name="T45" fmla="*/ 185 h 211"/>
                  <a:gd name="T46" fmla="*/ 192 w 212"/>
                  <a:gd name="T47" fmla="*/ 169 h 211"/>
                  <a:gd name="T48" fmla="*/ 202 w 212"/>
                  <a:gd name="T49" fmla="*/ 151 h 211"/>
                  <a:gd name="T50" fmla="*/ 210 w 212"/>
                  <a:gd name="T51" fmla="*/ 132 h 211"/>
                  <a:gd name="T52" fmla="*/ 212 w 212"/>
                  <a:gd name="T53" fmla="*/ 110 h 211"/>
                  <a:gd name="T54" fmla="*/ 212 w 212"/>
                  <a:gd name="T55" fmla="*/ 90 h 211"/>
                  <a:gd name="T56" fmla="*/ 206 w 212"/>
                  <a:gd name="T57" fmla="*/ 70 h 211"/>
                  <a:gd name="T58" fmla="*/ 198 w 212"/>
                  <a:gd name="T59" fmla="*/ 52 h 211"/>
                  <a:gd name="T60" fmla="*/ 186 w 212"/>
                  <a:gd name="T61" fmla="*/ 34 h 211"/>
                  <a:gd name="T62" fmla="*/ 170 w 212"/>
                  <a:gd name="T63" fmla="*/ 20 h 211"/>
                  <a:gd name="T64" fmla="*/ 152 w 212"/>
                  <a:gd name="T65" fmla="*/ 10 h 211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2"/>
                  <a:gd name="T100" fmla="*/ 0 h 211"/>
                  <a:gd name="T101" fmla="*/ 212 w 212"/>
                  <a:gd name="T102" fmla="*/ 211 h 211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2" h="211">
                    <a:moveTo>
                      <a:pt x="152" y="10"/>
                    </a:moveTo>
                    <a:lnTo>
                      <a:pt x="132" y="2"/>
                    </a:lnTo>
                    <a:lnTo>
                      <a:pt x="110" y="0"/>
                    </a:lnTo>
                    <a:lnTo>
                      <a:pt x="90" y="0"/>
                    </a:lnTo>
                    <a:lnTo>
                      <a:pt x="70" y="6"/>
                    </a:lnTo>
                    <a:lnTo>
                      <a:pt x="52" y="14"/>
                    </a:lnTo>
                    <a:lnTo>
                      <a:pt x="34" y="26"/>
                    </a:lnTo>
                    <a:lnTo>
                      <a:pt x="20" y="42"/>
                    </a:lnTo>
                    <a:lnTo>
                      <a:pt x="10" y="60"/>
                    </a:lnTo>
                    <a:lnTo>
                      <a:pt x="2" y="80"/>
                    </a:lnTo>
                    <a:lnTo>
                      <a:pt x="0" y="102"/>
                    </a:lnTo>
                    <a:lnTo>
                      <a:pt x="0" y="122"/>
                    </a:lnTo>
                    <a:lnTo>
                      <a:pt x="6" y="142"/>
                    </a:lnTo>
                    <a:lnTo>
                      <a:pt x="14" y="159"/>
                    </a:lnTo>
                    <a:lnTo>
                      <a:pt x="26" y="177"/>
                    </a:lnTo>
                    <a:lnTo>
                      <a:pt x="42" y="191"/>
                    </a:lnTo>
                    <a:lnTo>
                      <a:pt x="60" y="201"/>
                    </a:lnTo>
                    <a:lnTo>
                      <a:pt x="80" y="209"/>
                    </a:lnTo>
                    <a:lnTo>
                      <a:pt x="102" y="211"/>
                    </a:lnTo>
                    <a:lnTo>
                      <a:pt x="122" y="211"/>
                    </a:lnTo>
                    <a:lnTo>
                      <a:pt x="142" y="205"/>
                    </a:lnTo>
                    <a:lnTo>
                      <a:pt x="160" y="197"/>
                    </a:lnTo>
                    <a:lnTo>
                      <a:pt x="178" y="185"/>
                    </a:lnTo>
                    <a:lnTo>
                      <a:pt x="192" y="169"/>
                    </a:lnTo>
                    <a:lnTo>
                      <a:pt x="202" y="151"/>
                    </a:lnTo>
                    <a:lnTo>
                      <a:pt x="210" y="132"/>
                    </a:lnTo>
                    <a:lnTo>
                      <a:pt x="212" y="110"/>
                    </a:lnTo>
                    <a:lnTo>
                      <a:pt x="212" y="90"/>
                    </a:lnTo>
                    <a:lnTo>
                      <a:pt x="206" y="70"/>
                    </a:lnTo>
                    <a:lnTo>
                      <a:pt x="198" y="52"/>
                    </a:lnTo>
                    <a:lnTo>
                      <a:pt x="186" y="34"/>
                    </a:lnTo>
                    <a:lnTo>
                      <a:pt x="170" y="20"/>
                    </a:lnTo>
                    <a:lnTo>
                      <a:pt x="152" y="10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8" name="Group 295">
              <a:extLst>
                <a:ext uri="{FF2B5EF4-FFF2-40B4-BE49-F238E27FC236}">
                  <a16:creationId xmlns:a16="http://schemas.microsoft.com/office/drawing/2014/main" id="{C0C9B505-A2E9-40A5-923F-D4744AFBF9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20" y="2728"/>
              <a:ext cx="214" cy="212"/>
              <a:chOff x="1320" y="2728"/>
              <a:chExt cx="214" cy="212"/>
            </a:xfrm>
          </p:grpSpPr>
          <p:grpSp>
            <p:nvGrpSpPr>
              <p:cNvPr id="157" name="Group 296">
                <a:extLst>
                  <a:ext uri="{FF2B5EF4-FFF2-40B4-BE49-F238E27FC236}">
                    <a16:creationId xmlns:a16="http://schemas.microsoft.com/office/drawing/2014/main" id="{33DDC371-F6E7-420A-9CFA-832AFA980D5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320" y="2728"/>
                <a:ext cx="214" cy="212"/>
                <a:chOff x="1320" y="2728"/>
                <a:chExt cx="214" cy="212"/>
              </a:xfrm>
            </p:grpSpPr>
            <p:sp>
              <p:nvSpPr>
                <p:cNvPr id="159" name="Freeform 297">
                  <a:extLst>
                    <a:ext uri="{FF2B5EF4-FFF2-40B4-BE49-F238E27FC236}">
                      <a16:creationId xmlns:a16="http://schemas.microsoft.com/office/drawing/2014/main" id="{B3EE236A-C4BE-48C4-86E5-A99E26FAC3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0" y="2728"/>
                  <a:ext cx="214" cy="212"/>
                </a:xfrm>
                <a:custGeom>
                  <a:avLst/>
                  <a:gdLst>
                    <a:gd name="T0" fmla="*/ 152 w 214"/>
                    <a:gd name="T1" fmla="*/ 9 h 212"/>
                    <a:gd name="T2" fmla="*/ 132 w 214"/>
                    <a:gd name="T3" fmla="*/ 2 h 212"/>
                    <a:gd name="T4" fmla="*/ 110 w 214"/>
                    <a:gd name="T5" fmla="*/ 0 h 212"/>
                    <a:gd name="T6" fmla="*/ 90 w 214"/>
                    <a:gd name="T7" fmla="*/ 0 h 212"/>
                    <a:gd name="T8" fmla="*/ 70 w 214"/>
                    <a:gd name="T9" fmla="*/ 5 h 212"/>
                    <a:gd name="T10" fmla="*/ 52 w 214"/>
                    <a:gd name="T11" fmla="*/ 15 h 212"/>
                    <a:gd name="T12" fmla="*/ 36 w 214"/>
                    <a:gd name="T13" fmla="*/ 27 h 212"/>
                    <a:gd name="T14" fmla="*/ 22 w 214"/>
                    <a:gd name="T15" fmla="*/ 43 h 212"/>
                    <a:gd name="T16" fmla="*/ 10 w 214"/>
                    <a:gd name="T17" fmla="*/ 61 h 212"/>
                    <a:gd name="T18" fmla="*/ 4 w 214"/>
                    <a:gd name="T19" fmla="*/ 81 h 212"/>
                    <a:gd name="T20" fmla="*/ 0 w 214"/>
                    <a:gd name="T21" fmla="*/ 103 h 212"/>
                    <a:gd name="T22" fmla="*/ 2 w 214"/>
                    <a:gd name="T23" fmla="*/ 123 h 212"/>
                    <a:gd name="T24" fmla="*/ 6 w 214"/>
                    <a:gd name="T25" fmla="*/ 143 h 212"/>
                    <a:gd name="T26" fmla="*/ 16 w 214"/>
                    <a:gd name="T27" fmla="*/ 160 h 212"/>
                    <a:gd name="T28" fmla="*/ 28 w 214"/>
                    <a:gd name="T29" fmla="*/ 176 h 212"/>
                    <a:gd name="T30" fmla="*/ 44 w 214"/>
                    <a:gd name="T31" fmla="*/ 190 h 212"/>
                    <a:gd name="T32" fmla="*/ 62 w 214"/>
                    <a:gd name="T33" fmla="*/ 202 h 212"/>
                    <a:gd name="T34" fmla="*/ 82 w 214"/>
                    <a:gd name="T35" fmla="*/ 210 h 212"/>
                    <a:gd name="T36" fmla="*/ 104 w 214"/>
                    <a:gd name="T37" fmla="*/ 212 h 212"/>
                    <a:gd name="T38" fmla="*/ 124 w 214"/>
                    <a:gd name="T39" fmla="*/ 212 h 212"/>
                    <a:gd name="T40" fmla="*/ 144 w 214"/>
                    <a:gd name="T41" fmla="*/ 206 h 212"/>
                    <a:gd name="T42" fmla="*/ 162 w 214"/>
                    <a:gd name="T43" fmla="*/ 198 h 212"/>
                    <a:gd name="T44" fmla="*/ 180 w 214"/>
                    <a:gd name="T45" fmla="*/ 184 h 212"/>
                    <a:gd name="T46" fmla="*/ 194 w 214"/>
                    <a:gd name="T47" fmla="*/ 168 h 212"/>
                    <a:gd name="T48" fmla="*/ 204 w 214"/>
                    <a:gd name="T49" fmla="*/ 150 h 212"/>
                    <a:gd name="T50" fmla="*/ 212 w 214"/>
                    <a:gd name="T51" fmla="*/ 131 h 212"/>
                    <a:gd name="T52" fmla="*/ 214 w 214"/>
                    <a:gd name="T53" fmla="*/ 109 h 212"/>
                    <a:gd name="T54" fmla="*/ 214 w 214"/>
                    <a:gd name="T55" fmla="*/ 89 h 212"/>
                    <a:gd name="T56" fmla="*/ 208 w 214"/>
                    <a:gd name="T57" fmla="*/ 69 h 212"/>
                    <a:gd name="T58" fmla="*/ 200 w 214"/>
                    <a:gd name="T59" fmla="*/ 51 h 212"/>
                    <a:gd name="T60" fmla="*/ 186 w 214"/>
                    <a:gd name="T61" fmla="*/ 35 h 212"/>
                    <a:gd name="T62" fmla="*/ 170 w 214"/>
                    <a:gd name="T63" fmla="*/ 21 h 212"/>
                    <a:gd name="T64" fmla="*/ 152 w 214"/>
                    <a:gd name="T65" fmla="*/ 9 h 212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14"/>
                    <a:gd name="T100" fmla="*/ 0 h 212"/>
                    <a:gd name="T101" fmla="*/ 214 w 214"/>
                    <a:gd name="T102" fmla="*/ 212 h 212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14" h="212">
                      <a:moveTo>
                        <a:pt x="152" y="9"/>
                      </a:moveTo>
                      <a:lnTo>
                        <a:pt x="132" y="2"/>
                      </a:lnTo>
                      <a:lnTo>
                        <a:pt x="110" y="0"/>
                      </a:lnTo>
                      <a:lnTo>
                        <a:pt x="90" y="0"/>
                      </a:lnTo>
                      <a:lnTo>
                        <a:pt x="70" y="5"/>
                      </a:lnTo>
                      <a:lnTo>
                        <a:pt x="52" y="15"/>
                      </a:lnTo>
                      <a:lnTo>
                        <a:pt x="36" y="27"/>
                      </a:lnTo>
                      <a:lnTo>
                        <a:pt x="22" y="43"/>
                      </a:lnTo>
                      <a:lnTo>
                        <a:pt x="10" y="61"/>
                      </a:lnTo>
                      <a:lnTo>
                        <a:pt x="4" y="81"/>
                      </a:lnTo>
                      <a:lnTo>
                        <a:pt x="0" y="103"/>
                      </a:lnTo>
                      <a:lnTo>
                        <a:pt x="2" y="123"/>
                      </a:lnTo>
                      <a:lnTo>
                        <a:pt x="6" y="143"/>
                      </a:lnTo>
                      <a:lnTo>
                        <a:pt x="16" y="160"/>
                      </a:lnTo>
                      <a:lnTo>
                        <a:pt x="28" y="176"/>
                      </a:lnTo>
                      <a:lnTo>
                        <a:pt x="44" y="190"/>
                      </a:lnTo>
                      <a:lnTo>
                        <a:pt x="62" y="202"/>
                      </a:lnTo>
                      <a:lnTo>
                        <a:pt x="82" y="210"/>
                      </a:lnTo>
                      <a:lnTo>
                        <a:pt x="104" y="212"/>
                      </a:lnTo>
                      <a:lnTo>
                        <a:pt x="124" y="212"/>
                      </a:lnTo>
                      <a:lnTo>
                        <a:pt x="144" y="206"/>
                      </a:lnTo>
                      <a:lnTo>
                        <a:pt x="162" y="198"/>
                      </a:lnTo>
                      <a:lnTo>
                        <a:pt x="180" y="184"/>
                      </a:lnTo>
                      <a:lnTo>
                        <a:pt x="194" y="168"/>
                      </a:lnTo>
                      <a:lnTo>
                        <a:pt x="204" y="150"/>
                      </a:lnTo>
                      <a:lnTo>
                        <a:pt x="212" y="131"/>
                      </a:lnTo>
                      <a:lnTo>
                        <a:pt x="214" y="109"/>
                      </a:lnTo>
                      <a:lnTo>
                        <a:pt x="214" y="89"/>
                      </a:lnTo>
                      <a:lnTo>
                        <a:pt x="208" y="69"/>
                      </a:lnTo>
                      <a:lnTo>
                        <a:pt x="200" y="51"/>
                      </a:lnTo>
                      <a:lnTo>
                        <a:pt x="186" y="35"/>
                      </a:lnTo>
                      <a:lnTo>
                        <a:pt x="170" y="21"/>
                      </a:lnTo>
                      <a:lnTo>
                        <a:pt x="152" y="9"/>
                      </a:lnTo>
                      <a:close/>
                    </a:path>
                  </a:pathLst>
                </a:custGeom>
                <a:solidFill>
                  <a:srgbClr val="0019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0" name="Freeform 298">
                  <a:extLst>
                    <a:ext uri="{FF2B5EF4-FFF2-40B4-BE49-F238E27FC236}">
                      <a16:creationId xmlns:a16="http://schemas.microsoft.com/office/drawing/2014/main" id="{AAC6E009-3900-4988-8E78-605BD864A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2" y="2728"/>
                  <a:ext cx="208" cy="208"/>
                </a:xfrm>
                <a:custGeom>
                  <a:avLst/>
                  <a:gdLst>
                    <a:gd name="T0" fmla="*/ 146 w 208"/>
                    <a:gd name="T1" fmla="*/ 9 h 208"/>
                    <a:gd name="T2" fmla="*/ 126 w 208"/>
                    <a:gd name="T3" fmla="*/ 3 h 208"/>
                    <a:gd name="T4" fmla="*/ 106 w 208"/>
                    <a:gd name="T5" fmla="*/ 0 h 208"/>
                    <a:gd name="T6" fmla="*/ 86 w 208"/>
                    <a:gd name="T7" fmla="*/ 2 h 208"/>
                    <a:gd name="T8" fmla="*/ 68 w 208"/>
                    <a:gd name="T9" fmla="*/ 5 h 208"/>
                    <a:gd name="T10" fmla="*/ 50 w 208"/>
                    <a:gd name="T11" fmla="*/ 15 h 208"/>
                    <a:gd name="T12" fmla="*/ 34 w 208"/>
                    <a:gd name="T13" fmla="*/ 27 h 208"/>
                    <a:gd name="T14" fmla="*/ 20 w 208"/>
                    <a:gd name="T15" fmla="*/ 43 h 208"/>
                    <a:gd name="T16" fmla="*/ 8 w 208"/>
                    <a:gd name="T17" fmla="*/ 61 h 208"/>
                    <a:gd name="T18" fmla="*/ 2 w 208"/>
                    <a:gd name="T19" fmla="*/ 81 h 208"/>
                    <a:gd name="T20" fmla="*/ 0 w 208"/>
                    <a:gd name="T21" fmla="*/ 101 h 208"/>
                    <a:gd name="T22" fmla="*/ 0 w 208"/>
                    <a:gd name="T23" fmla="*/ 121 h 208"/>
                    <a:gd name="T24" fmla="*/ 6 w 208"/>
                    <a:gd name="T25" fmla="*/ 139 h 208"/>
                    <a:gd name="T26" fmla="*/ 14 w 208"/>
                    <a:gd name="T27" fmla="*/ 156 h 208"/>
                    <a:gd name="T28" fmla="*/ 26 w 208"/>
                    <a:gd name="T29" fmla="*/ 172 h 208"/>
                    <a:gd name="T30" fmla="*/ 42 w 208"/>
                    <a:gd name="T31" fmla="*/ 186 h 208"/>
                    <a:gd name="T32" fmla="*/ 60 w 208"/>
                    <a:gd name="T33" fmla="*/ 198 h 208"/>
                    <a:gd name="T34" fmla="*/ 80 w 208"/>
                    <a:gd name="T35" fmla="*/ 204 h 208"/>
                    <a:gd name="T36" fmla="*/ 100 w 208"/>
                    <a:gd name="T37" fmla="*/ 208 h 208"/>
                    <a:gd name="T38" fmla="*/ 120 w 208"/>
                    <a:gd name="T39" fmla="*/ 206 h 208"/>
                    <a:gd name="T40" fmla="*/ 140 w 208"/>
                    <a:gd name="T41" fmla="*/ 202 h 208"/>
                    <a:gd name="T42" fmla="*/ 158 w 208"/>
                    <a:gd name="T43" fmla="*/ 192 h 208"/>
                    <a:gd name="T44" fmla="*/ 174 w 208"/>
                    <a:gd name="T45" fmla="*/ 180 h 208"/>
                    <a:gd name="T46" fmla="*/ 188 w 208"/>
                    <a:gd name="T47" fmla="*/ 164 h 208"/>
                    <a:gd name="T48" fmla="*/ 198 w 208"/>
                    <a:gd name="T49" fmla="*/ 147 h 208"/>
                    <a:gd name="T50" fmla="*/ 204 w 208"/>
                    <a:gd name="T51" fmla="*/ 127 h 208"/>
                    <a:gd name="T52" fmla="*/ 208 w 208"/>
                    <a:gd name="T53" fmla="*/ 107 h 208"/>
                    <a:gd name="T54" fmla="*/ 206 w 208"/>
                    <a:gd name="T55" fmla="*/ 87 h 208"/>
                    <a:gd name="T56" fmla="*/ 202 w 208"/>
                    <a:gd name="T57" fmla="*/ 69 h 208"/>
                    <a:gd name="T58" fmla="*/ 192 w 208"/>
                    <a:gd name="T59" fmla="*/ 51 h 208"/>
                    <a:gd name="T60" fmla="*/ 180 w 208"/>
                    <a:gd name="T61" fmla="*/ 35 h 208"/>
                    <a:gd name="T62" fmla="*/ 164 w 208"/>
                    <a:gd name="T63" fmla="*/ 21 h 208"/>
                    <a:gd name="T64" fmla="*/ 146 w 208"/>
                    <a:gd name="T65" fmla="*/ 9 h 208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08"/>
                    <a:gd name="T100" fmla="*/ 0 h 208"/>
                    <a:gd name="T101" fmla="*/ 208 w 208"/>
                    <a:gd name="T102" fmla="*/ 208 h 208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08" h="208">
                      <a:moveTo>
                        <a:pt x="146" y="9"/>
                      </a:moveTo>
                      <a:lnTo>
                        <a:pt x="126" y="3"/>
                      </a:lnTo>
                      <a:lnTo>
                        <a:pt x="106" y="0"/>
                      </a:lnTo>
                      <a:lnTo>
                        <a:pt x="86" y="2"/>
                      </a:lnTo>
                      <a:lnTo>
                        <a:pt x="68" y="5"/>
                      </a:lnTo>
                      <a:lnTo>
                        <a:pt x="50" y="15"/>
                      </a:lnTo>
                      <a:lnTo>
                        <a:pt x="34" y="27"/>
                      </a:lnTo>
                      <a:lnTo>
                        <a:pt x="20" y="43"/>
                      </a:lnTo>
                      <a:lnTo>
                        <a:pt x="8" y="61"/>
                      </a:lnTo>
                      <a:lnTo>
                        <a:pt x="2" y="81"/>
                      </a:lnTo>
                      <a:lnTo>
                        <a:pt x="0" y="101"/>
                      </a:lnTo>
                      <a:lnTo>
                        <a:pt x="0" y="121"/>
                      </a:lnTo>
                      <a:lnTo>
                        <a:pt x="6" y="139"/>
                      </a:lnTo>
                      <a:lnTo>
                        <a:pt x="14" y="156"/>
                      </a:lnTo>
                      <a:lnTo>
                        <a:pt x="26" y="172"/>
                      </a:lnTo>
                      <a:lnTo>
                        <a:pt x="42" y="186"/>
                      </a:lnTo>
                      <a:lnTo>
                        <a:pt x="60" y="198"/>
                      </a:lnTo>
                      <a:lnTo>
                        <a:pt x="80" y="204"/>
                      </a:lnTo>
                      <a:lnTo>
                        <a:pt x="100" y="208"/>
                      </a:lnTo>
                      <a:lnTo>
                        <a:pt x="120" y="206"/>
                      </a:lnTo>
                      <a:lnTo>
                        <a:pt x="140" y="202"/>
                      </a:lnTo>
                      <a:lnTo>
                        <a:pt x="158" y="192"/>
                      </a:lnTo>
                      <a:lnTo>
                        <a:pt x="174" y="180"/>
                      </a:lnTo>
                      <a:lnTo>
                        <a:pt x="188" y="164"/>
                      </a:lnTo>
                      <a:lnTo>
                        <a:pt x="198" y="147"/>
                      </a:lnTo>
                      <a:lnTo>
                        <a:pt x="204" y="127"/>
                      </a:lnTo>
                      <a:lnTo>
                        <a:pt x="208" y="107"/>
                      </a:lnTo>
                      <a:lnTo>
                        <a:pt x="206" y="87"/>
                      </a:lnTo>
                      <a:lnTo>
                        <a:pt x="202" y="69"/>
                      </a:lnTo>
                      <a:lnTo>
                        <a:pt x="192" y="51"/>
                      </a:lnTo>
                      <a:lnTo>
                        <a:pt x="180" y="35"/>
                      </a:lnTo>
                      <a:lnTo>
                        <a:pt x="164" y="21"/>
                      </a:lnTo>
                      <a:lnTo>
                        <a:pt x="146" y="9"/>
                      </a:lnTo>
                      <a:close/>
                    </a:path>
                  </a:pathLst>
                </a:custGeom>
                <a:solidFill>
                  <a:srgbClr val="0D1C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1" name="Freeform 299">
                  <a:extLst>
                    <a:ext uri="{FF2B5EF4-FFF2-40B4-BE49-F238E27FC236}">
                      <a16:creationId xmlns:a16="http://schemas.microsoft.com/office/drawing/2014/main" id="{FE823508-738D-4D4D-AF68-3E485AAADA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6" y="2731"/>
                  <a:ext cx="200" cy="201"/>
                </a:xfrm>
                <a:custGeom>
                  <a:avLst/>
                  <a:gdLst>
                    <a:gd name="T0" fmla="*/ 142 w 200"/>
                    <a:gd name="T1" fmla="*/ 10 h 201"/>
                    <a:gd name="T2" fmla="*/ 122 w 200"/>
                    <a:gd name="T3" fmla="*/ 4 h 201"/>
                    <a:gd name="T4" fmla="*/ 102 w 200"/>
                    <a:gd name="T5" fmla="*/ 0 h 201"/>
                    <a:gd name="T6" fmla="*/ 84 w 200"/>
                    <a:gd name="T7" fmla="*/ 2 h 201"/>
                    <a:gd name="T8" fmla="*/ 64 w 200"/>
                    <a:gd name="T9" fmla="*/ 6 h 201"/>
                    <a:gd name="T10" fmla="*/ 48 w 200"/>
                    <a:gd name="T11" fmla="*/ 14 h 201"/>
                    <a:gd name="T12" fmla="*/ 32 w 200"/>
                    <a:gd name="T13" fmla="*/ 26 h 201"/>
                    <a:gd name="T14" fmla="*/ 18 w 200"/>
                    <a:gd name="T15" fmla="*/ 40 h 201"/>
                    <a:gd name="T16" fmla="*/ 8 w 200"/>
                    <a:gd name="T17" fmla="*/ 58 h 201"/>
                    <a:gd name="T18" fmla="*/ 2 w 200"/>
                    <a:gd name="T19" fmla="*/ 78 h 201"/>
                    <a:gd name="T20" fmla="*/ 0 w 200"/>
                    <a:gd name="T21" fmla="*/ 98 h 201"/>
                    <a:gd name="T22" fmla="*/ 0 w 200"/>
                    <a:gd name="T23" fmla="*/ 116 h 201"/>
                    <a:gd name="T24" fmla="*/ 6 w 200"/>
                    <a:gd name="T25" fmla="*/ 136 h 201"/>
                    <a:gd name="T26" fmla="*/ 14 w 200"/>
                    <a:gd name="T27" fmla="*/ 151 h 201"/>
                    <a:gd name="T28" fmla="*/ 24 w 200"/>
                    <a:gd name="T29" fmla="*/ 167 h 201"/>
                    <a:gd name="T30" fmla="*/ 38 w 200"/>
                    <a:gd name="T31" fmla="*/ 181 h 201"/>
                    <a:gd name="T32" fmla="*/ 56 w 200"/>
                    <a:gd name="T33" fmla="*/ 191 h 201"/>
                    <a:gd name="T34" fmla="*/ 76 w 200"/>
                    <a:gd name="T35" fmla="*/ 197 h 201"/>
                    <a:gd name="T36" fmla="*/ 96 w 200"/>
                    <a:gd name="T37" fmla="*/ 201 h 201"/>
                    <a:gd name="T38" fmla="*/ 116 w 200"/>
                    <a:gd name="T39" fmla="*/ 199 h 201"/>
                    <a:gd name="T40" fmla="*/ 134 w 200"/>
                    <a:gd name="T41" fmla="*/ 195 h 201"/>
                    <a:gd name="T42" fmla="*/ 152 w 200"/>
                    <a:gd name="T43" fmla="*/ 187 h 201"/>
                    <a:gd name="T44" fmla="*/ 168 w 200"/>
                    <a:gd name="T45" fmla="*/ 175 h 201"/>
                    <a:gd name="T46" fmla="*/ 180 w 200"/>
                    <a:gd name="T47" fmla="*/ 161 h 201"/>
                    <a:gd name="T48" fmla="*/ 190 w 200"/>
                    <a:gd name="T49" fmla="*/ 144 h 201"/>
                    <a:gd name="T50" fmla="*/ 196 w 200"/>
                    <a:gd name="T51" fmla="*/ 124 h 201"/>
                    <a:gd name="T52" fmla="*/ 200 w 200"/>
                    <a:gd name="T53" fmla="*/ 104 h 201"/>
                    <a:gd name="T54" fmla="*/ 198 w 200"/>
                    <a:gd name="T55" fmla="*/ 86 h 201"/>
                    <a:gd name="T56" fmla="*/ 194 w 200"/>
                    <a:gd name="T57" fmla="*/ 66 h 201"/>
                    <a:gd name="T58" fmla="*/ 186 w 200"/>
                    <a:gd name="T59" fmla="*/ 50 h 201"/>
                    <a:gd name="T60" fmla="*/ 174 w 200"/>
                    <a:gd name="T61" fmla="*/ 34 h 201"/>
                    <a:gd name="T62" fmla="*/ 160 w 200"/>
                    <a:gd name="T63" fmla="*/ 20 h 201"/>
                    <a:gd name="T64" fmla="*/ 142 w 200"/>
                    <a:gd name="T65" fmla="*/ 10 h 20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200"/>
                    <a:gd name="T100" fmla="*/ 0 h 201"/>
                    <a:gd name="T101" fmla="*/ 200 w 200"/>
                    <a:gd name="T102" fmla="*/ 201 h 20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200" h="201">
                      <a:moveTo>
                        <a:pt x="142" y="10"/>
                      </a:moveTo>
                      <a:lnTo>
                        <a:pt x="122" y="4"/>
                      </a:lnTo>
                      <a:lnTo>
                        <a:pt x="102" y="0"/>
                      </a:lnTo>
                      <a:lnTo>
                        <a:pt x="84" y="2"/>
                      </a:lnTo>
                      <a:lnTo>
                        <a:pt x="64" y="6"/>
                      </a:lnTo>
                      <a:lnTo>
                        <a:pt x="48" y="14"/>
                      </a:lnTo>
                      <a:lnTo>
                        <a:pt x="32" y="26"/>
                      </a:lnTo>
                      <a:lnTo>
                        <a:pt x="18" y="40"/>
                      </a:lnTo>
                      <a:lnTo>
                        <a:pt x="8" y="58"/>
                      </a:lnTo>
                      <a:lnTo>
                        <a:pt x="2" y="78"/>
                      </a:lnTo>
                      <a:lnTo>
                        <a:pt x="0" y="98"/>
                      </a:lnTo>
                      <a:lnTo>
                        <a:pt x="0" y="116"/>
                      </a:lnTo>
                      <a:lnTo>
                        <a:pt x="6" y="136"/>
                      </a:lnTo>
                      <a:lnTo>
                        <a:pt x="14" y="151"/>
                      </a:lnTo>
                      <a:lnTo>
                        <a:pt x="24" y="167"/>
                      </a:lnTo>
                      <a:lnTo>
                        <a:pt x="38" y="181"/>
                      </a:lnTo>
                      <a:lnTo>
                        <a:pt x="56" y="191"/>
                      </a:lnTo>
                      <a:lnTo>
                        <a:pt x="76" y="197"/>
                      </a:lnTo>
                      <a:lnTo>
                        <a:pt x="96" y="201"/>
                      </a:lnTo>
                      <a:lnTo>
                        <a:pt x="116" y="199"/>
                      </a:lnTo>
                      <a:lnTo>
                        <a:pt x="134" y="195"/>
                      </a:lnTo>
                      <a:lnTo>
                        <a:pt x="152" y="187"/>
                      </a:lnTo>
                      <a:lnTo>
                        <a:pt x="168" y="175"/>
                      </a:lnTo>
                      <a:lnTo>
                        <a:pt x="180" y="161"/>
                      </a:lnTo>
                      <a:lnTo>
                        <a:pt x="190" y="144"/>
                      </a:lnTo>
                      <a:lnTo>
                        <a:pt x="196" y="124"/>
                      </a:lnTo>
                      <a:lnTo>
                        <a:pt x="200" y="104"/>
                      </a:lnTo>
                      <a:lnTo>
                        <a:pt x="198" y="86"/>
                      </a:lnTo>
                      <a:lnTo>
                        <a:pt x="194" y="66"/>
                      </a:lnTo>
                      <a:lnTo>
                        <a:pt x="186" y="50"/>
                      </a:lnTo>
                      <a:lnTo>
                        <a:pt x="174" y="34"/>
                      </a:lnTo>
                      <a:lnTo>
                        <a:pt x="160" y="20"/>
                      </a:lnTo>
                      <a:lnTo>
                        <a:pt x="142" y="10"/>
                      </a:lnTo>
                      <a:close/>
                    </a:path>
                  </a:pathLst>
                </a:custGeom>
                <a:solidFill>
                  <a:srgbClr val="1421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2" name="Freeform 300">
                  <a:extLst>
                    <a:ext uri="{FF2B5EF4-FFF2-40B4-BE49-F238E27FC236}">
                      <a16:creationId xmlns:a16="http://schemas.microsoft.com/office/drawing/2014/main" id="{60E215A8-B5F3-4FD6-AF2E-52BCE4824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0" y="2735"/>
                  <a:ext cx="192" cy="193"/>
                </a:xfrm>
                <a:custGeom>
                  <a:avLst/>
                  <a:gdLst>
                    <a:gd name="T0" fmla="*/ 136 w 192"/>
                    <a:gd name="T1" fmla="*/ 10 h 193"/>
                    <a:gd name="T2" fmla="*/ 118 w 192"/>
                    <a:gd name="T3" fmla="*/ 4 h 193"/>
                    <a:gd name="T4" fmla="*/ 98 w 192"/>
                    <a:gd name="T5" fmla="*/ 0 h 193"/>
                    <a:gd name="T6" fmla="*/ 80 w 192"/>
                    <a:gd name="T7" fmla="*/ 2 h 193"/>
                    <a:gd name="T8" fmla="*/ 62 w 192"/>
                    <a:gd name="T9" fmla="*/ 6 h 193"/>
                    <a:gd name="T10" fmla="*/ 46 w 192"/>
                    <a:gd name="T11" fmla="*/ 14 h 193"/>
                    <a:gd name="T12" fmla="*/ 32 w 192"/>
                    <a:gd name="T13" fmla="*/ 26 h 193"/>
                    <a:gd name="T14" fmla="*/ 18 w 192"/>
                    <a:gd name="T15" fmla="*/ 40 h 193"/>
                    <a:gd name="T16" fmla="*/ 8 w 192"/>
                    <a:gd name="T17" fmla="*/ 56 h 193"/>
                    <a:gd name="T18" fmla="*/ 2 w 192"/>
                    <a:gd name="T19" fmla="*/ 74 h 193"/>
                    <a:gd name="T20" fmla="*/ 0 w 192"/>
                    <a:gd name="T21" fmla="*/ 94 h 193"/>
                    <a:gd name="T22" fmla="*/ 0 w 192"/>
                    <a:gd name="T23" fmla="*/ 112 h 193"/>
                    <a:gd name="T24" fmla="*/ 4 w 192"/>
                    <a:gd name="T25" fmla="*/ 130 h 193"/>
                    <a:gd name="T26" fmla="*/ 12 w 192"/>
                    <a:gd name="T27" fmla="*/ 145 h 193"/>
                    <a:gd name="T28" fmla="*/ 24 w 192"/>
                    <a:gd name="T29" fmla="*/ 159 h 193"/>
                    <a:gd name="T30" fmla="*/ 38 w 192"/>
                    <a:gd name="T31" fmla="*/ 173 h 193"/>
                    <a:gd name="T32" fmla="*/ 54 w 192"/>
                    <a:gd name="T33" fmla="*/ 183 h 193"/>
                    <a:gd name="T34" fmla="*/ 74 w 192"/>
                    <a:gd name="T35" fmla="*/ 189 h 193"/>
                    <a:gd name="T36" fmla="*/ 92 w 192"/>
                    <a:gd name="T37" fmla="*/ 193 h 193"/>
                    <a:gd name="T38" fmla="*/ 110 w 192"/>
                    <a:gd name="T39" fmla="*/ 191 h 193"/>
                    <a:gd name="T40" fmla="*/ 128 w 192"/>
                    <a:gd name="T41" fmla="*/ 187 h 193"/>
                    <a:gd name="T42" fmla="*/ 146 w 192"/>
                    <a:gd name="T43" fmla="*/ 179 h 193"/>
                    <a:gd name="T44" fmla="*/ 160 w 192"/>
                    <a:gd name="T45" fmla="*/ 167 h 193"/>
                    <a:gd name="T46" fmla="*/ 172 w 192"/>
                    <a:gd name="T47" fmla="*/ 153 h 193"/>
                    <a:gd name="T48" fmla="*/ 182 w 192"/>
                    <a:gd name="T49" fmla="*/ 138 h 193"/>
                    <a:gd name="T50" fmla="*/ 188 w 192"/>
                    <a:gd name="T51" fmla="*/ 120 h 193"/>
                    <a:gd name="T52" fmla="*/ 192 w 192"/>
                    <a:gd name="T53" fmla="*/ 100 h 193"/>
                    <a:gd name="T54" fmla="*/ 190 w 192"/>
                    <a:gd name="T55" fmla="*/ 82 h 193"/>
                    <a:gd name="T56" fmla="*/ 186 w 192"/>
                    <a:gd name="T57" fmla="*/ 64 h 193"/>
                    <a:gd name="T58" fmla="*/ 178 w 192"/>
                    <a:gd name="T59" fmla="*/ 48 h 193"/>
                    <a:gd name="T60" fmla="*/ 166 w 192"/>
                    <a:gd name="T61" fmla="*/ 34 h 193"/>
                    <a:gd name="T62" fmla="*/ 152 w 192"/>
                    <a:gd name="T63" fmla="*/ 20 h 193"/>
                    <a:gd name="T64" fmla="*/ 136 w 192"/>
                    <a:gd name="T65" fmla="*/ 10 h 19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92"/>
                    <a:gd name="T100" fmla="*/ 0 h 193"/>
                    <a:gd name="T101" fmla="*/ 192 w 192"/>
                    <a:gd name="T102" fmla="*/ 193 h 19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92" h="193">
                      <a:moveTo>
                        <a:pt x="136" y="10"/>
                      </a:moveTo>
                      <a:lnTo>
                        <a:pt x="118" y="4"/>
                      </a:lnTo>
                      <a:lnTo>
                        <a:pt x="98" y="0"/>
                      </a:lnTo>
                      <a:lnTo>
                        <a:pt x="80" y="2"/>
                      </a:lnTo>
                      <a:lnTo>
                        <a:pt x="62" y="6"/>
                      </a:lnTo>
                      <a:lnTo>
                        <a:pt x="46" y="14"/>
                      </a:lnTo>
                      <a:lnTo>
                        <a:pt x="32" y="26"/>
                      </a:lnTo>
                      <a:lnTo>
                        <a:pt x="18" y="40"/>
                      </a:lnTo>
                      <a:lnTo>
                        <a:pt x="8" y="56"/>
                      </a:lnTo>
                      <a:lnTo>
                        <a:pt x="2" y="74"/>
                      </a:lnTo>
                      <a:lnTo>
                        <a:pt x="0" y="94"/>
                      </a:lnTo>
                      <a:lnTo>
                        <a:pt x="0" y="112"/>
                      </a:lnTo>
                      <a:lnTo>
                        <a:pt x="4" y="130"/>
                      </a:lnTo>
                      <a:lnTo>
                        <a:pt x="12" y="145"/>
                      </a:lnTo>
                      <a:lnTo>
                        <a:pt x="24" y="159"/>
                      </a:lnTo>
                      <a:lnTo>
                        <a:pt x="38" y="173"/>
                      </a:lnTo>
                      <a:lnTo>
                        <a:pt x="54" y="183"/>
                      </a:lnTo>
                      <a:lnTo>
                        <a:pt x="74" y="189"/>
                      </a:lnTo>
                      <a:lnTo>
                        <a:pt x="92" y="193"/>
                      </a:lnTo>
                      <a:lnTo>
                        <a:pt x="110" y="191"/>
                      </a:lnTo>
                      <a:lnTo>
                        <a:pt x="128" y="187"/>
                      </a:lnTo>
                      <a:lnTo>
                        <a:pt x="146" y="179"/>
                      </a:lnTo>
                      <a:lnTo>
                        <a:pt x="160" y="167"/>
                      </a:lnTo>
                      <a:lnTo>
                        <a:pt x="172" y="153"/>
                      </a:lnTo>
                      <a:lnTo>
                        <a:pt x="182" y="138"/>
                      </a:lnTo>
                      <a:lnTo>
                        <a:pt x="188" y="120"/>
                      </a:lnTo>
                      <a:lnTo>
                        <a:pt x="192" y="100"/>
                      </a:lnTo>
                      <a:lnTo>
                        <a:pt x="190" y="82"/>
                      </a:lnTo>
                      <a:lnTo>
                        <a:pt x="186" y="64"/>
                      </a:lnTo>
                      <a:lnTo>
                        <a:pt x="178" y="48"/>
                      </a:lnTo>
                      <a:lnTo>
                        <a:pt x="166" y="34"/>
                      </a:lnTo>
                      <a:lnTo>
                        <a:pt x="152" y="20"/>
                      </a:lnTo>
                      <a:lnTo>
                        <a:pt x="136" y="10"/>
                      </a:lnTo>
                      <a:close/>
                    </a:path>
                  </a:pathLst>
                </a:custGeom>
                <a:solidFill>
                  <a:srgbClr val="1A25D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3" name="Freeform 301">
                  <a:extLst>
                    <a:ext uri="{FF2B5EF4-FFF2-40B4-BE49-F238E27FC236}">
                      <a16:creationId xmlns:a16="http://schemas.microsoft.com/office/drawing/2014/main" id="{60220DFC-552E-474A-9947-F32FEC631E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2" y="2737"/>
                  <a:ext cx="188" cy="189"/>
                </a:xfrm>
                <a:custGeom>
                  <a:avLst/>
                  <a:gdLst>
                    <a:gd name="T0" fmla="*/ 132 w 188"/>
                    <a:gd name="T1" fmla="*/ 10 h 189"/>
                    <a:gd name="T2" fmla="*/ 114 w 188"/>
                    <a:gd name="T3" fmla="*/ 4 h 189"/>
                    <a:gd name="T4" fmla="*/ 96 w 188"/>
                    <a:gd name="T5" fmla="*/ 0 h 189"/>
                    <a:gd name="T6" fmla="*/ 78 w 188"/>
                    <a:gd name="T7" fmla="*/ 2 h 189"/>
                    <a:gd name="T8" fmla="*/ 62 w 188"/>
                    <a:gd name="T9" fmla="*/ 6 h 189"/>
                    <a:gd name="T10" fmla="*/ 44 w 188"/>
                    <a:gd name="T11" fmla="*/ 14 h 189"/>
                    <a:gd name="T12" fmla="*/ 30 w 188"/>
                    <a:gd name="T13" fmla="*/ 26 h 189"/>
                    <a:gd name="T14" fmla="*/ 18 w 188"/>
                    <a:gd name="T15" fmla="*/ 40 h 189"/>
                    <a:gd name="T16" fmla="*/ 8 w 188"/>
                    <a:gd name="T17" fmla="*/ 56 h 189"/>
                    <a:gd name="T18" fmla="*/ 2 w 188"/>
                    <a:gd name="T19" fmla="*/ 74 h 189"/>
                    <a:gd name="T20" fmla="*/ 0 w 188"/>
                    <a:gd name="T21" fmla="*/ 92 h 189"/>
                    <a:gd name="T22" fmla="*/ 0 w 188"/>
                    <a:gd name="T23" fmla="*/ 110 h 189"/>
                    <a:gd name="T24" fmla="*/ 4 w 188"/>
                    <a:gd name="T25" fmla="*/ 128 h 189"/>
                    <a:gd name="T26" fmla="*/ 12 w 188"/>
                    <a:gd name="T27" fmla="*/ 143 h 189"/>
                    <a:gd name="T28" fmla="*/ 24 w 188"/>
                    <a:gd name="T29" fmla="*/ 157 h 189"/>
                    <a:gd name="T30" fmla="*/ 38 w 188"/>
                    <a:gd name="T31" fmla="*/ 169 h 189"/>
                    <a:gd name="T32" fmla="*/ 54 w 188"/>
                    <a:gd name="T33" fmla="*/ 179 h 189"/>
                    <a:gd name="T34" fmla="*/ 72 w 188"/>
                    <a:gd name="T35" fmla="*/ 185 h 189"/>
                    <a:gd name="T36" fmla="*/ 90 w 188"/>
                    <a:gd name="T37" fmla="*/ 189 h 189"/>
                    <a:gd name="T38" fmla="*/ 108 w 188"/>
                    <a:gd name="T39" fmla="*/ 187 h 189"/>
                    <a:gd name="T40" fmla="*/ 126 w 188"/>
                    <a:gd name="T41" fmla="*/ 183 h 189"/>
                    <a:gd name="T42" fmla="*/ 142 w 188"/>
                    <a:gd name="T43" fmla="*/ 175 h 189"/>
                    <a:gd name="T44" fmla="*/ 156 w 188"/>
                    <a:gd name="T45" fmla="*/ 163 h 189"/>
                    <a:gd name="T46" fmla="*/ 168 w 188"/>
                    <a:gd name="T47" fmla="*/ 149 h 189"/>
                    <a:gd name="T48" fmla="*/ 178 w 188"/>
                    <a:gd name="T49" fmla="*/ 134 h 189"/>
                    <a:gd name="T50" fmla="*/ 184 w 188"/>
                    <a:gd name="T51" fmla="*/ 116 h 189"/>
                    <a:gd name="T52" fmla="*/ 188 w 188"/>
                    <a:gd name="T53" fmla="*/ 98 h 189"/>
                    <a:gd name="T54" fmla="*/ 186 w 188"/>
                    <a:gd name="T55" fmla="*/ 80 h 189"/>
                    <a:gd name="T56" fmla="*/ 182 w 188"/>
                    <a:gd name="T57" fmla="*/ 64 h 189"/>
                    <a:gd name="T58" fmla="*/ 174 w 188"/>
                    <a:gd name="T59" fmla="*/ 46 h 189"/>
                    <a:gd name="T60" fmla="*/ 162 w 188"/>
                    <a:gd name="T61" fmla="*/ 32 h 189"/>
                    <a:gd name="T62" fmla="*/ 148 w 188"/>
                    <a:gd name="T63" fmla="*/ 20 h 189"/>
                    <a:gd name="T64" fmla="*/ 132 w 188"/>
                    <a:gd name="T65" fmla="*/ 10 h 189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88"/>
                    <a:gd name="T100" fmla="*/ 0 h 189"/>
                    <a:gd name="T101" fmla="*/ 188 w 188"/>
                    <a:gd name="T102" fmla="*/ 189 h 189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88" h="189">
                      <a:moveTo>
                        <a:pt x="132" y="10"/>
                      </a:moveTo>
                      <a:lnTo>
                        <a:pt x="114" y="4"/>
                      </a:lnTo>
                      <a:lnTo>
                        <a:pt x="96" y="0"/>
                      </a:lnTo>
                      <a:lnTo>
                        <a:pt x="78" y="2"/>
                      </a:lnTo>
                      <a:lnTo>
                        <a:pt x="62" y="6"/>
                      </a:lnTo>
                      <a:lnTo>
                        <a:pt x="44" y="14"/>
                      </a:lnTo>
                      <a:lnTo>
                        <a:pt x="30" y="26"/>
                      </a:lnTo>
                      <a:lnTo>
                        <a:pt x="18" y="40"/>
                      </a:lnTo>
                      <a:lnTo>
                        <a:pt x="8" y="56"/>
                      </a:lnTo>
                      <a:lnTo>
                        <a:pt x="2" y="74"/>
                      </a:lnTo>
                      <a:lnTo>
                        <a:pt x="0" y="92"/>
                      </a:lnTo>
                      <a:lnTo>
                        <a:pt x="0" y="110"/>
                      </a:lnTo>
                      <a:lnTo>
                        <a:pt x="4" y="128"/>
                      </a:lnTo>
                      <a:lnTo>
                        <a:pt x="12" y="143"/>
                      </a:lnTo>
                      <a:lnTo>
                        <a:pt x="24" y="157"/>
                      </a:lnTo>
                      <a:lnTo>
                        <a:pt x="38" y="169"/>
                      </a:lnTo>
                      <a:lnTo>
                        <a:pt x="54" y="179"/>
                      </a:lnTo>
                      <a:lnTo>
                        <a:pt x="72" y="185"/>
                      </a:lnTo>
                      <a:lnTo>
                        <a:pt x="90" y="189"/>
                      </a:lnTo>
                      <a:lnTo>
                        <a:pt x="108" y="187"/>
                      </a:lnTo>
                      <a:lnTo>
                        <a:pt x="126" y="183"/>
                      </a:lnTo>
                      <a:lnTo>
                        <a:pt x="142" y="175"/>
                      </a:lnTo>
                      <a:lnTo>
                        <a:pt x="156" y="163"/>
                      </a:lnTo>
                      <a:lnTo>
                        <a:pt x="168" y="149"/>
                      </a:lnTo>
                      <a:lnTo>
                        <a:pt x="178" y="134"/>
                      </a:lnTo>
                      <a:lnTo>
                        <a:pt x="184" y="116"/>
                      </a:lnTo>
                      <a:lnTo>
                        <a:pt x="188" y="98"/>
                      </a:lnTo>
                      <a:lnTo>
                        <a:pt x="186" y="80"/>
                      </a:lnTo>
                      <a:lnTo>
                        <a:pt x="182" y="64"/>
                      </a:lnTo>
                      <a:lnTo>
                        <a:pt x="174" y="46"/>
                      </a:lnTo>
                      <a:lnTo>
                        <a:pt x="162" y="32"/>
                      </a:lnTo>
                      <a:lnTo>
                        <a:pt x="148" y="20"/>
                      </a:lnTo>
                      <a:lnTo>
                        <a:pt x="132" y="10"/>
                      </a:lnTo>
                      <a:close/>
                    </a:path>
                  </a:pathLst>
                </a:custGeom>
                <a:solidFill>
                  <a:srgbClr val="202A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4" name="Freeform 302">
                  <a:extLst>
                    <a:ext uri="{FF2B5EF4-FFF2-40B4-BE49-F238E27FC236}">
                      <a16:creationId xmlns:a16="http://schemas.microsoft.com/office/drawing/2014/main" id="{6367AED7-6436-4865-AB0C-00769E4CAA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6" y="2743"/>
                  <a:ext cx="178" cy="177"/>
                </a:xfrm>
                <a:custGeom>
                  <a:avLst/>
                  <a:gdLst>
                    <a:gd name="T0" fmla="*/ 126 w 178"/>
                    <a:gd name="T1" fmla="*/ 8 h 177"/>
                    <a:gd name="T2" fmla="*/ 110 w 178"/>
                    <a:gd name="T3" fmla="*/ 2 h 177"/>
                    <a:gd name="T4" fmla="*/ 92 w 178"/>
                    <a:gd name="T5" fmla="*/ 0 h 177"/>
                    <a:gd name="T6" fmla="*/ 76 w 178"/>
                    <a:gd name="T7" fmla="*/ 0 h 177"/>
                    <a:gd name="T8" fmla="*/ 58 w 178"/>
                    <a:gd name="T9" fmla="*/ 4 h 177"/>
                    <a:gd name="T10" fmla="*/ 44 w 178"/>
                    <a:gd name="T11" fmla="*/ 12 h 177"/>
                    <a:gd name="T12" fmla="*/ 30 w 178"/>
                    <a:gd name="T13" fmla="*/ 22 h 177"/>
                    <a:gd name="T14" fmla="*/ 18 w 178"/>
                    <a:gd name="T15" fmla="*/ 36 h 177"/>
                    <a:gd name="T16" fmla="*/ 8 w 178"/>
                    <a:gd name="T17" fmla="*/ 52 h 177"/>
                    <a:gd name="T18" fmla="*/ 2 w 178"/>
                    <a:gd name="T19" fmla="*/ 68 h 177"/>
                    <a:gd name="T20" fmla="*/ 0 w 178"/>
                    <a:gd name="T21" fmla="*/ 86 h 177"/>
                    <a:gd name="T22" fmla="*/ 0 w 178"/>
                    <a:gd name="T23" fmla="*/ 102 h 177"/>
                    <a:gd name="T24" fmla="*/ 4 w 178"/>
                    <a:gd name="T25" fmla="*/ 120 h 177"/>
                    <a:gd name="T26" fmla="*/ 12 w 178"/>
                    <a:gd name="T27" fmla="*/ 134 h 177"/>
                    <a:gd name="T28" fmla="*/ 22 w 178"/>
                    <a:gd name="T29" fmla="*/ 147 h 177"/>
                    <a:gd name="T30" fmla="*/ 36 w 178"/>
                    <a:gd name="T31" fmla="*/ 159 h 177"/>
                    <a:gd name="T32" fmla="*/ 52 w 178"/>
                    <a:gd name="T33" fmla="*/ 169 h 177"/>
                    <a:gd name="T34" fmla="*/ 68 w 178"/>
                    <a:gd name="T35" fmla="*/ 175 h 177"/>
                    <a:gd name="T36" fmla="*/ 86 w 178"/>
                    <a:gd name="T37" fmla="*/ 177 h 177"/>
                    <a:gd name="T38" fmla="*/ 104 w 178"/>
                    <a:gd name="T39" fmla="*/ 177 h 177"/>
                    <a:gd name="T40" fmla="*/ 120 w 178"/>
                    <a:gd name="T41" fmla="*/ 173 h 177"/>
                    <a:gd name="T42" fmla="*/ 136 w 178"/>
                    <a:gd name="T43" fmla="*/ 165 h 177"/>
                    <a:gd name="T44" fmla="*/ 150 w 178"/>
                    <a:gd name="T45" fmla="*/ 155 h 177"/>
                    <a:gd name="T46" fmla="*/ 162 w 178"/>
                    <a:gd name="T47" fmla="*/ 141 h 177"/>
                    <a:gd name="T48" fmla="*/ 170 w 178"/>
                    <a:gd name="T49" fmla="*/ 126 h 177"/>
                    <a:gd name="T50" fmla="*/ 176 w 178"/>
                    <a:gd name="T51" fmla="*/ 110 h 177"/>
                    <a:gd name="T52" fmla="*/ 178 w 178"/>
                    <a:gd name="T53" fmla="*/ 92 h 177"/>
                    <a:gd name="T54" fmla="*/ 178 w 178"/>
                    <a:gd name="T55" fmla="*/ 76 h 177"/>
                    <a:gd name="T56" fmla="*/ 174 w 178"/>
                    <a:gd name="T57" fmla="*/ 58 h 177"/>
                    <a:gd name="T58" fmla="*/ 166 w 178"/>
                    <a:gd name="T59" fmla="*/ 44 h 177"/>
                    <a:gd name="T60" fmla="*/ 156 w 178"/>
                    <a:gd name="T61" fmla="*/ 30 h 177"/>
                    <a:gd name="T62" fmla="*/ 142 w 178"/>
                    <a:gd name="T63" fmla="*/ 18 h 177"/>
                    <a:gd name="T64" fmla="*/ 126 w 178"/>
                    <a:gd name="T65" fmla="*/ 8 h 17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78"/>
                    <a:gd name="T100" fmla="*/ 0 h 177"/>
                    <a:gd name="T101" fmla="*/ 178 w 178"/>
                    <a:gd name="T102" fmla="*/ 177 h 17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78" h="177">
                      <a:moveTo>
                        <a:pt x="126" y="8"/>
                      </a:moveTo>
                      <a:lnTo>
                        <a:pt x="110" y="2"/>
                      </a:lnTo>
                      <a:lnTo>
                        <a:pt x="92" y="0"/>
                      </a:lnTo>
                      <a:lnTo>
                        <a:pt x="76" y="0"/>
                      </a:lnTo>
                      <a:lnTo>
                        <a:pt x="58" y="4"/>
                      </a:lnTo>
                      <a:lnTo>
                        <a:pt x="44" y="12"/>
                      </a:lnTo>
                      <a:lnTo>
                        <a:pt x="30" y="22"/>
                      </a:lnTo>
                      <a:lnTo>
                        <a:pt x="18" y="36"/>
                      </a:lnTo>
                      <a:lnTo>
                        <a:pt x="8" y="52"/>
                      </a:lnTo>
                      <a:lnTo>
                        <a:pt x="2" y="68"/>
                      </a:lnTo>
                      <a:lnTo>
                        <a:pt x="0" y="86"/>
                      </a:lnTo>
                      <a:lnTo>
                        <a:pt x="0" y="102"/>
                      </a:lnTo>
                      <a:lnTo>
                        <a:pt x="4" y="120"/>
                      </a:lnTo>
                      <a:lnTo>
                        <a:pt x="12" y="134"/>
                      </a:lnTo>
                      <a:lnTo>
                        <a:pt x="22" y="147"/>
                      </a:lnTo>
                      <a:lnTo>
                        <a:pt x="36" y="159"/>
                      </a:lnTo>
                      <a:lnTo>
                        <a:pt x="52" y="169"/>
                      </a:lnTo>
                      <a:lnTo>
                        <a:pt x="68" y="175"/>
                      </a:lnTo>
                      <a:lnTo>
                        <a:pt x="86" y="177"/>
                      </a:lnTo>
                      <a:lnTo>
                        <a:pt x="104" y="177"/>
                      </a:lnTo>
                      <a:lnTo>
                        <a:pt x="120" y="173"/>
                      </a:lnTo>
                      <a:lnTo>
                        <a:pt x="136" y="165"/>
                      </a:lnTo>
                      <a:lnTo>
                        <a:pt x="150" y="155"/>
                      </a:lnTo>
                      <a:lnTo>
                        <a:pt x="162" y="141"/>
                      </a:lnTo>
                      <a:lnTo>
                        <a:pt x="170" y="126"/>
                      </a:lnTo>
                      <a:lnTo>
                        <a:pt x="176" y="110"/>
                      </a:lnTo>
                      <a:lnTo>
                        <a:pt x="178" y="92"/>
                      </a:lnTo>
                      <a:lnTo>
                        <a:pt x="178" y="76"/>
                      </a:lnTo>
                      <a:lnTo>
                        <a:pt x="174" y="58"/>
                      </a:lnTo>
                      <a:lnTo>
                        <a:pt x="166" y="44"/>
                      </a:lnTo>
                      <a:lnTo>
                        <a:pt x="156" y="30"/>
                      </a:lnTo>
                      <a:lnTo>
                        <a:pt x="142" y="18"/>
                      </a:lnTo>
                      <a:lnTo>
                        <a:pt x="126" y="8"/>
                      </a:lnTo>
                      <a:close/>
                    </a:path>
                  </a:pathLst>
                </a:custGeom>
                <a:solidFill>
                  <a:srgbClr val="2730D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5" name="Freeform 303">
                  <a:extLst>
                    <a:ext uri="{FF2B5EF4-FFF2-40B4-BE49-F238E27FC236}">
                      <a16:creationId xmlns:a16="http://schemas.microsoft.com/office/drawing/2014/main" id="{5B1F285D-918B-46D4-99FA-4B37B19846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0" y="2745"/>
                  <a:ext cx="172" cy="173"/>
                </a:xfrm>
                <a:custGeom>
                  <a:avLst/>
                  <a:gdLst>
                    <a:gd name="T0" fmla="*/ 122 w 172"/>
                    <a:gd name="T1" fmla="*/ 8 h 173"/>
                    <a:gd name="T2" fmla="*/ 106 w 172"/>
                    <a:gd name="T3" fmla="*/ 2 h 173"/>
                    <a:gd name="T4" fmla="*/ 88 w 172"/>
                    <a:gd name="T5" fmla="*/ 0 h 173"/>
                    <a:gd name="T6" fmla="*/ 72 w 172"/>
                    <a:gd name="T7" fmla="*/ 2 h 173"/>
                    <a:gd name="T8" fmla="*/ 56 w 172"/>
                    <a:gd name="T9" fmla="*/ 6 h 173"/>
                    <a:gd name="T10" fmla="*/ 40 w 172"/>
                    <a:gd name="T11" fmla="*/ 14 h 173"/>
                    <a:gd name="T12" fmla="*/ 28 w 172"/>
                    <a:gd name="T13" fmla="*/ 22 h 173"/>
                    <a:gd name="T14" fmla="*/ 16 w 172"/>
                    <a:gd name="T15" fmla="*/ 36 h 173"/>
                    <a:gd name="T16" fmla="*/ 6 w 172"/>
                    <a:gd name="T17" fmla="*/ 50 h 173"/>
                    <a:gd name="T18" fmla="*/ 0 w 172"/>
                    <a:gd name="T19" fmla="*/ 66 h 173"/>
                    <a:gd name="T20" fmla="*/ 0 w 172"/>
                    <a:gd name="T21" fmla="*/ 84 h 173"/>
                    <a:gd name="T22" fmla="*/ 0 w 172"/>
                    <a:gd name="T23" fmla="*/ 100 h 173"/>
                    <a:gd name="T24" fmla="*/ 4 w 172"/>
                    <a:gd name="T25" fmla="*/ 116 h 173"/>
                    <a:gd name="T26" fmla="*/ 12 w 172"/>
                    <a:gd name="T27" fmla="*/ 132 h 173"/>
                    <a:gd name="T28" fmla="*/ 22 w 172"/>
                    <a:gd name="T29" fmla="*/ 143 h 173"/>
                    <a:gd name="T30" fmla="*/ 34 w 172"/>
                    <a:gd name="T31" fmla="*/ 155 h 173"/>
                    <a:gd name="T32" fmla="*/ 48 w 172"/>
                    <a:gd name="T33" fmla="*/ 165 h 173"/>
                    <a:gd name="T34" fmla="*/ 64 w 172"/>
                    <a:gd name="T35" fmla="*/ 171 h 173"/>
                    <a:gd name="T36" fmla="*/ 82 w 172"/>
                    <a:gd name="T37" fmla="*/ 173 h 173"/>
                    <a:gd name="T38" fmla="*/ 98 w 172"/>
                    <a:gd name="T39" fmla="*/ 171 h 173"/>
                    <a:gd name="T40" fmla="*/ 116 w 172"/>
                    <a:gd name="T41" fmla="*/ 167 h 173"/>
                    <a:gd name="T42" fmla="*/ 130 w 172"/>
                    <a:gd name="T43" fmla="*/ 161 h 173"/>
                    <a:gd name="T44" fmla="*/ 144 w 172"/>
                    <a:gd name="T45" fmla="*/ 151 h 173"/>
                    <a:gd name="T46" fmla="*/ 156 w 172"/>
                    <a:gd name="T47" fmla="*/ 137 h 173"/>
                    <a:gd name="T48" fmla="*/ 164 w 172"/>
                    <a:gd name="T49" fmla="*/ 124 h 173"/>
                    <a:gd name="T50" fmla="*/ 170 w 172"/>
                    <a:gd name="T51" fmla="*/ 108 h 173"/>
                    <a:gd name="T52" fmla="*/ 172 w 172"/>
                    <a:gd name="T53" fmla="*/ 90 h 173"/>
                    <a:gd name="T54" fmla="*/ 170 w 172"/>
                    <a:gd name="T55" fmla="*/ 74 h 173"/>
                    <a:gd name="T56" fmla="*/ 166 w 172"/>
                    <a:gd name="T57" fmla="*/ 58 h 173"/>
                    <a:gd name="T58" fmla="*/ 160 w 172"/>
                    <a:gd name="T59" fmla="*/ 42 h 173"/>
                    <a:gd name="T60" fmla="*/ 150 w 172"/>
                    <a:gd name="T61" fmla="*/ 30 h 173"/>
                    <a:gd name="T62" fmla="*/ 136 w 172"/>
                    <a:gd name="T63" fmla="*/ 18 h 173"/>
                    <a:gd name="T64" fmla="*/ 122 w 172"/>
                    <a:gd name="T65" fmla="*/ 8 h 17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72"/>
                    <a:gd name="T100" fmla="*/ 0 h 173"/>
                    <a:gd name="T101" fmla="*/ 172 w 172"/>
                    <a:gd name="T102" fmla="*/ 173 h 17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72" h="173">
                      <a:moveTo>
                        <a:pt x="122" y="8"/>
                      </a:moveTo>
                      <a:lnTo>
                        <a:pt x="106" y="2"/>
                      </a:lnTo>
                      <a:lnTo>
                        <a:pt x="88" y="0"/>
                      </a:lnTo>
                      <a:lnTo>
                        <a:pt x="72" y="2"/>
                      </a:lnTo>
                      <a:lnTo>
                        <a:pt x="56" y="6"/>
                      </a:lnTo>
                      <a:lnTo>
                        <a:pt x="40" y="14"/>
                      </a:lnTo>
                      <a:lnTo>
                        <a:pt x="28" y="22"/>
                      </a:lnTo>
                      <a:lnTo>
                        <a:pt x="16" y="36"/>
                      </a:lnTo>
                      <a:lnTo>
                        <a:pt x="6" y="50"/>
                      </a:lnTo>
                      <a:lnTo>
                        <a:pt x="0" y="66"/>
                      </a:lnTo>
                      <a:lnTo>
                        <a:pt x="0" y="84"/>
                      </a:lnTo>
                      <a:lnTo>
                        <a:pt x="0" y="100"/>
                      </a:lnTo>
                      <a:lnTo>
                        <a:pt x="4" y="116"/>
                      </a:lnTo>
                      <a:lnTo>
                        <a:pt x="12" y="132"/>
                      </a:lnTo>
                      <a:lnTo>
                        <a:pt x="22" y="143"/>
                      </a:lnTo>
                      <a:lnTo>
                        <a:pt x="34" y="155"/>
                      </a:lnTo>
                      <a:lnTo>
                        <a:pt x="48" y="165"/>
                      </a:lnTo>
                      <a:lnTo>
                        <a:pt x="64" y="171"/>
                      </a:lnTo>
                      <a:lnTo>
                        <a:pt x="82" y="173"/>
                      </a:lnTo>
                      <a:lnTo>
                        <a:pt x="98" y="171"/>
                      </a:lnTo>
                      <a:lnTo>
                        <a:pt x="116" y="167"/>
                      </a:lnTo>
                      <a:lnTo>
                        <a:pt x="130" y="161"/>
                      </a:lnTo>
                      <a:lnTo>
                        <a:pt x="144" y="151"/>
                      </a:lnTo>
                      <a:lnTo>
                        <a:pt x="156" y="137"/>
                      </a:lnTo>
                      <a:lnTo>
                        <a:pt x="164" y="124"/>
                      </a:lnTo>
                      <a:lnTo>
                        <a:pt x="170" y="108"/>
                      </a:lnTo>
                      <a:lnTo>
                        <a:pt x="172" y="90"/>
                      </a:lnTo>
                      <a:lnTo>
                        <a:pt x="170" y="74"/>
                      </a:lnTo>
                      <a:lnTo>
                        <a:pt x="166" y="58"/>
                      </a:lnTo>
                      <a:lnTo>
                        <a:pt x="160" y="42"/>
                      </a:lnTo>
                      <a:lnTo>
                        <a:pt x="150" y="30"/>
                      </a:lnTo>
                      <a:lnTo>
                        <a:pt x="136" y="18"/>
                      </a:lnTo>
                      <a:lnTo>
                        <a:pt x="122" y="8"/>
                      </a:lnTo>
                      <a:close/>
                    </a:path>
                  </a:pathLst>
                </a:custGeom>
                <a:solidFill>
                  <a:srgbClr val="2D35D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6" name="Freeform 304">
                  <a:extLst>
                    <a:ext uri="{FF2B5EF4-FFF2-40B4-BE49-F238E27FC236}">
                      <a16:creationId xmlns:a16="http://schemas.microsoft.com/office/drawing/2014/main" id="{5E232D14-8752-403D-BA84-F230324EC2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0" y="2747"/>
                  <a:ext cx="168" cy="167"/>
                </a:xfrm>
                <a:custGeom>
                  <a:avLst/>
                  <a:gdLst>
                    <a:gd name="T0" fmla="*/ 120 w 168"/>
                    <a:gd name="T1" fmla="*/ 8 h 167"/>
                    <a:gd name="T2" fmla="*/ 104 w 168"/>
                    <a:gd name="T3" fmla="*/ 2 h 167"/>
                    <a:gd name="T4" fmla="*/ 86 w 168"/>
                    <a:gd name="T5" fmla="*/ 0 h 167"/>
                    <a:gd name="T6" fmla="*/ 70 w 168"/>
                    <a:gd name="T7" fmla="*/ 0 h 167"/>
                    <a:gd name="T8" fmla="*/ 56 w 168"/>
                    <a:gd name="T9" fmla="*/ 4 h 167"/>
                    <a:gd name="T10" fmla="*/ 40 w 168"/>
                    <a:gd name="T11" fmla="*/ 12 h 167"/>
                    <a:gd name="T12" fmla="*/ 28 w 168"/>
                    <a:gd name="T13" fmla="*/ 22 h 167"/>
                    <a:gd name="T14" fmla="*/ 16 w 168"/>
                    <a:gd name="T15" fmla="*/ 34 h 167"/>
                    <a:gd name="T16" fmla="*/ 8 w 168"/>
                    <a:gd name="T17" fmla="*/ 48 h 167"/>
                    <a:gd name="T18" fmla="*/ 2 w 168"/>
                    <a:gd name="T19" fmla="*/ 64 h 167"/>
                    <a:gd name="T20" fmla="*/ 0 w 168"/>
                    <a:gd name="T21" fmla="*/ 82 h 167"/>
                    <a:gd name="T22" fmla="*/ 2 w 168"/>
                    <a:gd name="T23" fmla="*/ 98 h 167"/>
                    <a:gd name="T24" fmla="*/ 6 w 168"/>
                    <a:gd name="T25" fmla="*/ 114 h 167"/>
                    <a:gd name="T26" fmla="*/ 12 w 168"/>
                    <a:gd name="T27" fmla="*/ 128 h 167"/>
                    <a:gd name="T28" fmla="*/ 22 w 168"/>
                    <a:gd name="T29" fmla="*/ 139 h 167"/>
                    <a:gd name="T30" fmla="*/ 34 w 168"/>
                    <a:gd name="T31" fmla="*/ 151 h 167"/>
                    <a:gd name="T32" fmla="*/ 48 w 168"/>
                    <a:gd name="T33" fmla="*/ 159 h 167"/>
                    <a:gd name="T34" fmla="*/ 64 w 168"/>
                    <a:gd name="T35" fmla="*/ 165 h 167"/>
                    <a:gd name="T36" fmla="*/ 82 w 168"/>
                    <a:gd name="T37" fmla="*/ 167 h 167"/>
                    <a:gd name="T38" fmla="*/ 98 w 168"/>
                    <a:gd name="T39" fmla="*/ 167 h 167"/>
                    <a:gd name="T40" fmla="*/ 114 w 168"/>
                    <a:gd name="T41" fmla="*/ 163 h 167"/>
                    <a:gd name="T42" fmla="*/ 128 w 168"/>
                    <a:gd name="T43" fmla="*/ 155 h 167"/>
                    <a:gd name="T44" fmla="*/ 140 w 168"/>
                    <a:gd name="T45" fmla="*/ 145 h 167"/>
                    <a:gd name="T46" fmla="*/ 152 w 168"/>
                    <a:gd name="T47" fmla="*/ 133 h 167"/>
                    <a:gd name="T48" fmla="*/ 160 w 168"/>
                    <a:gd name="T49" fmla="*/ 120 h 167"/>
                    <a:gd name="T50" fmla="*/ 166 w 168"/>
                    <a:gd name="T51" fmla="*/ 104 h 167"/>
                    <a:gd name="T52" fmla="*/ 168 w 168"/>
                    <a:gd name="T53" fmla="*/ 86 h 167"/>
                    <a:gd name="T54" fmla="*/ 168 w 168"/>
                    <a:gd name="T55" fmla="*/ 70 h 167"/>
                    <a:gd name="T56" fmla="*/ 164 w 168"/>
                    <a:gd name="T57" fmla="*/ 56 h 167"/>
                    <a:gd name="T58" fmla="*/ 156 w 168"/>
                    <a:gd name="T59" fmla="*/ 40 h 167"/>
                    <a:gd name="T60" fmla="*/ 146 w 168"/>
                    <a:gd name="T61" fmla="*/ 28 h 167"/>
                    <a:gd name="T62" fmla="*/ 134 w 168"/>
                    <a:gd name="T63" fmla="*/ 16 h 167"/>
                    <a:gd name="T64" fmla="*/ 120 w 168"/>
                    <a:gd name="T65" fmla="*/ 8 h 16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68"/>
                    <a:gd name="T100" fmla="*/ 0 h 167"/>
                    <a:gd name="T101" fmla="*/ 168 w 168"/>
                    <a:gd name="T102" fmla="*/ 167 h 16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68" h="167">
                      <a:moveTo>
                        <a:pt x="120" y="8"/>
                      </a:moveTo>
                      <a:lnTo>
                        <a:pt x="104" y="2"/>
                      </a:lnTo>
                      <a:lnTo>
                        <a:pt x="86" y="0"/>
                      </a:lnTo>
                      <a:lnTo>
                        <a:pt x="70" y="0"/>
                      </a:lnTo>
                      <a:lnTo>
                        <a:pt x="56" y="4"/>
                      </a:lnTo>
                      <a:lnTo>
                        <a:pt x="40" y="12"/>
                      </a:lnTo>
                      <a:lnTo>
                        <a:pt x="28" y="22"/>
                      </a:lnTo>
                      <a:lnTo>
                        <a:pt x="16" y="34"/>
                      </a:lnTo>
                      <a:lnTo>
                        <a:pt x="8" y="48"/>
                      </a:lnTo>
                      <a:lnTo>
                        <a:pt x="2" y="64"/>
                      </a:lnTo>
                      <a:lnTo>
                        <a:pt x="0" y="82"/>
                      </a:lnTo>
                      <a:lnTo>
                        <a:pt x="2" y="98"/>
                      </a:lnTo>
                      <a:lnTo>
                        <a:pt x="6" y="114"/>
                      </a:lnTo>
                      <a:lnTo>
                        <a:pt x="12" y="128"/>
                      </a:lnTo>
                      <a:lnTo>
                        <a:pt x="22" y="139"/>
                      </a:lnTo>
                      <a:lnTo>
                        <a:pt x="34" y="151"/>
                      </a:lnTo>
                      <a:lnTo>
                        <a:pt x="48" y="159"/>
                      </a:lnTo>
                      <a:lnTo>
                        <a:pt x="64" y="165"/>
                      </a:lnTo>
                      <a:lnTo>
                        <a:pt x="82" y="167"/>
                      </a:lnTo>
                      <a:lnTo>
                        <a:pt x="98" y="167"/>
                      </a:lnTo>
                      <a:lnTo>
                        <a:pt x="114" y="163"/>
                      </a:lnTo>
                      <a:lnTo>
                        <a:pt x="128" y="155"/>
                      </a:lnTo>
                      <a:lnTo>
                        <a:pt x="140" y="145"/>
                      </a:lnTo>
                      <a:lnTo>
                        <a:pt x="152" y="133"/>
                      </a:lnTo>
                      <a:lnTo>
                        <a:pt x="160" y="120"/>
                      </a:lnTo>
                      <a:lnTo>
                        <a:pt x="166" y="104"/>
                      </a:lnTo>
                      <a:lnTo>
                        <a:pt x="168" y="86"/>
                      </a:lnTo>
                      <a:lnTo>
                        <a:pt x="168" y="70"/>
                      </a:lnTo>
                      <a:lnTo>
                        <a:pt x="164" y="56"/>
                      </a:lnTo>
                      <a:lnTo>
                        <a:pt x="156" y="40"/>
                      </a:lnTo>
                      <a:lnTo>
                        <a:pt x="146" y="28"/>
                      </a:lnTo>
                      <a:lnTo>
                        <a:pt x="134" y="16"/>
                      </a:lnTo>
                      <a:lnTo>
                        <a:pt x="120" y="8"/>
                      </a:lnTo>
                      <a:close/>
                    </a:path>
                  </a:pathLst>
                </a:custGeom>
                <a:solidFill>
                  <a:srgbClr val="333BD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7" name="Freeform 305">
                  <a:extLst>
                    <a:ext uri="{FF2B5EF4-FFF2-40B4-BE49-F238E27FC236}">
                      <a16:creationId xmlns:a16="http://schemas.microsoft.com/office/drawing/2014/main" id="{39010FC3-FF1D-4F3A-B4BB-6E04CA7280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4" y="2751"/>
                  <a:ext cx="162" cy="161"/>
                </a:xfrm>
                <a:custGeom>
                  <a:avLst/>
                  <a:gdLst>
                    <a:gd name="T0" fmla="*/ 114 w 162"/>
                    <a:gd name="T1" fmla="*/ 8 h 161"/>
                    <a:gd name="T2" fmla="*/ 98 w 162"/>
                    <a:gd name="T3" fmla="*/ 2 h 161"/>
                    <a:gd name="T4" fmla="*/ 84 w 162"/>
                    <a:gd name="T5" fmla="*/ 0 h 161"/>
                    <a:gd name="T6" fmla="*/ 68 w 162"/>
                    <a:gd name="T7" fmla="*/ 0 h 161"/>
                    <a:gd name="T8" fmla="*/ 54 w 162"/>
                    <a:gd name="T9" fmla="*/ 4 h 161"/>
                    <a:gd name="T10" fmla="*/ 40 w 162"/>
                    <a:gd name="T11" fmla="*/ 12 h 161"/>
                    <a:gd name="T12" fmla="*/ 28 w 162"/>
                    <a:gd name="T13" fmla="*/ 22 h 161"/>
                    <a:gd name="T14" fmla="*/ 16 w 162"/>
                    <a:gd name="T15" fmla="*/ 34 h 161"/>
                    <a:gd name="T16" fmla="*/ 8 w 162"/>
                    <a:gd name="T17" fmla="*/ 48 h 161"/>
                    <a:gd name="T18" fmla="*/ 2 w 162"/>
                    <a:gd name="T19" fmla="*/ 64 h 161"/>
                    <a:gd name="T20" fmla="*/ 0 w 162"/>
                    <a:gd name="T21" fmla="*/ 78 h 161"/>
                    <a:gd name="T22" fmla="*/ 2 w 162"/>
                    <a:gd name="T23" fmla="*/ 94 h 161"/>
                    <a:gd name="T24" fmla="*/ 6 w 162"/>
                    <a:gd name="T25" fmla="*/ 108 h 161"/>
                    <a:gd name="T26" fmla="*/ 12 w 162"/>
                    <a:gd name="T27" fmla="*/ 122 h 161"/>
                    <a:gd name="T28" fmla="*/ 22 w 162"/>
                    <a:gd name="T29" fmla="*/ 133 h 161"/>
                    <a:gd name="T30" fmla="*/ 34 w 162"/>
                    <a:gd name="T31" fmla="*/ 145 h 161"/>
                    <a:gd name="T32" fmla="*/ 48 w 162"/>
                    <a:gd name="T33" fmla="*/ 153 h 161"/>
                    <a:gd name="T34" fmla="*/ 64 w 162"/>
                    <a:gd name="T35" fmla="*/ 159 h 161"/>
                    <a:gd name="T36" fmla="*/ 78 w 162"/>
                    <a:gd name="T37" fmla="*/ 161 h 161"/>
                    <a:gd name="T38" fmla="*/ 94 w 162"/>
                    <a:gd name="T39" fmla="*/ 161 h 161"/>
                    <a:gd name="T40" fmla="*/ 110 w 162"/>
                    <a:gd name="T41" fmla="*/ 157 h 161"/>
                    <a:gd name="T42" fmla="*/ 124 w 162"/>
                    <a:gd name="T43" fmla="*/ 149 h 161"/>
                    <a:gd name="T44" fmla="*/ 136 w 162"/>
                    <a:gd name="T45" fmla="*/ 139 h 161"/>
                    <a:gd name="T46" fmla="*/ 146 w 162"/>
                    <a:gd name="T47" fmla="*/ 127 h 161"/>
                    <a:gd name="T48" fmla="*/ 154 w 162"/>
                    <a:gd name="T49" fmla="*/ 114 h 161"/>
                    <a:gd name="T50" fmla="*/ 160 w 162"/>
                    <a:gd name="T51" fmla="*/ 98 h 161"/>
                    <a:gd name="T52" fmla="*/ 162 w 162"/>
                    <a:gd name="T53" fmla="*/ 84 h 161"/>
                    <a:gd name="T54" fmla="*/ 162 w 162"/>
                    <a:gd name="T55" fmla="*/ 68 h 161"/>
                    <a:gd name="T56" fmla="*/ 158 w 162"/>
                    <a:gd name="T57" fmla="*/ 54 h 161"/>
                    <a:gd name="T58" fmla="*/ 150 w 162"/>
                    <a:gd name="T59" fmla="*/ 40 h 161"/>
                    <a:gd name="T60" fmla="*/ 140 w 162"/>
                    <a:gd name="T61" fmla="*/ 28 h 161"/>
                    <a:gd name="T62" fmla="*/ 128 w 162"/>
                    <a:gd name="T63" fmla="*/ 16 h 161"/>
                    <a:gd name="T64" fmla="*/ 114 w 162"/>
                    <a:gd name="T65" fmla="*/ 8 h 16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62"/>
                    <a:gd name="T100" fmla="*/ 0 h 161"/>
                    <a:gd name="T101" fmla="*/ 162 w 162"/>
                    <a:gd name="T102" fmla="*/ 161 h 16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62" h="161">
                      <a:moveTo>
                        <a:pt x="114" y="8"/>
                      </a:moveTo>
                      <a:lnTo>
                        <a:pt x="98" y="2"/>
                      </a:lnTo>
                      <a:lnTo>
                        <a:pt x="84" y="0"/>
                      </a:lnTo>
                      <a:lnTo>
                        <a:pt x="68" y="0"/>
                      </a:lnTo>
                      <a:lnTo>
                        <a:pt x="54" y="4"/>
                      </a:lnTo>
                      <a:lnTo>
                        <a:pt x="40" y="12"/>
                      </a:lnTo>
                      <a:lnTo>
                        <a:pt x="28" y="22"/>
                      </a:lnTo>
                      <a:lnTo>
                        <a:pt x="16" y="34"/>
                      </a:lnTo>
                      <a:lnTo>
                        <a:pt x="8" y="48"/>
                      </a:lnTo>
                      <a:lnTo>
                        <a:pt x="2" y="64"/>
                      </a:lnTo>
                      <a:lnTo>
                        <a:pt x="0" y="78"/>
                      </a:lnTo>
                      <a:lnTo>
                        <a:pt x="2" y="94"/>
                      </a:lnTo>
                      <a:lnTo>
                        <a:pt x="6" y="108"/>
                      </a:lnTo>
                      <a:lnTo>
                        <a:pt x="12" y="122"/>
                      </a:lnTo>
                      <a:lnTo>
                        <a:pt x="22" y="133"/>
                      </a:lnTo>
                      <a:lnTo>
                        <a:pt x="34" y="145"/>
                      </a:lnTo>
                      <a:lnTo>
                        <a:pt x="48" y="153"/>
                      </a:lnTo>
                      <a:lnTo>
                        <a:pt x="64" y="159"/>
                      </a:lnTo>
                      <a:lnTo>
                        <a:pt x="78" y="161"/>
                      </a:lnTo>
                      <a:lnTo>
                        <a:pt x="94" y="161"/>
                      </a:lnTo>
                      <a:lnTo>
                        <a:pt x="110" y="157"/>
                      </a:lnTo>
                      <a:lnTo>
                        <a:pt x="124" y="149"/>
                      </a:lnTo>
                      <a:lnTo>
                        <a:pt x="136" y="139"/>
                      </a:lnTo>
                      <a:lnTo>
                        <a:pt x="146" y="127"/>
                      </a:lnTo>
                      <a:lnTo>
                        <a:pt x="154" y="114"/>
                      </a:lnTo>
                      <a:lnTo>
                        <a:pt x="160" y="98"/>
                      </a:lnTo>
                      <a:lnTo>
                        <a:pt x="162" y="84"/>
                      </a:lnTo>
                      <a:lnTo>
                        <a:pt x="162" y="68"/>
                      </a:lnTo>
                      <a:lnTo>
                        <a:pt x="158" y="54"/>
                      </a:lnTo>
                      <a:lnTo>
                        <a:pt x="150" y="40"/>
                      </a:lnTo>
                      <a:lnTo>
                        <a:pt x="140" y="28"/>
                      </a:lnTo>
                      <a:lnTo>
                        <a:pt x="128" y="16"/>
                      </a:lnTo>
                      <a:lnTo>
                        <a:pt x="114" y="8"/>
                      </a:lnTo>
                      <a:close/>
                    </a:path>
                  </a:pathLst>
                </a:custGeom>
                <a:solidFill>
                  <a:srgbClr val="3941D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8" name="Freeform 306">
                  <a:extLst>
                    <a:ext uri="{FF2B5EF4-FFF2-40B4-BE49-F238E27FC236}">
                      <a16:creationId xmlns:a16="http://schemas.microsoft.com/office/drawing/2014/main" id="{556DF66E-2219-4183-AFB3-FF15B15674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8" y="2755"/>
                  <a:ext cx="154" cy="153"/>
                </a:xfrm>
                <a:custGeom>
                  <a:avLst/>
                  <a:gdLst>
                    <a:gd name="T0" fmla="*/ 110 w 154"/>
                    <a:gd name="T1" fmla="*/ 8 h 153"/>
                    <a:gd name="T2" fmla="*/ 94 w 154"/>
                    <a:gd name="T3" fmla="*/ 2 h 153"/>
                    <a:gd name="T4" fmla="*/ 80 w 154"/>
                    <a:gd name="T5" fmla="*/ 0 h 153"/>
                    <a:gd name="T6" fmla="*/ 64 w 154"/>
                    <a:gd name="T7" fmla="*/ 0 h 153"/>
                    <a:gd name="T8" fmla="*/ 50 w 154"/>
                    <a:gd name="T9" fmla="*/ 4 h 153"/>
                    <a:gd name="T10" fmla="*/ 38 w 154"/>
                    <a:gd name="T11" fmla="*/ 10 h 153"/>
                    <a:gd name="T12" fmla="*/ 26 w 154"/>
                    <a:gd name="T13" fmla="*/ 20 h 153"/>
                    <a:gd name="T14" fmla="*/ 16 w 154"/>
                    <a:gd name="T15" fmla="*/ 30 h 153"/>
                    <a:gd name="T16" fmla="*/ 8 w 154"/>
                    <a:gd name="T17" fmla="*/ 44 h 153"/>
                    <a:gd name="T18" fmla="*/ 2 w 154"/>
                    <a:gd name="T19" fmla="*/ 60 h 153"/>
                    <a:gd name="T20" fmla="*/ 0 w 154"/>
                    <a:gd name="T21" fmla="*/ 74 h 153"/>
                    <a:gd name="T22" fmla="*/ 2 w 154"/>
                    <a:gd name="T23" fmla="*/ 90 h 153"/>
                    <a:gd name="T24" fmla="*/ 6 w 154"/>
                    <a:gd name="T25" fmla="*/ 104 h 153"/>
                    <a:gd name="T26" fmla="*/ 12 w 154"/>
                    <a:gd name="T27" fmla="*/ 116 h 153"/>
                    <a:gd name="T28" fmla="*/ 20 w 154"/>
                    <a:gd name="T29" fmla="*/ 127 h 153"/>
                    <a:gd name="T30" fmla="*/ 30 w 154"/>
                    <a:gd name="T31" fmla="*/ 137 h 153"/>
                    <a:gd name="T32" fmla="*/ 44 w 154"/>
                    <a:gd name="T33" fmla="*/ 145 h 153"/>
                    <a:gd name="T34" fmla="*/ 60 w 154"/>
                    <a:gd name="T35" fmla="*/ 151 h 153"/>
                    <a:gd name="T36" fmla="*/ 74 w 154"/>
                    <a:gd name="T37" fmla="*/ 153 h 153"/>
                    <a:gd name="T38" fmla="*/ 90 w 154"/>
                    <a:gd name="T39" fmla="*/ 153 h 153"/>
                    <a:gd name="T40" fmla="*/ 104 w 154"/>
                    <a:gd name="T41" fmla="*/ 149 h 153"/>
                    <a:gd name="T42" fmla="*/ 118 w 154"/>
                    <a:gd name="T43" fmla="*/ 143 h 153"/>
                    <a:gd name="T44" fmla="*/ 130 w 154"/>
                    <a:gd name="T45" fmla="*/ 133 h 153"/>
                    <a:gd name="T46" fmla="*/ 138 w 154"/>
                    <a:gd name="T47" fmla="*/ 123 h 153"/>
                    <a:gd name="T48" fmla="*/ 146 w 154"/>
                    <a:gd name="T49" fmla="*/ 110 h 153"/>
                    <a:gd name="T50" fmla="*/ 152 w 154"/>
                    <a:gd name="T51" fmla="*/ 94 h 153"/>
                    <a:gd name="T52" fmla="*/ 154 w 154"/>
                    <a:gd name="T53" fmla="*/ 80 h 153"/>
                    <a:gd name="T54" fmla="*/ 154 w 154"/>
                    <a:gd name="T55" fmla="*/ 64 h 153"/>
                    <a:gd name="T56" fmla="*/ 150 w 154"/>
                    <a:gd name="T57" fmla="*/ 50 h 153"/>
                    <a:gd name="T58" fmla="*/ 144 w 154"/>
                    <a:gd name="T59" fmla="*/ 38 h 153"/>
                    <a:gd name="T60" fmla="*/ 134 w 154"/>
                    <a:gd name="T61" fmla="*/ 26 h 153"/>
                    <a:gd name="T62" fmla="*/ 124 w 154"/>
                    <a:gd name="T63" fmla="*/ 16 h 153"/>
                    <a:gd name="T64" fmla="*/ 110 w 154"/>
                    <a:gd name="T65" fmla="*/ 8 h 15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54"/>
                    <a:gd name="T100" fmla="*/ 0 h 153"/>
                    <a:gd name="T101" fmla="*/ 154 w 154"/>
                    <a:gd name="T102" fmla="*/ 153 h 15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54" h="153">
                      <a:moveTo>
                        <a:pt x="110" y="8"/>
                      </a:moveTo>
                      <a:lnTo>
                        <a:pt x="94" y="2"/>
                      </a:lnTo>
                      <a:lnTo>
                        <a:pt x="80" y="0"/>
                      </a:lnTo>
                      <a:lnTo>
                        <a:pt x="64" y="0"/>
                      </a:lnTo>
                      <a:lnTo>
                        <a:pt x="50" y="4"/>
                      </a:lnTo>
                      <a:lnTo>
                        <a:pt x="38" y="10"/>
                      </a:lnTo>
                      <a:lnTo>
                        <a:pt x="26" y="20"/>
                      </a:lnTo>
                      <a:lnTo>
                        <a:pt x="16" y="30"/>
                      </a:lnTo>
                      <a:lnTo>
                        <a:pt x="8" y="44"/>
                      </a:lnTo>
                      <a:lnTo>
                        <a:pt x="2" y="60"/>
                      </a:lnTo>
                      <a:lnTo>
                        <a:pt x="0" y="74"/>
                      </a:lnTo>
                      <a:lnTo>
                        <a:pt x="2" y="90"/>
                      </a:lnTo>
                      <a:lnTo>
                        <a:pt x="6" y="104"/>
                      </a:lnTo>
                      <a:lnTo>
                        <a:pt x="12" y="116"/>
                      </a:lnTo>
                      <a:lnTo>
                        <a:pt x="20" y="127"/>
                      </a:lnTo>
                      <a:lnTo>
                        <a:pt x="30" y="137"/>
                      </a:lnTo>
                      <a:lnTo>
                        <a:pt x="44" y="145"/>
                      </a:lnTo>
                      <a:lnTo>
                        <a:pt x="60" y="151"/>
                      </a:lnTo>
                      <a:lnTo>
                        <a:pt x="74" y="153"/>
                      </a:lnTo>
                      <a:lnTo>
                        <a:pt x="90" y="153"/>
                      </a:lnTo>
                      <a:lnTo>
                        <a:pt x="104" y="149"/>
                      </a:lnTo>
                      <a:lnTo>
                        <a:pt x="118" y="143"/>
                      </a:lnTo>
                      <a:lnTo>
                        <a:pt x="130" y="133"/>
                      </a:lnTo>
                      <a:lnTo>
                        <a:pt x="138" y="123"/>
                      </a:lnTo>
                      <a:lnTo>
                        <a:pt x="146" y="110"/>
                      </a:lnTo>
                      <a:lnTo>
                        <a:pt x="152" y="94"/>
                      </a:lnTo>
                      <a:lnTo>
                        <a:pt x="154" y="80"/>
                      </a:lnTo>
                      <a:lnTo>
                        <a:pt x="154" y="64"/>
                      </a:lnTo>
                      <a:lnTo>
                        <a:pt x="150" y="50"/>
                      </a:lnTo>
                      <a:lnTo>
                        <a:pt x="144" y="38"/>
                      </a:lnTo>
                      <a:lnTo>
                        <a:pt x="134" y="26"/>
                      </a:lnTo>
                      <a:lnTo>
                        <a:pt x="124" y="16"/>
                      </a:lnTo>
                      <a:lnTo>
                        <a:pt x="110" y="8"/>
                      </a:lnTo>
                      <a:close/>
                    </a:path>
                  </a:pathLst>
                </a:custGeom>
                <a:solidFill>
                  <a:srgbClr val="4048D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69" name="Freeform 307">
                  <a:extLst>
                    <a:ext uri="{FF2B5EF4-FFF2-40B4-BE49-F238E27FC236}">
                      <a16:creationId xmlns:a16="http://schemas.microsoft.com/office/drawing/2014/main" id="{01FA2D0F-1C18-4309-87F1-8BE6480B7B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0" y="2757"/>
                  <a:ext cx="148" cy="147"/>
                </a:xfrm>
                <a:custGeom>
                  <a:avLst/>
                  <a:gdLst>
                    <a:gd name="T0" fmla="*/ 104 w 148"/>
                    <a:gd name="T1" fmla="*/ 8 h 147"/>
                    <a:gd name="T2" fmla="*/ 90 w 148"/>
                    <a:gd name="T3" fmla="*/ 2 h 147"/>
                    <a:gd name="T4" fmla="*/ 76 w 148"/>
                    <a:gd name="T5" fmla="*/ 0 h 147"/>
                    <a:gd name="T6" fmla="*/ 62 w 148"/>
                    <a:gd name="T7" fmla="*/ 2 h 147"/>
                    <a:gd name="T8" fmla="*/ 50 w 148"/>
                    <a:gd name="T9" fmla="*/ 6 h 147"/>
                    <a:gd name="T10" fmla="*/ 36 w 148"/>
                    <a:gd name="T11" fmla="*/ 12 h 147"/>
                    <a:gd name="T12" fmla="*/ 26 w 148"/>
                    <a:gd name="T13" fmla="*/ 20 h 147"/>
                    <a:gd name="T14" fmla="*/ 16 w 148"/>
                    <a:gd name="T15" fmla="*/ 30 h 147"/>
                    <a:gd name="T16" fmla="*/ 8 w 148"/>
                    <a:gd name="T17" fmla="*/ 44 h 147"/>
                    <a:gd name="T18" fmla="*/ 2 w 148"/>
                    <a:gd name="T19" fmla="*/ 58 h 147"/>
                    <a:gd name="T20" fmla="*/ 0 w 148"/>
                    <a:gd name="T21" fmla="*/ 72 h 147"/>
                    <a:gd name="T22" fmla="*/ 2 w 148"/>
                    <a:gd name="T23" fmla="*/ 86 h 147"/>
                    <a:gd name="T24" fmla="*/ 6 w 148"/>
                    <a:gd name="T25" fmla="*/ 98 h 147"/>
                    <a:gd name="T26" fmla="*/ 12 w 148"/>
                    <a:gd name="T27" fmla="*/ 112 h 147"/>
                    <a:gd name="T28" fmla="*/ 20 w 148"/>
                    <a:gd name="T29" fmla="*/ 121 h 147"/>
                    <a:gd name="T30" fmla="*/ 30 w 148"/>
                    <a:gd name="T31" fmla="*/ 131 h 147"/>
                    <a:gd name="T32" fmla="*/ 44 w 148"/>
                    <a:gd name="T33" fmla="*/ 139 h 147"/>
                    <a:gd name="T34" fmla="*/ 58 w 148"/>
                    <a:gd name="T35" fmla="*/ 145 h 147"/>
                    <a:gd name="T36" fmla="*/ 72 w 148"/>
                    <a:gd name="T37" fmla="*/ 147 h 147"/>
                    <a:gd name="T38" fmla="*/ 86 w 148"/>
                    <a:gd name="T39" fmla="*/ 145 h 147"/>
                    <a:gd name="T40" fmla="*/ 100 w 148"/>
                    <a:gd name="T41" fmla="*/ 143 h 147"/>
                    <a:gd name="T42" fmla="*/ 112 w 148"/>
                    <a:gd name="T43" fmla="*/ 135 h 147"/>
                    <a:gd name="T44" fmla="*/ 124 w 148"/>
                    <a:gd name="T45" fmla="*/ 127 h 147"/>
                    <a:gd name="T46" fmla="*/ 132 w 148"/>
                    <a:gd name="T47" fmla="*/ 118 h 147"/>
                    <a:gd name="T48" fmla="*/ 140 w 148"/>
                    <a:gd name="T49" fmla="*/ 104 h 147"/>
                    <a:gd name="T50" fmla="*/ 146 w 148"/>
                    <a:gd name="T51" fmla="*/ 90 h 147"/>
                    <a:gd name="T52" fmla="*/ 148 w 148"/>
                    <a:gd name="T53" fmla="*/ 76 h 147"/>
                    <a:gd name="T54" fmla="*/ 146 w 148"/>
                    <a:gd name="T55" fmla="*/ 62 h 147"/>
                    <a:gd name="T56" fmla="*/ 144 w 148"/>
                    <a:gd name="T57" fmla="*/ 50 h 147"/>
                    <a:gd name="T58" fmla="*/ 136 w 148"/>
                    <a:gd name="T59" fmla="*/ 36 h 147"/>
                    <a:gd name="T60" fmla="*/ 128 w 148"/>
                    <a:gd name="T61" fmla="*/ 26 h 147"/>
                    <a:gd name="T62" fmla="*/ 118 w 148"/>
                    <a:gd name="T63" fmla="*/ 16 h 147"/>
                    <a:gd name="T64" fmla="*/ 104 w 148"/>
                    <a:gd name="T65" fmla="*/ 8 h 14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8"/>
                    <a:gd name="T100" fmla="*/ 0 h 147"/>
                    <a:gd name="T101" fmla="*/ 148 w 148"/>
                    <a:gd name="T102" fmla="*/ 147 h 14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8" h="147">
                      <a:moveTo>
                        <a:pt x="104" y="8"/>
                      </a:moveTo>
                      <a:lnTo>
                        <a:pt x="90" y="2"/>
                      </a:lnTo>
                      <a:lnTo>
                        <a:pt x="76" y="0"/>
                      </a:lnTo>
                      <a:lnTo>
                        <a:pt x="62" y="2"/>
                      </a:lnTo>
                      <a:lnTo>
                        <a:pt x="50" y="6"/>
                      </a:lnTo>
                      <a:lnTo>
                        <a:pt x="36" y="12"/>
                      </a:lnTo>
                      <a:lnTo>
                        <a:pt x="26" y="20"/>
                      </a:lnTo>
                      <a:lnTo>
                        <a:pt x="16" y="30"/>
                      </a:lnTo>
                      <a:lnTo>
                        <a:pt x="8" y="44"/>
                      </a:lnTo>
                      <a:lnTo>
                        <a:pt x="2" y="58"/>
                      </a:lnTo>
                      <a:lnTo>
                        <a:pt x="0" y="72"/>
                      </a:lnTo>
                      <a:lnTo>
                        <a:pt x="2" y="86"/>
                      </a:lnTo>
                      <a:lnTo>
                        <a:pt x="6" y="98"/>
                      </a:lnTo>
                      <a:lnTo>
                        <a:pt x="12" y="112"/>
                      </a:lnTo>
                      <a:lnTo>
                        <a:pt x="20" y="121"/>
                      </a:lnTo>
                      <a:lnTo>
                        <a:pt x="30" y="131"/>
                      </a:lnTo>
                      <a:lnTo>
                        <a:pt x="44" y="139"/>
                      </a:lnTo>
                      <a:lnTo>
                        <a:pt x="58" y="145"/>
                      </a:lnTo>
                      <a:lnTo>
                        <a:pt x="72" y="147"/>
                      </a:lnTo>
                      <a:lnTo>
                        <a:pt x="86" y="145"/>
                      </a:lnTo>
                      <a:lnTo>
                        <a:pt x="100" y="143"/>
                      </a:lnTo>
                      <a:lnTo>
                        <a:pt x="112" y="135"/>
                      </a:lnTo>
                      <a:lnTo>
                        <a:pt x="124" y="127"/>
                      </a:lnTo>
                      <a:lnTo>
                        <a:pt x="132" y="118"/>
                      </a:lnTo>
                      <a:lnTo>
                        <a:pt x="140" y="104"/>
                      </a:lnTo>
                      <a:lnTo>
                        <a:pt x="146" y="90"/>
                      </a:lnTo>
                      <a:lnTo>
                        <a:pt x="148" y="76"/>
                      </a:lnTo>
                      <a:lnTo>
                        <a:pt x="146" y="62"/>
                      </a:lnTo>
                      <a:lnTo>
                        <a:pt x="144" y="50"/>
                      </a:lnTo>
                      <a:lnTo>
                        <a:pt x="136" y="36"/>
                      </a:lnTo>
                      <a:lnTo>
                        <a:pt x="128" y="26"/>
                      </a:lnTo>
                      <a:lnTo>
                        <a:pt x="118" y="16"/>
                      </a:lnTo>
                      <a:lnTo>
                        <a:pt x="104" y="8"/>
                      </a:lnTo>
                      <a:close/>
                    </a:path>
                  </a:pathLst>
                </a:custGeom>
                <a:solidFill>
                  <a:srgbClr val="464ED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0" name="Freeform 308">
                  <a:extLst>
                    <a:ext uri="{FF2B5EF4-FFF2-40B4-BE49-F238E27FC236}">
                      <a16:creationId xmlns:a16="http://schemas.microsoft.com/office/drawing/2014/main" id="{710384F2-70AE-49DD-9556-A2E236835C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4" y="2761"/>
                  <a:ext cx="142" cy="141"/>
                </a:xfrm>
                <a:custGeom>
                  <a:avLst/>
                  <a:gdLst>
                    <a:gd name="T0" fmla="*/ 100 w 142"/>
                    <a:gd name="T1" fmla="*/ 6 h 141"/>
                    <a:gd name="T2" fmla="*/ 88 w 142"/>
                    <a:gd name="T3" fmla="*/ 2 h 141"/>
                    <a:gd name="T4" fmla="*/ 74 w 142"/>
                    <a:gd name="T5" fmla="*/ 0 h 141"/>
                    <a:gd name="T6" fmla="*/ 60 w 142"/>
                    <a:gd name="T7" fmla="*/ 0 h 141"/>
                    <a:gd name="T8" fmla="*/ 48 w 142"/>
                    <a:gd name="T9" fmla="*/ 4 h 141"/>
                    <a:gd name="T10" fmla="*/ 34 w 142"/>
                    <a:gd name="T11" fmla="*/ 10 h 141"/>
                    <a:gd name="T12" fmla="*/ 24 w 142"/>
                    <a:gd name="T13" fmla="*/ 20 h 141"/>
                    <a:gd name="T14" fmla="*/ 14 w 142"/>
                    <a:gd name="T15" fmla="*/ 30 h 141"/>
                    <a:gd name="T16" fmla="*/ 6 w 142"/>
                    <a:gd name="T17" fmla="*/ 42 h 141"/>
                    <a:gd name="T18" fmla="*/ 2 w 142"/>
                    <a:gd name="T19" fmla="*/ 56 h 141"/>
                    <a:gd name="T20" fmla="*/ 0 w 142"/>
                    <a:gd name="T21" fmla="*/ 68 h 141"/>
                    <a:gd name="T22" fmla="*/ 2 w 142"/>
                    <a:gd name="T23" fmla="*/ 82 h 141"/>
                    <a:gd name="T24" fmla="*/ 6 w 142"/>
                    <a:gd name="T25" fmla="*/ 96 h 141"/>
                    <a:gd name="T26" fmla="*/ 12 w 142"/>
                    <a:gd name="T27" fmla="*/ 108 h 141"/>
                    <a:gd name="T28" fmla="*/ 20 w 142"/>
                    <a:gd name="T29" fmla="*/ 117 h 141"/>
                    <a:gd name="T30" fmla="*/ 30 w 142"/>
                    <a:gd name="T31" fmla="*/ 127 h 141"/>
                    <a:gd name="T32" fmla="*/ 42 w 142"/>
                    <a:gd name="T33" fmla="*/ 135 h 141"/>
                    <a:gd name="T34" fmla="*/ 56 w 142"/>
                    <a:gd name="T35" fmla="*/ 139 h 141"/>
                    <a:gd name="T36" fmla="*/ 68 w 142"/>
                    <a:gd name="T37" fmla="*/ 141 h 141"/>
                    <a:gd name="T38" fmla="*/ 82 w 142"/>
                    <a:gd name="T39" fmla="*/ 141 h 141"/>
                    <a:gd name="T40" fmla="*/ 96 w 142"/>
                    <a:gd name="T41" fmla="*/ 137 h 141"/>
                    <a:gd name="T42" fmla="*/ 108 w 142"/>
                    <a:gd name="T43" fmla="*/ 131 h 141"/>
                    <a:gd name="T44" fmla="*/ 120 w 142"/>
                    <a:gd name="T45" fmla="*/ 123 h 141"/>
                    <a:gd name="T46" fmla="*/ 128 w 142"/>
                    <a:gd name="T47" fmla="*/ 112 h 141"/>
                    <a:gd name="T48" fmla="*/ 136 w 142"/>
                    <a:gd name="T49" fmla="*/ 100 h 141"/>
                    <a:gd name="T50" fmla="*/ 140 w 142"/>
                    <a:gd name="T51" fmla="*/ 88 h 141"/>
                    <a:gd name="T52" fmla="*/ 142 w 142"/>
                    <a:gd name="T53" fmla="*/ 74 h 141"/>
                    <a:gd name="T54" fmla="*/ 142 w 142"/>
                    <a:gd name="T55" fmla="*/ 60 h 141"/>
                    <a:gd name="T56" fmla="*/ 138 w 142"/>
                    <a:gd name="T57" fmla="*/ 48 h 141"/>
                    <a:gd name="T58" fmla="*/ 132 w 142"/>
                    <a:gd name="T59" fmla="*/ 34 h 141"/>
                    <a:gd name="T60" fmla="*/ 124 w 142"/>
                    <a:gd name="T61" fmla="*/ 24 h 141"/>
                    <a:gd name="T62" fmla="*/ 112 w 142"/>
                    <a:gd name="T63" fmla="*/ 14 h 141"/>
                    <a:gd name="T64" fmla="*/ 100 w 142"/>
                    <a:gd name="T65" fmla="*/ 6 h 141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42"/>
                    <a:gd name="T100" fmla="*/ 0 h 141"/>
                    <a:gd name="T101" fmla="*/ 142 w 142"/>
                    <a:gd name="T102" fmla="*/ 141 h 141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42" h="141">
                      <a:moveTo>
                        <a:pt x="100" y="6"/>
                      </a:moveTo>
                      <a:lnTo>
                        <a:pt x="88" y="2"/>
                      </a:lnTo>
                      <a:lnTo>
                        <a:pt x="74" y="0"/>
                      </a:lnTo>
                      <a:lnTo>
                        <a:pt x="60" y="0"/>
                      </a:lnTo>
                      <a:lnTo>
                        <a:pt x="48" y="4"/>
                      </a:lnTo>
                      <a:lnTo>
                        <a:pt x="34" y="10"/>
                      </a:lnTo>
                      <a:lnTo>
                        <a:pt x="24" y="20"/>
                      </a:lnTo>
                      <a:lnTo>
                        <a:pt x="14" y="30"/>
                      </a:lnTo>
                      <a:lnTo>
                        <a:pt x="6" y="42"/>
                      </a:lnTo>
                      <a:lnTo>
                        <a:pt x="2" y="56"/>
                      </a:lnTo>
                      <a:lnTo>
                        <a:pt x="0" y="68"/>
                      </a:lnTo>
                      <a:lnTo>
                        <a:pt x="2" y="82"/>
                      </a:lnTo>
                      <a:lnTo>
                        <a:pt x="6" y="96"/>
                      </a:lnTo>
                      <a:lnTo>
                        <a:pt x="12" y="108"/>
                      </a:lnTo>
                      <a:lnTo>
                        <a:pt x="20" y="117"/>
                      </a:lnTo>
                      <a:lnTo>
                        <a:pt x="30" y="127"/>
                      </a:lnTo>
                      <a:lnTo>
                        <a:pt x="42" y="135"/>
                      </a:lnTo>
                      <a:lnTo>
                        <a:pt x="56" y="139"/>
                      </a:lnTo>
                      <a:lnTo>
                        <a:pt x="68" y="141"/>
                      </a:lnTo>
                      <a:lnTo>
                        <a:pt x="82" y="141"/>
                      </a:lnTo>
                      <a:lnTo>
                        <a:pt x="96" y="137"/>
                      </a:lnTo>
                      <a:lnTo>
                        <a:pt x="108" y="131"/>
                      </a:lnTo>
                      <a:lnTo>
                        <a:pt x="120" y="123"/>
                      </a:lnTo>
                      <a:lnTo>
                        <a:pt x="128" y="112"/>
                      </a:lnTo>
                      <a:lnTo>
                        <a:pt x="136" y="100"/>
                      </a:lnTo>
                      <a:lnTo>
                        <a:pt x="140" y="88"/>
                      </a:lnTo>
                      <a:lnTo>
                        <a:pt x="142" y="74"/>
                      </a:lnTo>
                      <a:lnTo>
                        <a:pt x="142" y="60"/>
                      </a:lnTo>
                      <a:lnTo>
                        <a:pt x="138" y="48"/>
                      </a:lnTo>
                      <a:lnTo>
                        <a:pt x="132" y="34"/>
                      </a:lnTo>
                      <a:lnTo>
                        <a:pt x="124" y="24"/>
                      </a:lnTo>
                      <a:lnTo>
                        <a:pt x="112" y="14"/>
                      </a:lnTo>
                      <a:lnTo>
                        <a:pt x="100" y="6"/>
                      </a:lnTo>
                      <a:close/>
                    </a:path>
                  </a:pathLst>
                </a:custGeom>
                <a:solidFill>
                  <a:srgbClr val="4D55D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1" name="Freeform 309">
                  <a:extLst>
                    <a:ext uri="{FF2B5EF4-FFF2-40B4-BE49-F238E27FC236}">
                      <a16:creationId xmlns:a16="http://schemas.microsoft.com/office/drawing/2014/main" id="{EB224861-D8F0-4979-8311-85D3EA4C5C0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58" y="2765"/>
                  <a:ext cx="134" cy="133"/>
                </a:xfrm>
                <a:custGeom>
                  <a:avLst/>
                  <a:gdLst>
                    <a:gd name="T0" fmla="*/ 96 w 134"/>
                    <a:gd name="T1" fmla="*/ 6 h 133"/>
                    <a:gd name="T2" fmla="*/ 84 w 134"/>
                    <a:gd name="T3" fmla="*/ 2 h 133"/>
                    <a:gd name="T4" fmla="*/ 70 w 134"/>
                    <a:gd name="T5" fmla="*/ 0 h 133"/>
                    <a:gd name="T6" fmla="*/ 56 w 134"/>
                    <a:gd name="T7" fmla="*/ 0 h 133"/>
                    <a:gd name="T8" fmla="*/ 44 w 134"/>
                    <a:gd name="T9" fmla="*/ 4 h 133"/>
                    <a:gd name="T10" fmla="*/ 32 w 134"/>
                    <a:gd name="T11" fmla="*/ 10 h 133"/>
                    <a:gd name="T12" fmla="*/ 22 w 134"/>
                    <a:gd name="T13" fmla="*/ 18 h 133"/>
                    <a:gd name="T14" fmla="*/ 14 w 134"/>
                    <a:gd name="T15" fmla="*/ 26 h 133"/>
                    <a:gd name="T16" fmla="*/ 6 w 134"/>
                    <a:gd name="T17" fmla="*/ 38 h 133"/>
                    <a:gd name="T18" fmla="*/ 2 w 134"/>
                    <a:gd name="T19" fmla="*/ 52 h 133"/>
                    <a:gd name="T20" fmla="*/ 0 w 134"/>
                    <a:gd name="T21" fmla="*/ 64 h 133"/>
                    <a:gd name="T22" fmla="*/ 2 w 134"/>
                    <a:gd name="T23" fmla="*/ 78 h 133"/>
                    <a:gd name="T24" fmla="*/ 4 w 134"/>
                    <a:gd name="T25" fmla="*/ 90 h 133"/>
                    <a:gd name="T26" fmla="*/ 10 w 134"/>
                    <a:gd name="T27" fmla="*/ 102 h 133"/>
                    <a:gd name="T28" fmla="*/ 18 w 134"/>
                    <a:gd name="T29" fmla="*/ 112 h 133"/>
                    <a:gd name="T30" fmla="*/ 26 w 134"/>
                    <a:gd name="T31" fmla="*/ 119 h 133"/>
                    <a:gd name="T32" fmla="*/ 38 w 134"/>
                    <a:gd name="T33" fmla="*/ 127 h 133"/>
                    <a:gd name="T34" fmla="*/ 52 w 134"/>
                    <a:gd name="T35" fmla="*/ 131 h 133"/>
                    <a:gd name="T36" fmla="*/ 64 w 134"/>
                    <a:gd name="T37" fmla="*/ 133 h 133"/>
                    <a:gd name="T38" fmla="*/ 78 w 134"/>
                    <a:gd name="T39" fmla="*/ 133 h 133"/>
                    <a:gd name="T40" fmla="*/ 90 w 134"/>
                    <a:gd name="T41" fmla="*/ 129 h 133"/>
                    <a:gd name="T42" fmla="*/ 102 w 134"/>
                    <a:gd name="T43" fmla="*/ 123 h 133"/>
                    <a:gd name="T44" fmla="*/ 112 w 134"/>
                    <a:gd name="T45" fmla="*/ 115 h 133"/>
                    <a:gd name="T46" fmla="*/ 120 w 134"/>
                    <a:gd name="T47" fmla="*/ 108 h 133"/>
                    <a:gd name="T48" fmla="*/ 128 w 134"/>
                    <a:gd name="T49" fmla="*/ 96 h 133"/>
                    <a:gd name="T50" fmla="*/ 132 w 134"/>
                    <a:gd name="T51" fmla="*/ 84 h 133"/>
                    <a:gd name="T52" fmla="*/ 134 w 134"/>
                    <a:gd name="T53" fmla="*/ 70 h 133"/>
                    <a:gd name="T54" fmla="*/ 134 w 134"/>
                    <a:gd name="T55" fmla="*/ 56 h 133"/>
                    <a:gd name="T56" fmla="*/ 130 w 134"/>
                    <a:gd name="T57" fmla="*/ 44 h 133"/>
                    <a:gd name="T58" fmla="*/ 124 w 134"/>
                    <a:gd name="T59" fmla="*/ 32 h 133"/>
                    <a:gd name="T60" fmla="*/ 116 w 134"/>
                    <a:gd name="T61" fmla="*/ 22 h 133"/>
                    <a:gd name="T62" fmla="*/ 108 w 134"/>
                    <a:gd name="T63" fmla="*/ 14 h 133"/>
                    <a:gd name="T64" fmla="*/ 96 w 134"/>
                    <a:gd name="T65" fmla="*/ 6 h 133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34"/>
                    <a:gd name="T100" fmla="*/ 0 h 133"/>
                    <a:gd name="T101" fmla="*/ 134 w 134"/>
                    <a:gd name="T102" fmla="*/ 133 h 133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34" h="133">
                      <a:moveTo>
                        <a:pt x="96" y="6"/>
                      </a:moveTo>
                      <a:lnTo>
                        <a:pt x="84" y="2"/>
                      </a:lnTo>
                      <a:lnTo>
                        <a:pt x="70" y="0"/>
                      </a:lnTo>
                      <a:lnTo>
                        <a:pt x="56" y="0"/>
                      </a:lnTo>
                      <a:lnTo>
                        <a:pt x="44" y="4"/>
                      </a:lnTo>
                      <a:lnTo>
                        <a:pt x="32" y="10"/>
                      </a:lnTo>
                      <a:lnTo>
                        <a:pt x="22" y="18"/>
                      </a:lnTo>
                      <a:lnTo>
                        <a:pt x="14" y="26"/>
                      </a:lnTo>
                      <a:lnTo>
                        <a:pt x="6" y="38"/>
                      </a:lnTo>
                      <a:lnTo>
                        <a:pt x="2" y="52"/>
                      </a:lnTo>
                      <a:lnTo>
                        <a:pt x="0" y="64"/>
                      </a:lnTo>
                      <a:lnTo>
                        <a:pt x="2" y="78"/>
                      </a:lnTo>
                      <a:lnTo>
                        <a:pt x="4" y="90"/>
                      </a:lnTo>
                      <a:lnTo>
                        <a:pt x="10" y="102"/>
                      </a:lnTo>
                      <a:lnTo>
                        <a:pt x="18" y="112"/>
                      </a:lnTo>
                      <a:lnTo>
                        <a:pt x="26" y="119"/>
                      </a:lnTo>
                      <a:lnTo>
                        <a:pt x="38" y="127"/>
                      </a:lnTo>
                      <a:lnTo>
                        <a:pt x="52" y="131"/>
                      </a:lnTo>
                      <a:lnTo>
                        <a:pt x="64" y="133"/>
                      </a:lnTo>
                      <a:lnTo>
                        <a:pt x="78" y="133"/>
                      </a:lnTo>
                      <a:lnTo>
                        <a:pt x="90" y="129"/>
                      </a:lnTo>
                      <a:lnTo>
                        <a:pt x="102" y="123"/>
                      </a:lnTo>
                      <a:lnTo>
                        <a:pt x="112" y="115"/>
                      </a:lnTo>
                      <a:lnTo>
                        <a:pt x="120" y="108"/>
                      </a:lnTo>
                      <a:lnTo>
                        <a:pt x="128" y="96"/>
                      </a:lnTo>
                      <a:lnTo>
                        <a:pt x="132" y="84"/>
                      </a:lnTo>
                      <a:lnTo>
                        <a:pt x="134" y="70"/>
                      </a:lnTo>
                      <a:lnTo>
                        <a:pt x="134" y="56"/>
                      </a:lnTo>
                      <a:lnTo>
                        <a:pt x="130" y="44"/>
                      </a:lnTo>
                      <a:lnTo>
                        <a:pt x="124" y="32"/>
                      </a:lnTo>
                      <a:lnTo>
                        <a:pt x="116" y="22"/>
                      </a:lnTo>
                      <a:lnTo>
                        <a:pt x="108" y="14"/>
                      </a:lnTo>
                      <a:lnTo>
                        <a:pt x="96" y="6"/>
                      </a:lnTo>
                      <a:close/>
                    </a:path>
                  </a:pathLst>
                </a:custGeom>
                <a:solidFill>
                  <a:srgbClr val="545BD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2" name="Freeform 310">
                  <a:extLst>
                    <a:ext uri="{FF2B5EF4-FFF2-40B4-BE49-F238E27FC236}">
                      <a16:creationId xmlns:a16="http://schemas.microsoft.com/office/drawing/2014/main" id="{5C24AEB7-28C8-44A5-89C3-C382DD4FF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0" y="2767"/>
                  <a:ext cx="128" cy="127"/>
                </a:xfrm>
                <a:custGeom>
                  <a:avLst/>
                  <a:gdLst>
                    <a:gd name="T0" fmla="*/ 90 w 128"/>
                    <a:gd name="T1" fmla="*/ 6 h 127"/>
                    <a:gd name="T2" fmla="*/ 78 w 128"/>
                    <a:gd name="T3" fmla="*/ 2 h 127"/>
                    <a:gd name="T4" fmla="*/ 66 w 128"/>
                    <a:gd name="T5" fmla="*/ 0 h 127"/>
                    <a:gd name="T6" fmla="*/ 54 w 128"/>
                    <a:gd name="T7" fmla="*/ 0 h 127"/>
                    <a:gd name="T8" fmla="*/ 42 w 128"/>
                    <a:gd name="T9" fmla="*/ 4 h 127"/>
                    <a:gd name="T10" fmla="*/ 32 w 128"/>
                    <a:gd name="T11" fmla="*/ 8 h 127"/>
                    <a:gd name="T12" fmla="*/ 22 w 128"/>
                    <a:gd name="T13" fmla="*/ 16 h 127"/>
                    <a:gd name="T14" fmla="*/ 12 w 128"/>
                    <a:gd name="T15" fmla="*/ 26 h 127"/>
                    <a:gd name="T16" fmla="*/ 6 w 128"/>
                    <a:gd name="T17" fmla="*/ 38 h 127"/>
                    <a:gd name="T18" fmla="*/ 2 w 128"/>
                    <a:gd name="T19" fmla="*/ 50 h 127"/>
                    <a:gd name="T20" fmla="*/ 0 w 128"/>
                    <a:gd name="T21" fmla="*/ 62 h 127"/>
                    <a:gd name="T22" fmla="*/ 2 w 128"/>
                    <a:gd name="T23" fmla="*/ 74 h 127"/>
                    <a:gd name="T24" fmla="*/ 4 w 128"/>
                    <a:gd name="T25" fmla="*/ 86 h 127"/>
                    <a:gd name="T26" fmla="*/ 10 w 128"/>
                    <a:gd name="T27" fmla="*/ 96 h 127"/>
                    <a:gd name="T28" fmla="*/ 16 w 128"/>
                    <a:gd name="T29" fmla="*/ 106 h 127"/>
                    <a:gd name="T30" fmla="*/ 26 w 128"/>
                    <a:gd name="T31" fmla="*/ 115 h 127"/>
                    <a:gd name="T32" fmla="*/ 38 w 128"/>
                    <a:gd name="T33" fmla="*/ 121 h 127"/>
                    <a:gd name="T34" fmla="*/ 50 w 128"/>
                    <a:gd name="T35" fmla="*/ 125 h 127"/>
                    <a:gd name="T36" fmla="*/ 62 w 128"/>
                    <a:gd name="T37" fmla="*/ 127 h 127"/>
                    <a:gd name="T38" fmla="*/ 76 w 128"/>
                    <a:gd name="T39" fmla="*/ 127 h 127"/>
                    <a:gd name="T40" fmla="*/ 86 w 128"/>
                    <a:gd name="T41" fmla="*/ 123 h 127"/>
                    <a:gd name="T42" fmla="*/ 98 w 128"/>
                    <a:gd name="T43" fmla="*/ 119 h 127"/>
                    <a:gd name="T44" fmla="*/ 108 w 128"/>
                    <a:gd name="T45" fmla="*/ 111 h 127"/>
                    <a:gd name="T46" fmla="*/ 116 w 128"/>
                    <a:gd name="T47" fmla="*/ 102 h 127"/>
                    <a:gd name="T48" fmla="*/ 122 w 128"/>
                    <a:gd name="T49" fmla="*/ 90 h 127"/>
                    <a:gd name="T50" fmla="*/ 126 w 128"/>
                    <a:gd name="T51" fmla="*/ 78 h 127"/>
                    <a:gd name="T52" fmla="*/ 128 w 128"/>
                    <a:gd name="T53" fmla="*/ 66 h 127"/>
                    <a:gd name="T54" fmla="*/ 128 w 128"/>
                    <a:gd name="T55" fmla="*/ 54 h 127"/>
                    <a:gd name="T56" fmla="*/ 124 w 128"/>
                    <a:gd name="T57" fmla="*/ 42 h 127"/>
                    <a:gd name="T58" fmla="*/ 120 w 128"/>
                    <a:gd name="T59" fmla="*/ 32 h 127"/>
                    <a:gd name="T60" fmla="*/ 112 w 128"/>
                    <a:gd name="T61" fmla="*/ 22 h 127"/>
                    <a:gd name="T62" fmla="*/ 102 w 128"/>
                    <a:gd name="T63" fmla="*/ 12 h 127"/>
                    <a:gd name="T64" fmla="*/ 90 w 128"/>
                    <a:gd name="T65" fmla="*/ 6 h 127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60000 65536"/>
                    <a:gd name="T91" fmla="*/ 0 60000 65536"/>
                    <a:gd name="T92" fmla="*/ 0 60000 65536"/>
                    <a:gd name="T93" fmla="*/ 0 60000 65536"/>
                    <a:gd name="T94" fmla="*/ 0 60000 65536"/>
                    <a:gd name="T95" fmla="*/ 0 60000 65536"/>
                    <a:gd name="T96" fmla="*/ 0 60000 65536"/>
                    <a:gd name="T97" fmla="*/ 0 60000 65536"/>
                    <a:gd name="T98" fmla="*/ 0 60000 65536"/>
                    <a:gd name="T99" fmla="*/ 0 w 128"/>
                    <a:gd name="T100" fmla="*/ 0 h 127"/>
                    <a:gd name="T101" fmla="*/ 128 w 128"/>
                    <a:gd name="T102" fmla="*/ 127 h 127"/>
                  </a:gdLst>
                  <a:ahLst/>
                  <a:cxnLst>
                    <a:cxn ang="T66">
                      <a:pos x="T0" y="T1"/>
                    </a:cxn>
                    <a:cxn ang="T67">
                      <a:pos x="T2" y="T3"/>
                    </a:cxn>
                    <a:cxn ang="T68">
                      <a:pos x="T4" y="T5"/>
                    </a:cxn>
                    <a:cxn ang="T69">
                      <a:pos x="T6" y="T7"/>
                    </a:cxn>
                    <a:cxn ang="T70">
                      <a:pos x="T8" y="T9"/>
                    </a:cxn>
                    <a:cxn ang="T71">
                      <a:pos x="T10" y="T11"/>
                    </a:cxn>
                    <a:cxn ang="T72">
                      <a:pos x="T12" y="T13"/>
                    </a:cxn>
                    <a:cxn ang="T73">
                      <a:pos x="T14" y="T15"/>
                    </a:cxn>
                    <a:cxn ang="T74">
                      <a:pos x="T16" y="T17"/>
                    </a:cxn>
                    <a:cxn ang="T75">
                      <a:pos x="T18" y="T19"/>
                    </a:cxn>
                    <a:cxn ang="T76">
                      <a:pos x="T20" y="T21"/>
                    </a:cxn>
                    <a:cxn ang="T77">
                      <a:pos x="T22" y="T23"/>
                    </a:cxn>
                    <a:cxn ang="T78">
                      <a:pos x="T24" y="T25"/>
                    </a:cxn>
                    <a:cxn ang="T79">
                      <a:pos x="T26" y="T27"/>
                    </a:cxn>
                    <a:cxn ang="T80">
                      <a:pos x="T28" y="T29"/>
                    </a:cxn>
                    <a:cxn ang="T81">
                      <a:pos x="T30" y="T31"/>
                    </a:cxn>
                    <a:cxn ang="T82">
                      <a:pos x="T32" y="T33"/>
                    </a:cxn>
                    <a:cxn ang="T83">
                      <a:pos x="T34" y="T35"/>
                    </a:cxn>
                    <a:cxn ang="T84">
                      <a:pos x="T36" y="T37"/>
                    </a:cxn>
                    <a:cxn ang="T85">
                      <a:pos x="T38" y="T39"/>
                    </a:cxn>
                    <a:cxn ang="T86">
                      <a:pos x="T40" y="T41"/>
                    </a:cxn>
                    <a:cxn ang="T87">
                      <a:pos x="T42" y="T43"/>
                    </a:cxn>
                    <a:cxn ang="T88">
                      <a:pos x="T44" y="T45"/>
                    </a:cxn>
                    <a:cxn ang="T89">
                      <a:pos x="T46" y="T47"/>
                    </a:cxn>
                    <a:cxn ang="T90">
                      <a:pos x="T48" y="T49"/>
                    </a:cxn>
                    <a:cxn ang="T91">
                      <a:pos x="T50" y="T51"/>
                    </a:cxn>
                    <a:cxn ang="T92">
                      <a:pos x="T52" y="T53"/>
                    </a:cxn>
                    <a:cxn ang="T93">
                      <a:pos x="T54" y="T55"/>
                    </a:cxn>
                    <a:cxn ang="T94">
                      <a:pos x="T56" y="T57"/>
                    </a:cxn>
                    <a:cxn ang="T95">
                      <a:pos x="T58" y="T59"/>
                    </a:cxn>
                    <a:cxn ang="T96">
                      <a:pos x="T60" y="T61"/>
                    </a:cxn>
                    <a:cxn ang="T97">
                      <a:pos x="T62" y="T63"/>
                    </a:cxn>
                    <a:cxn ang="T98">
                      <a:pos x="T64" y="T65"/>
                    </a:cxn>
                  </a:cxnLst>
                  <a:rect l="T99" t="T100" r="T101" b="T102"/>
                  <a:pathLst>
                    <a:path w="128" h="127">
                      <a:moveTo>
                        <a:pt x="90" y="6"/>
                      </a:moveTo>
                      <a:lnTo>
                        <a:pt x="78" y="2"/>
                      </a:lnTo>
                      <a:lnTo>
                        <a:pt x="66" y="0"/>
                      </a:lnTo>
                      <a:lnTo>
                        <a:pt x="54" y="0"/>
                      </a:lnTo>
                      <a:lnTo>
                        <a:pt x="42" y="4"/>
                      </a:lnTo>
                      <a:lnTo>
                        <a:pt x="32" y="8"/>
                      </a:lnTo>
                      <a:lnTo>
                        <a:pt x="22" y="16"/>
                      </a:lnTo>
                      <a:lnTo>
                        <a:pt x="12" y="26"/>
                      </a:lnTo>
                      <a:lnTo>
                        <a:pt x="6" y="38"/>
                      </a:lnTo>
                      <a:lnTo>
                        <a:pt x="2" y="50"/>
                      </a:lnTo>
                      <a:lnTo>
                        <a:pt x="0" y="62"/>
                      </a:lnTo>
                      <a:lnTo>
                        <a:pt x="2" y="74"/>
                      </a:lnTo>
                      <a:lnTo>
                        <a:pt x="4" y="86"/>
                      </a:lnTo>
                      <a:lnTo>
                        <a:pt x="10" y="96"/>
                      </a:lnTo>
                      <a:lnTo>
                        <a:pt x="16" y="106"/>
                      </a:lnTo>
                      <a:lnTo>
                        <a:pt x="26" y="115"/>
                      </a:lnTo>
                      <a:lnTo>
                        <a:pt x="38" y="121"/>
                      </a:lnTo>
                      <a:lnTo>
                        <a:pt x="50" y="125"/>
                      </a:lnTo>
                      <a:lnTo>
                        <a:pt x="62" y="127"/>
                      </a:lnTo>
                      <a:lnTo>
                        <a:pt x="76" y="127"/>
                      </a:lnTo>
                      <a:lnTo>
                        <a:pt x="86" y="123"/>
                      </a:lnTo>
                      <a:lnTo>
                        <a:pt x="98" y="119"/>
                      </a:lnTo>
                      <a:lnTo>
                        <a:pt x="108" y="111"/>
                      </a:lnTo>
                      <a:lnTo>
                        <a:pt x="116" y="102"/>
                      </a:lnTo>
                      <a:lnTo>
                        <a:pt x="122" y="90"/>
                      </a:lnTo>
                      <a:lnTo>
                        <a:pt x="126" y="78"/>
                      </a:lnTo>
                      <a:lnTo>
                        <a:pt x="128" y="66"/>
                      </a:lnTo>
                      <a:lnTo>
                        <a:pt x="128" y="54"/>
                      </a:lnTo>
                      <a:lnTo>
                        <a:pt x="124" y="42"/>
                      </a:lnTo>
                      <a:lnTo>
                        <a:pt x="120" y="32"/>
                      </a:lnTo>
                      <a:lnTo>
                        <a:pt x="112" y="22"/>
                      </a:lnTo>
                      <a:lnTo>
                        <a:pt x="102" y="12"/>
                      </a:lnTo>
                      <a:lnTo>
                        <a:pt x="90" y="6"/>
                      </a:lnTo>
                      <a:close/>
                    </a:path>
                  </a:pathLst>
                </a:custGeom>
                <a:solidFill>
                  <a:srgbClr val="5A62D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3" name="Freeform 311">
                  <a:extLst>
                    <a:ext uri="{FF2B5EF4-FFF2-40B4-BE49-F238E27FC236}">
                      <a16:creationId xmlns:a16="http://schemas.microsoft.com/office/drawing/2014/main" id="{89F560A2-4CBC-4DB3-BFB3-9462326DD8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4" y="2771"/>
                  <a:ext cx="120" cy="119"/>
                </a:xfrm>
                <a:custGeom>
                  <a:avLst/>
                  <a:gdLst>
                    <a:gd name="T0" fmla="*/ 86 w 120"/>
                    <a:gd name="T1" fmla="*/ 6 h 119"/>
                    <a:gd name="T2" fmla="*/ 74 w 120"/>
                    <a:gd name="T3" fmla="*/ 2 h 119"/>
                    <a:gd name="T4" fmla="*/ 62 w 120"/>
                    <a:gd name="T5" fmla="*/ 0 h 119"/>
                    <a:gd name="T6" fmla="*/ 50 w 120"/>
                    <a:gd name="T7" fmla="*/ 0 h 119"/>
                    <a:gd name="T8" fmla="*/ 40 w 120"/>
                    <a:gd name="T9" fmla="*/ 4 h 119"/>
                    <a:gd name="T10" fmla="*/ 30 w 120"/>
                    <a:gd name="T11" fmla="*/ 8 h 119"/>
                    <a:gd name="T12" fmla="*/ 20 w 120"/>
                    <a:gd name="T13" fmla="*/ 16 h 119"/>
                    <a:gd name="T14" fmla="*/ 6 w 120"/>
                    <a:gd name="T15" fmla="*/ 34 h 119"/>
                    <a:gd name="T16" fmla="*/ 2 w 120"/>
                    <a:gd name="T17" fmla="*/ 46 h 119"/>
                    <a:gd name="T18" fmla="*/ 0 w 120"/>
                    <a:gd name="T19" fmla="*/ 58 h 119"/>
                    <a:gd name="T20" fmla="*/ 0 w 120"/>
                    <a:gd name="T21" fmla="*/ 70 h 119"/>
                    <a:gd name="T22" fmla="*/ 4 w 120"/>
                    <a:gd name="T23" fmla="*/ 80 h 119"/>
                    <a:gd name="T24" fmla="*/ 8 w 120"/>
                    <a:gd name="T25" fmla="*/ 92 h 119"/>
                    <a:gd name="T26" fmla="*/ 16 w 120"/>
                    <a:gd name="T27" fmla="*/ 100 h 119"/>
                    <a:gd name="T28" fmla="*/ 34 w 120"/>
                    <a:gd name="T29" fmla="*/ 113 h 119"/>
                    <a:gd name="T30" fmla="*/ 46 w 120"/>
                    <a:gd name="T31" fmla="*/ 117 h 119"/>
                    <a:gd name="T32" fmla="*/ 58 w 120"/>
                    <a:gd name="T33" fmla="*/ 119 h 119"/>
                    <a:gd name="T34" fmla="*/ 70 w 120"/>
                    <a:gd name="T35" fmla="*/ 119 h 119"/>
                    <a:gd name="T36" fmla="*/ 80 w 120"/>
                    <a:gd name="T37" fmla="*/ 115 h 119"/>
                    <a:gd name="T38" fmla="*/ 92 w 120"/>
                    <a:gd name="T39" fmla="*/ 111 h 119"/>
                    <a:gd name="T40" fmla="*/ 100 w 120"/>
                    <a:gd name="T41" fmla="*/ 106 h 119"/>
                    <a:gd name="T42" fmla="*/ 114 w 120"/>
                    <a:gd name="T43" fmla="*/ 86 h 119"/>
                    <a:gd name="T44" fmla="*/ 118 w 120"/>
                    <a:gd name="T45" fmla="*/ 74 h 119"/>
                    <a:gd name="T46" fmla="*/ 120 w 120"/>
                    <a:gd name="T47" fmla="*/ 62 h 119"/>
                    <a:gd name="T48" fmla="*/ 120 w 120"/>
                    <a:gd name="T49" fmla="*/ 50 h 119"/>
                    <a:gd name="T50" fmla="*/ 116 w 120"/>
                    <a:gd name="T51" fmla="*/ 40 h 119"/>
                    <a:gd name="T52" fmla="*/ 112 w 120"/>
                    <a:gd name="T53" fmla="*/ 30 h 119"/>
                    <a:gd name="T54" fmla="*/ 106 w 120"/>
                    <a:gd name="T55" fmla="*/ 20 h 119"/>
                    <a:gd name="T56" fmla="*/ 86 w 120"/>
                    <a:gd name="T57" fmla="*/ 6 h 119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w 120"/>
                    <a:gd name="T88" fmla="*/ 0 h 119"/>
                    <a:gd name="T89" fmla="*/ 120 w 120"/>
                    <a:gd name="T90" fmla="*/ 119 h 119"/>
                  </a:gdLst>
                  <a:ahLst/>
                  <a:cxnLst>
                    <a:cxn ang="T58">
                      <a:pos x="T0" y="T1"/>
                    </a:cxn>
                    <a:cxn ang="T59">
                      <a:pos x="T2" y="T3"/>
                    </a:cxn>
                    <a:cxn ang="T60">
                      <a:pos x="T4" y="T5"/>
                    </a:cxn>
                    <a:cxn ang="T61">
                      <a:pos x="T6" y="T7"/>
                    </a:cxn>
                    <a:cxn ang="T62">
                      <a:pos x="T8" y="T9"/>
                    </a:cxn>
                    <a:cxn ang="T63">
                      <a:pos x="T10" y="T11"/>
                    </a:cxn>
                    <a:cxn ang="T64">
                      <a:pos x="T12" y="T13"/>
                    </a:cxn>
                    <a:cxn ang="T65">
                      <a:pos x="T14" y="T15"/>
                    </a:cxn>
                    <a:cxn ang="T66">
                      <a:pos x="T16" y="T17"/>
                    </a:cxn>
                    <a:cxn ang="T67">
                      <a:pos x="T18" y="T19"/>
                    </a:cxn>
                    <a:cxn ang="T68">
                      <a:pos x="T20" y="T21"/>
                    </a:cxn>
                    <a:cxn ang="T69">
                      <a:pos x="T22" y="T23"/>
                    </a:cxn>
                    <a:cxn ang="T70">
                      <a:pos x="T24" y="T25"/>
                    </a:cxn>
                    <a:cxn ang="T71">
                      <a:pos x="T26" y="T27"/>
                    </a:cxn>
                    <a:cxn ang="T72">
                      <a:pos x="T28" y="T29"/>
                    </a:cxn>
                    <a:cxn ang="T73">
                      <a:pos x="T30" y="T31"/>
                    </a:cxn>
                    <a:cxn ang="T74">
                      <a:pos x="T32" y="T33"/>
                    </a:cxn>
                    <a:cxn ang="T75">
                      <a:pos x="T34" y="T35"/>
                    </a:cxn>
                    <a:cxn ang="T76">
                      <a:pos x="T36" y="T37"/>
                    </a:cxn>
                    <a:cxn ang="T77">
                      <a:pos x="T38" y="T39"/>
                    </a:cxn>
                    <a:cxn ang="T78">
                      <a:pos x="T40" y="T41"/>
                    </a:cxn>
                    <a:cxn ang="T79">
                      <a:pos x="T42" y="T43"/>
                    </a:cxn>
                    <a:cxn ang="T80">
                      <a:pos x="T44" y="T45"/>
                    </a:cxn>
                    <a:cxn ang="T81">
                      <a:pos x="T46" y="T47"/>
                    </a:cxn>
                    <a:cxn ang="T82">
                      <a:pos x="T48" y="T49"/>
                    </a:cxn>
                    <a:cxn ang="T83">
                      <a:pos x="T50" y="T51"/>
                    </a:cxn>
                    <a:cxn ang="T84">
                      <a:pos x="T52" y="T53"/>
                    </a:cxn>
                    <a:cxn ang="T85">
                      <a:pos x="T54" y="T55"/>
                    </a:cxn>
                    <a:cxn ang="T86">
                      <a:pos x="T56" y="T57"/>
                    </a:cxn>
                  </a:cxnLst>
                  <a:rect l="T87" t="T88" r="T89" b="T90"/>
                  <a:pathLst>
                    <a:path w="120" h="119">
                      <a:moveTo>
                        <a:pt x="86" y="6"/>
                      </a:moveTo>
                      <a:lnTo>
                        <a:pt x="74" y="2"/>
                      </a:lnTo>
                      <a:lnTo>
                        <a:pt x="62" y="0"/>
                      </a:lnTo>
                      <a:lnTo>
                        <a:pt x="50" y="0"/>
                      </a:lnTo>
                      <a:lnTo>
                        <a:pt x="40" y="4"/>
                      </a:lnTo>
                      <a:lnTo>
                        <a:pt x="30" y="8"/>
                      </a:lnTo>
                      <a:lnTo>
                        <a:pt x="20" y="16"/>
                      </a:lnTo>
                      <a:lnTo>
                        <a:pt x="6" y="34"/>
                      </a:lnTo>
                      <a:lnTo>
                        <a:pt x="2" y="46"/>
                      </a:lnTo>
                      <a:lnTo>
                        <a:pt x="0" y="58"/>
                      </a:lnTo>
                      <a:lnTo>
                        <a:pt x="0" y="70"/>
                      </a:lnTo>
                      <a:lnTo>
                        <a:pt x="4" y="80"/>
                      </a:lnTo>
                      <a:lnTo>
                        <a:pt x="8" y="92"/>
                      </a:lnTo>
                      <a:lnTo>
                        <a:pt x="16" y="100"/>
                      </a:lnTo>
                      <a:lnTo>
                        <a:pt x="34" y="113"/>
                      </a:lnTo>
                      <a:lnTo>
                        <a:pt x="46" y="117"/>
                      </a:lnTo>
                      <a:lnTo>
                        <a:pt x="58" y="119"/>
                      </a:lnTo>
                      <a:lnTo>
                        <a:pt x="70" y="119"/>
                      </a:lnTo>
                      <a:lnTo>
                        <a:pt x="80" y="115"/>
                      </a:lnTo>
                      <a:lnTo>
                        <a:pt x="92" y="111"/>
                      </a:lnTo>
                      <a:lnTo>
                        <a:pt x="100" y="106"/>
                      </a:lnTo>
                      <a:lnTo>
                        <a:pt x="114" y="86"/>
                      </a:lnTo>
                      <a:lnTo>
                        <a:pt x="118" y="74"/>
                      </a:lnTo>
                      <a:lnTo>
                        <a:pt x="120" y="62"/>
                      </a:lnTo>
                      <a:lnTo>
                        <a:pt x="120" y="50"/>
                      </a:lnTo>
                      <a:lnTo>
                        <a:pt x="116" y="40"/>
                      </a:lnTo>
                      <a:lnTo>
                        <a:pt x="112" y="30"/>
                      </a:lnTo>
                      <a:lnTo>
                        <a:pt x="106" y="20"/>
                      </a:lnTo>
                      <a:lnTo>
                        <a:pt x="86" y="6"/>
                      </a:lnTo>
                      <a:close/>
                    </a:path>
                  </a:pathLst>
                </a:custGeom>
                <a:solidFill>
                  <a:srgbClr val="6068D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4" name="Freeform 312">
                  <a:extLst>
                    <a:ext uri="{FF2B5EF4-FFF2-40B4-BE49-F238E27FC236}">
                      <a16:creationId xmlns:a16="http://schemas.microsoft.com/office/drawing/2014/main" id="{657DF765-9525-40F2-B25E-B6027CD723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68" y="2775"/>
                  <a:ext cx="114" cy="113"/>
                </a:xfrm>
                <a:custGeom>
                  <a:avLst/>
                  <a:gdLst>
                    <a:gd name="T0" fmla="*/ 80 w 114"/>
                    <a:gd name="T1" fmla="*/ 6 h 113"/>
                    <a:gd name="T2" fmla="*/ 70 w 114"/>
                    <a:gd name="T3" fmla="*/ 2 h 113"/>
                    <a:gd name="T4" fmla="*/ 58 w 114"/>
                    <a:gd name="T5" fmla="*/ 0 h 113"/>
                    <a:gd name="T6" fmla="*/ 48 w 114"/>
                    <a:gd name="T7" fmla="*/ 0 h 113"/>
                    <a:gd name="T8" fmla="*/ 38 w 114"/>
                    <a:gd name="T9" fmla="*/ 4 h 113"/>
                    <a:gd name="T10" fmla="*/ 28 w 114"/>
                    <a:gd name="T11" fmla="*/ 8 h 113"/>
                    <a:gd name="T12" fmla="*/ 20 w 114"/>
                    <a:gd name="T13" fmla="*/ 16 h 113"/>
                    <a:gd name="T14" fmla="*/ 6 w 114"/>
                    <a:gd name="T15" fmla="*/ 34 h 113"/>
                    <a:gd name="T16" fmla="*/ 2 w 114"/>
                    <a:gd name="T17" fmla="*/ 44 h 113"/>
                    <a:gd name="T18" fmla="*/ 0 w 114"/>
                    <a:gd name="T19" fmla="*/ 56 h 113"/>
                    <a:gd name="T20" fmla="*/ 0 w 114"/>
                    <a:gd name="T21" fmla="*/ 66 h 113"/>
                    <a:gd name="T22" fmla="*/ 4 w 114"/>
                    <a:gd name="T23" fmla="*/ 76 h 113"/>
                    <a:gd name="T24" fmla="*/ 8 w 114"/>
                    <a:gd name="T25" fmla="*/ 86 h 113"/>
                    <a:gd name="T26" fmla="*/ 16 w 114"/>
                    <a:gd name="T27" fmla="*/ 94 h 113"/>
                    <a:gd name="T28" fmla="*/ 34 w 114"/>
                    <a:gd name="T29" fmla="*/ 107 h 113"/>
                    <a:gd name="T30" fmla="*/ 44 w 114"/>
                    <a:gd name="T31" fmla="*/ 111 h 113"/>
                    <a:gd name="T32" fmla="*/ 56 w 114"/>
                    <a:gd name="T33" fmla="*/ 113 h 113"/>
                    <a:gd name="T34" fmla="*/ 66 w 114"/>
                    <a:gd name="T35" fmla="*/ 113 h 113"/>
                    <a:gd name="T36" fmla="*/ 78 w 114"/>
                    <a:gd name="T37" fmla="*/ 109 h 113"/>
                    <a:gd name="T38" fmla="*/ 86 w 114"/>
                    <a:gd name="T39" fmla="*/ 105 h 113"/>
                    <a:gd name="T40" fmla="*/ 96 w 114"/>
                    <a:gd name="T41" fmla="*/ 100 h 113"/>
                    <a:gd name="T42" fmla="*/ 102 w 114"/>
                    <a:gd name="T43" fmla="*/ 90 h 113"/>
                    <a:gd name="T44" fmla="*/ 108 w 114"/>
                    <a:gd name="T45" fmla="*/ 80 h 113"/>
                    <a:gd name="T46" fmla="*/ 112 w 114"/>
                    <a:gd name="T47" fmla="*/ 70 h 113"/>
                    <a:gd name="T48" fmla="*/ 114 w 114"/>
                    <a:gd name="T49" fmla="*/ 58 h 113"/>
                    <a:gd name="T50" fmla="*/ 114 w 114"/>
                    <a:gd name="T51" fmla="*/ 48 h 113"/>
                    <a:gd name="T52" fmla="*/ 110 w 114"/>
                    <a:gd name="T53" fmla="*/ 38 h 113"/>
                    <a:gd name="T54" fmla="*/ 106 w 114"/>
                    <a:gd name="T55" fmla="*/ 28 h 113"/>
                    <a:gd name="T56" fmla="*/ 100 w 114"/>
                    <a:gd name="T57" fmla="*/ 20 h 113"/>
                    <a:gd name="T58" fmla="*/ 80 w 114"/>
                    <a:gd name="T59" fmla="*/ 6 h 113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60000 65536"/>
                    <a:gd name="T82" fmla="*/ 0 60000 65536"/>
                    <a:gd name="T83" fmla="*/ 0 60000 65536"/>
                    <a:gd name="T84" fmla="*/ 0 60000 65536"/>
                    <a:gd name="T85" fmla="*/ 0 60000 65536"/>
                    <a:gd name="T86" fmla="*/ 0 60000 65536"/>
                    <a:gd name="T87" fmla="*/ 0 60000 65536"/>
                    <a:gd name="T88" fmla="*/ 0 60000 65536"/>
                    <a:gd name="T89" fmla="*/ 0 60000 65536"/>
                    <a:gd name="T90" fmla="*/ 0 w 114"/>
                    <a:gd name="T91" fmla="*/ 0 h 113"/>
                    <a:gd name="T92" fmla="*/ 114 w 114"/>
                    <a:gd name="T93" fmla="*/ 113 h 113"/>
                  </a:gdLst>
                  <a:ahLst/>
                  <a:cxnLst>
                    <a:cxn ang="T60">
                      <a:pos x="T0" y="T1"/>
                    </a:cxn>
                    <a:cxn ang="T61">
                      <a:pos x="T2" y="T3"/>
                    </a:cxn>
                    <a:cxn ang="T62">
                      <a:pos x="T4" y="T5"/>
                    </a:cxn>
                    <a:cxn ang="T63">
                      <a:pos x="T6" y="T7"/>
                    </a:cxn>
                    <a:cxn ang="T64">
                      <a:pos x="T8" y="T9"/>
                    </a:cxn>
                    <a:cxn ang="T65">
                      <a:pos x="T10" y="T11"/>
                    </a:cxn>
                    <a:cxn ang="T66">
                      <a:pos x="T12" y="T13"/>
                    </a:cxn>
                    <a:cxn ang="T67">
                      <a:pos x="T14" y="T15"/>
                    </a:cxn>
                    <a:cxn ang="T68">
                      <a:pos x="T16" y="T17"/>
                    </a:cxn>
                    <a:cxn ang="T69">
                      <a:pos x="T18" y="T19"/>
                    </a:cxn>
                    <a:cxn ang="T70">
                      <a:pos x="T20" y="T21"/>
                    </a:cxn>
                    <a:cxn ang="T71">
                      <a:pos x="T22" y="T23"/>
                    </a:cxn>
                    <a:cxn ang="T72">
                      <a:pos x="T24" y="T25"/>
                    </a:cxn>
                    <a:cxn ang="T73">
                      <a:pos x="T26" y="T27"/>
                    </a:cxn>
                    <a:cxn ang="T74">
                      <a:pos x="T28" y="T29"/>
                    </a:cxn>
                    <a:cxn ang="T75">
                      <a:pos x="T30" y="T31"/>
                    </a:cxn>
                    <a:cxn ang="T76">
                      <a:pos x="T32" y="T33"/>
                    </a:cxn>
                    <a:cxn ang="T77">
                      <a:pos x="T34" y="T35"/>
                    </a:cxn>
                    <a:cxn ang="T78">
                      <a:pos x="T36" y="T37"/>
                    </a:cxn>
                    <a:cxn ang="T79">
                      <a:pos x="T38" y="T39"/>
                    </a:cxn>
                    <a:cxn ang="T80">
                      <a:pos x="T40" y="T41"/>
                    </a:cxn>
                    <a:cxn ang="T81">
                      <a:pos x="T42" y="T43"/>
                    </a:cxn>
                    <a:cxn ang="T82">
                      <a:pos x="T44" y="T45"/>
                    </a:cxn>
                    <a:cxn ang="T83">
                      <a:pos x="T46" y="T47"/>
                    </a:cxn>
                    <a:cxn ang="T84">
                      <a:pos x="T48" y="T49"/>
                    </a:cxn>
                    <a:cxn ang="T85">
                      <a:pos x="T50" y="T51"/>
                    </a:cxn>
                    <a:cxn ang="T86">
                      <a:pos x="T52" y="T53"/>
                    </a:cxn>
                    <a:cxn ang="T87">
                      <a:pos x="T54" y="T55"/>
                    </a:cxn>
                    <a:cxn ang="T88">
                      <a:pos x="T56" y="T57"/>
                    </a:cxn>
                    <a:cxn ang="T89">
                      <a:pos x="T58" y="T59"/>
                    </a:cxn>
                  </a:cxnLst>
                  <a:rect l="T90" t="T91" r="T92" b="T93"/>
                  <a:pathLst>
                    <a:path w="114" h="113">
                      <a:moveTo>
                        <a:pt x="80" y="6"/>
                      </a:moveTo>
                      <a:lnTo>
                        <a:pt x="70" y="2"/>
                      </a:lnTo>
                      <a:lnTo>
                        <a:pt x="58" y="0"/>
                      </a:lnTo>
                      <a:lnTo>
                        <a:pt x="48" y="0"/>
                      </a:lnTo>
                      <a:lnTo>
                        <a:pt x="38" y="4"/>
                      </a:lnTo>
                      <a:lnTo>
                        <a:pt x="28" y="8"/>
                      </a:lnTo>
                      <a:lnTo>
                        <a:pt x="20" y="16"/>
                      </a:lnTo>
                      <a:lnTo>
                        <a:pt x="6" y="34"/>
                      </a:lnTo>
                      <a:lnTo>
                        <a:pt x="2" y="44"/>
                      </a:lnTo>
                      <a:lnTo>
                        <a:pt x="0" y="56"/>
                      </a:lnTo>
                      <a:lnTo>
                        <a:pt x="0" y="66"/>
                      </a:lnTo>
                      <a:lnTo>
                        <a:pt x="4" y="76"/>
                      </a:lnTo>
                      <a:lnTo>
                        <a:pt x="8" y="86"/>
                      </a:lnTo>
                      <a:lnTo>
                        <a:pt x="16" y="94"/>
                      </a:lnTo>
                      <a:lnTo>
                        <a:pt x="34" y="107"/>
                      </a:lnTo>
                      <a:lnTo>
                        <a:pt x="44" y="111"/>
                      </a:lnTo>
                      <a:lnTo>
                        <a:pt x="56" y="113"/>
                      </a:lnTo>
                      <a:lnTo>
                        <a:pt x="66" y="113"/>
                      </a:lnTo>
                      <a:lnTo>
                        <a:pt x="78" y="109"/>
                      </a:lnTo>
                      <a:lnTo>
                        <a:pt x="86" y="105"/>
                      </a:lnTo>
                      <a:lnTo>
                        <a:pt x="96" y="100"/>
                      </a:lnTo>
                      <a:lnTo>
                        <a:pt x="102" y="90"/>
                      </a:lnTo>
                      <a:lnTo>
                        <a:pt x="108" y="80"/>
                      </a:lnTo>
                      <a:lnTo>
                        <a:pt x="112" y="70"/>
                      </a:lnTo>
                      <a:lnTo>
                        <a:pt x="114" y="58"/>
                      </a:lnTo>
                      <a:lnTo>
                        <a:pt x="114" y="48"/>
                      </a:lnTo>
                      <a:lnTo>
                        <a:pt x="110" y="38"/>
                      </a:lnTo>
                      <a:lnTo>
                        <a:pt x="106" y="28"/>
                      </a:lnTo>
                      <a:lnTo>
                        <a:pt x="100" y="20"/>
                      </a:lnTo>
                      <a:lnTo>
                        <a:pt x="80" y="6"/>
                      </a:lnTo>
                      <a:close/>
                    </a:path>
                  </a:pathLst>
                </a:custGeom>
                <a:solidFill>
                  <a:srgbClr val="666FD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5" name="Freeform 313">
                  <a:extLst>
                    <a:ext uri="{FF2B5EF4-FFF2-40B4-BE49-F238E27FC236}">
                      <a16:creationId xmlns:a16="http://schemas.microsoft.com/office/drawing/2014/main" id="{1799D272-96A7-483F-A3D4-3010D53DD4F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2" y="2779"/>
                  <a:ext cx="106" cy="105"/>
                </a:xfrm>
                <a:custGeom>
                  <a:avLst/>
                  <a:gdLst>
                    <a:gd name="T0" fmla="*/ 76 w 106"/>
                    <a:gd name="T1" fmla="*/ 4 h 105"/>
                    <a:gd name="T2" fmla="*/ 66 w 106"/>
                    <a:gd name="T3" fmla="*/ 0 h 105"/>
                    <a:gd name="T4" fmla="*/ 54 w 106"/>
                    <a:gd name="T5" fmla="*/ 0 h 105"/>
                    <a:gd name="T6" fmla="*/ 44 w 106"/>
                    <a:gd name="T7" fmla="*/ 0 h 105"/>
                    <a:gd name="T8" fmla="*/ 34 w 106"/>
                    <a:gd name="T9" fmla="*/ 2 h 105"/>
                    <a:gd name="T10" fmla="*/ 18 w 106"/>
                    <a:gd name="T11" fmla="*/ 14 h 105"/>
                    <a:gd name="T12" fmla="*/ 4 w 106"/>
                    <a:gd name="T13" fmla="*/ 30 h 105"/>
                    <a:gd name="T14" fmla="*/ 0 w 106"/>
                    <a:gd name="T15" fmla="*/ 52 h 105"/>
                    <a:gd name="T16" fmla="*/ 4 w 106"/>
                    <a:gd name="T17" fmla="*/ 72 h 105"/>
                    <a:gd name="T18" fmla="*/ 14 w 106"/>
                    <a:gd name="T19" fmla="*/ 88 h 105"/>
                    <a:gd name="T20" fmla="*/ 30 w 106"/>
                    <a:gd name="T21" fmla="*/ 101 h 105"/>
                    <a:gd name="T22" fmla="*/ 40 w 106"/>
                    <a:gd name="T23" fmla="*/ 105 h 105"/>
                    <a:gd name="T24" fmla="*/ 52 w 106"/>
                    <a:gd name="T25" fmla="*/ 105 h 105"/>
                    <a:gd name="T26" fmla="*/ 62 w 106"/>
                    <a:gd name="T27" fmla="*/ 105 h 105"/>
                    <a:gd name="T28" fmla="*/ 72 w 106"/>
                    <a:gd name="T29" fmla="*/ 103 h 105"/>
                    <a:gd name="T30" fmla="*/ 90 w 106"/>
                    <a:gd name="T31" fmla="*/ 92 h 105"/>
                    <a:gd name="T32" fmla="*/ 102 w 106"/>
                    <a:gd name="T33" fmla="*/ 76 h 105"/>
                    <a:gd name="T34" fmla="*/ 106 w 106"/>
                    <a:gd name="T35" fmla="*/ 66 h 105"/>
                    <a:gd name="T36" fmla="*/ 106 w 106"/>
                    <a:gd name="T37" fmla="*/ 54 h 105"/>
                    <a:gd name="T38" fmla="*/ 106 w 106"/>
                    <a:gd name="T39" fmla="*/ 44 h 105"/>
                    <a:gd name="T40" fmla="*/ 104 w 106"/>
                    <a:gd name="T41" fmla="*/ 34 h 105"/>
                    <a:gd name="T42" fmla="*/ 92 w 106"/>
                    <a:gd name="T43" fmla="*/ 18 h 105"/>
                    <a:gd name="T44" fmla="*/ 76 w 106"/>
                    <a:gd name="T45" fmla="*/ 4 h 105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w 106"/>
                    <a:gd name="T70" fmla="*/ 0 h 105"/>
                    <a:gd name="T71" fmla="*/ 106 w 106"/>
                    <a:gd name="T72" fmla="*/ 105 h 105"/>
                  </a:gdLst>
                  <a:ahLst/>
                  <a:cxnLst>
                    <a:cxn ang="T46">
                      <a:pos x="T0" y="T1"/>
                    </a:cxn>
                    <a:cxn ang="T47">
                      <a:pos x="T2" y="T3"/>
                    </a:cxn>
                    <a:cxn ang="T48">
                      <a:pos x="T4" y="T5"/>
                    </a:cxn>
                    <a:cxn ang="T49">
                      <a:pos x="T6" y="T7"/>
                    </a:cxn>
                    <a:cxn ang="T50">
                      <a:pos x="T8" y="T9"/>
                    </a:cxn>
                    <a:cxn ang="T51">
                      <a:pos x="T10" y="T11"/>
                    </a:cxn>
                    <a:cxn ang="T52">
                      <a:pos x="T12" y="T13"/>
                    </a:cxn>
                    <a:cxn ang="T53">
                      <a:pos x="T14" y="T15"/>
                    </a:cxn>
                    <a:cxn ang="T54">
                      <a:pos x="T16" y="T17"/>
                    </a:cxn>
                    <a:cxn ang="T55">
                      <a:pos x="T18" y="T19"/>
                    </a:cxn>
                    <a:cxn ang="T56">
                      <a:pos x="T20" y="T21"/>
                    </a:cxn>
                    <a:cxn ang="T57">
                      <a:pos x="T22" y="T23"/>
                    </a:cxn>
                    <a:cxn ang="T58">
                      <a:pos x="T24" y="T25"/>
                    </a:cxn>
                    <a:cxn ang="T59">
                      <a:pos x="T26" y="T27"/>
                    </a:cxn>
                    <a:cxn ang="T60">
                      <a:pos x="T28" y="T29"/>
                    </a:cxn>
                    <a:cxn ang="T61">
                      <a:pos x="T30" y="T31"/>
                    </a:cxn>
                    <a:cxn ang="T62">
                      <a:pos x="T32" y="T33"/>
                    </a:cxn>
                    <a:cxn ang="T63">
                      <a:pos x="T34" y="T35"/>
                    </a:cxn>
                    <a:cxn ang="T64">
                      <a:pos x="T36" y="T37"/>
                    </a:cxn>
                    <a:cxn ang="T65">
                      <a:pos x="T38" y="T39"/>
                    </a:cxn>
                    <a:cxn ang="T66">
                      <a:pos x="T40" y="T41"/>
                    </a:cxn>
                    <a:cxn ang="T67">
                      <a:pos x="T42" y="T43"/>
                    </a:cxn>
                    <a:cxn ang="T68">
                      <a:pos x="T44" y="T45"/>
                    </a:cxn>
                  </a:cxnLst>
                  <a:rect l="T69" t="T70" r="T71" b="T72"/>
                  <a:pathLst>
                    <a:path w="106" h="105">
                      <a:moveTo>
                        <a:pt x="76" y="4"/>
                      </a:moveTo>
                      <a:lnTo>
                        <a:pt x="66" y="0"/>
                      </a:lnTo>
                      <a:lnTo>
                        <a:pt x="54" y="0"/>
                      </a:lnTo>
                      <a:lnTo>
                        <a:pt x="44" y="0"/>
                      </a:lnTo>
                      <a:lnTo>
                        <a:pt x="34" y="2"/>
                      </a:lnTo>
                      <a:lnTo>
                        <a:pt x="18" y="14"/>
                      </a:lnTo>
                      <a:lnTo>
                        <a:pt x="4" y="30"/>
                      </a:lnTo>
                      <a:lnTo>
                        <a:pt x="0" y="52"/>
                      </a:lnTo>
                      <a:lnTo>
                        <a:pt x="4" y="72"/>
                      </a:lnTo>
                      <a:lnTo>
                        <a:pt x="14" y="88"/>
                      </a:lnTo>
                      <a:lnTo>
                        <a:pt x="30" y="101"/>
                      </a:lnTo>
                      <a:lnTo>
                        <a:pt x="40" y="105"/>
                      </a:lnTo>
                      <a:lnTo>
                        <a:pt x="52" y="105"/>
                      </a:lnTo>
                      <a:lnTo>
                        <a:pt x="62" y="105"/>
                      </a:lnTo>
                      <a:lnTo>
                        <a:pt x="72" y="103"/>
                      </a:lnTo>
                      <a:lnTo>
                        <a:pt x="90" y="92"/>
                      </a:lnTo>
                      <a:lnTo>
                        <a:pt x="102" y="76"/>
                      </a:lnTo>
                      <a:lnTo>
                        <a:pt x="106" y="66"/>
                      </a:lnTo>
                      <a:lnTo>
                        <a:pt x="106" y="54"/>
                      </a:lnTo>
                      <a:lnTo>
                        <a:pt x="106" y="44"/>
                      </a:lnTo>
                      <a:lnTo>
                        <a:pt x="104" y="34"/>
                      </a:lnTo>
                      <a:lnTo>
                        <a:pt x="92" y="18"/>
                      </a:lnTo>
                      <a:lnTo>
                        <a:pt x="76" y="4"/>
                      </a:lnTo>
                      <a:close/>
                    </a:path>
                  </a:pathLst>
                </a:custGeom>
                <a:solidFill>
                  <a:srgbClr val="6C74D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6" name="Freeform 314">
                  <a:extLst>
                    <a:ext uri="{FF2B5EF4-FFF2-40B4-BE49-F238E27FC236}">
                      <a16:creationId xmlns:a16="http://schemas.microsoft.com/office/drawing/2014/main" id="{1C589CCA-22AE-4AA4-A115-31054ED9FE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4" y="2781"/>
                  <a:ext cx="100" cy="99"/>
                </a:xfrm>
                <a:custGeom>
                  <a:avLst/>
                  <a:gdLst>
                    <a:gd name="T0" fmla="*/ 72 w 100"/>
                    <a:gd name="T1" fmla="*/ 4 h 99"/>
                    <a:gd name="T2" fmla="*/ 62 w 100"/>
                    <a:gd name="T3" fmla="*/ 0 h 99"/>
                    <a:gd name="T4" fmla="*/ 52 w 100"/>
                    <a:gd name="T5" fmla="*/ 0 h 99"/>
                    <a:gd name="T6" fmla="*/ 32 w 100"/>
                    <a:gd name="T7" fmla="*/ 2 h 99"/>
                    <a:gd name="T8" fmla="*/ 16 w 100"/>
                    <a:gd name="T9" fmla="*/ 12 h 99"/>
                    <a:gd name="T10" fmla="*/ 4 w 100"/>
                    <a:gd name="T11" fmla="*/ 28 h 99"/>
                    <a:gd name="T12" fmla="*/ 0 w 100"/>
                    <a:gd name="T13" fmla="*/ 48 h 99"/>
                    <a:gd name="T14" fmla="*/ 4 w 100"/>
                    <a:gd name="T15" fmla="*/ 68 h 99"/>
                    <a:gd name="T16" fmla="*/ 12 w 100"/>
                    <a:gd name="T17" fmla="*/ 84 h 99"/>
                    <a:gd name="T18" fmla="*/ 28 w 100"/>
                    <a:gd name="T19" fmla="*/ 96 h 99"/>
                    <a:gd name="T20" fmla="*/ 38 w 100"/>
                    <a:gd name="T21" fmla="*/ 99 h 99"/>
                    <a:gd name="T22" fmla="*/ 48 w 100"/>
                    <a:gd name="T23" fmla="*/ 99 h 99"/>
                    <a:gd name="T24" fmla="*/ 68 w 100"/>
                    <a:gd name="T25" fmla="*/ 97 h 99"/>
                    <a:gd name="T26" fmla="*/ 84 w 100"/>
                    <a:gd name="T27" fmla="*/ 88 h 99"/>
                    <a:gd name="T28" fmla="*/ 96 w 100"/>
                    <a:gd name="T29" fmla="*/ 72 h 99"/>
                    <a:gd name="T30" fmla="*/ 100 w 100"/>
                    <a:gd name="T31" fmla="*/ 62 h 99"/>
                    <a:gd name="T32" fmla="*/ 100 w 100"/>
                    <a:gd name="T33" fmla="*/ 52 h 99"/>
                    <a:gd name="T34" fmla="*/ 98 w 100"/>
                    <a:gd name="T35" fmla="*/ 32 h 99"/>
                    <a:gd name="T36" fmla="*/ 88 w 100"/>
                    <a:gd name="T37" fmla="*/ 16 h 99"/>
                    <a:gd name="T38" fmla="*/ 72 w 100"/>
                    <a:gd name="T39" fmla="*/ 4 h 99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100"/>
                    <a:gd name="T61" fmla="*/ 0 h 99"/>
                    <a:gd name="T62" fmla="*/ 100 w 100"/>
                    <a:gd name="T63" fmla="*/ 99 h 99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100" h="99">
                      <a:moveTo>
                        <a:pt x="72" y="4"/>
                      </a:moveTo>
                      <a:lnTo>
                        <a:pt x="62" y="0"/>
                      </a:lnTo>
                      <a:lnTo>
                        <a:pt x="52" y="0"/>
                      </a:lnTo>
                      <a:lnTo>
                        <a:pt x="32" y="2"/>
                      </a:lnTo>
                      <a:lnTo>
                        <a:pt x="16" y="12"/>
                      </a:lnTo>
                      <a:lnTo>
                        <a:pt x="4" y="28"/>
                      </a:lnTo>
                      <a:lnTo>
                        <a:pt x="0" y="48"/>
                      </a:lnTo>
                      <a:lnTo>
                        <a:pt x="4" y="68"/>
                      </a:lnTo>
                      <a:lnTo>
                        <a:pt x="12" y="84"/>
                      </a:lnTo>
                      <a:lnTo>
                        <a:pt x="28" y="96"/>
                      </a:lnTo>
                      <a:lnTo>
                        <a:pt x="38" y="99"/>
                      </a:lnTo>
                      <a:lnTo>
                        <a:pt x="48" y="99"/>
                      </a:lnTo>
                      <a:lnTo>
                        <a:pt x="68" y="97"/>
                      </a:lnTo>
                      <a:lnTo>
                        <a:pt x="84" y="88"/>
                      </a:lnTo>
                      <a:lnTo>
                        <a:pt x="96" y="72"/>
                      </a:lnTo>
                      <a:lnTo>
                        <a:pt x="100" y="62"/>
                      </a:lnTo>
                      <a:lnTo>
                        <a:pt x="100" y="52"/>
                      </a:lnTo>
                      <a:lnTo>
                        <a:pt x="98" y="32"/>
                      </a:lnTo>
                      <a:lnTo>
                        <a:pt x="88" y="16"/>
                      </a:lnTo>
                      <a:lnTo>
                        <a:pt x="72" y="4"/>
                      </a:lnTo>
                      <a:close/>
                    </a:path>
                  </a:pathLst>
                </a:custGeom>
                <a:solidFill>
                  <a:srgbClr val="727AE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7" name="Freeform 315">
                  <a:extLst>
                    <a:ext uri="{FF2B5EF4-FFF2-40B4-BE49-F238E27FC236}">
                      <a16:creationId xmlns:a16="http://schemas.microsoft.com/office/drawing/2014/main" id="{59A3574B-464A-473D-A232-20041129C3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8" y="2785"/>
                  <a:ext cx="94" cy="93"/>
                </a:xfrm>
                <a:custGeom>
                  <a:avLst/>
                  <a:gdLst>
                    <a:gd name="T0" fmla="*/ 66 w 94"/>
                    <a:gd name="T1" fmla="*/ 4 h 93"/>
                    <a:gd name="T2" fmla="*/ 58 w 94"/>
                    <a:gd name="T3" fmla="*/ 0 h 93"/>
                    <a:gd name="T4" fmla="*/ 48 w 94"/>
                    <a:gd name="T5" fmla="*/ 0 h 93"/>
                    <a:gd name="T6" fmla="*/ 32 w 94"/>
                    <a:gd name="T7" fmla="*/ 2 h 93"/>
                    <a:gd name="T8" fmla="*/ 16 w 94"/>
                    <a:gd name="T9" fmla="*/ 12 h 93"/>
                    <a:gd name="T10" fmla="*/ 4 w 94"/>
                    <a:gd name="T11" fmla="*/ 28 h 93"/>
                    <a:gd name="T12" fmla="*/ 0 w 94"/>
                    <a:gd name="T13" fmla="*/ 46 h 93"/>
                    <a:gd name="T14" fmla="*/ 4 w 94"/>
                    <a:gd name="T15" fmla="*/ 62 h 93"/>
                    <a:gd name="T16" fmla="*/ 12 w 94"/>
                    <a:gd name="T17" fmla="*/ 78 h 93"/>
                    <a:gd name="T18" fmla="*/ 28 w 94"/>
                    <a:gd name="T19" fmla="*/ 90 h 93"/>
                    <a:gd name="T20" fmla="*/ 36 w 94"/>
                    <a:gd name="T21" fmla="*/ 93 h 93"/>
                    <a:gd name="T22" fmla="*/ 46 w 94"/>
                    <a:gd name="T23" fmla="*/ 93 h 93"/>
                    <a:gd name="T24" fmla="*/ 64 w 94"/>
                    <a:gd name="T25" fmla="*/ 92 h 93"/>
                    <a:gd name="T26" fmla="*/ 80 w 94"/>
                    <a:gd name="T27" fmla="*/ 82 h 93"/>
                    <a:gd name="T28" fmla="*/ 90 w 94"/>
                    <a:gd name="T29" fmla="*/ 66 h 93"/>
                    <a:gd name="T30" fmla="*/ 94 w 94"/>
                    <a:gd name="T31" fmla="*/ 58 h 93"/>
                    <a:gd name="T32" fmla="*/ 94 w 94"/>
                    <a:gd name="T33" fmla="*/ 48 h 93"/>
                    <a:gd name="T34" fmla="*/ 92 w 94"/>
                    <a:gd name="T35" fmla="*/ 32 h 93"/>
                    <a:gd name="T36" fmla="*/ 82 w 94"/>
                    <a:gd name="T37" fmla="*/ 16 h 93"/>
                    <a:gd name="T38" fmla="*/ 66 w 94"/>
                    <a:gd name="T39" fmla="*/ 4 h 93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w 94"/>
                    <a:gd name="T61" fmla="*/ 0 h 93"/>
                    <a:gd name="T62" fmla="*/ 94 w 94"/>
                    <a:gd name="T63" fmla="*/ 93 h 93"/>
                  </a:gdLst>
                  <a:ahLst/>
                  <a:cxnLst>
                    <a:cxn ang="T40">
                      <a:pos x="T0" y="T1"/>
                    </a:cxn>
                    <a:cxn ang="T41">
                      <a:pos x="T2" y="T3"/>
                    </a:cxn>
                    <a:cxn ang="T42">
                      <a:pos x="T4" y="T5"/>
                    </a:cxn>
                    <a:cxn ang="T43">
                      <a:pos x="T6" y="T7"/>
                    </a:cxn>
                    <a:cxn ang="T44">
                      <a:pos x="T8" y="T9"/>
                    </a:cxn>
                    <a:cxn ang="T45">
                      <a:pos x="T10" y="T11"/>
                    </a:cxn>
                    <a:cxn ang="T46">
                      <a:pos x="T12" y="T13"/>
                    </a:cxn>
                    <a:cxn ang="T47">
                      <a:pos x="T14" y="T15"/>
                    </a:cxn>
                    <a:cxn ang="T48">
                      <a:pos x="T16" y="T17"/>
                    </a:cxn>
                    <a:cxn ang="T49">
                      <a:pos x="T18" y="T19"/>
                    </a:cxn>
                    <a:cxn ang="T50">
                      <a:pos x="T20" y="T21"/>
                    </a:cxn>
                    <a:cxn ang="T51">
                      <a:pos x="T22" y="T23"/>
                    </a:cxn>
                    <a:cxn ang="T52">
                      <a:pos x="T24" y="T25"/>
                    </a:cxn>
                    <a:cxn ang="T53">
                      <a:pos x="T26" y="T27"/>
                    </a:cxn>
                    <a:cxn ang="T54">
                      <a:pos x="T28" y="T29"/>
                    </a:cxn>
                    <a:cxn ang="T55">
                      <a:pos x="T30" y="T31"/>
                    </a:cxn>
                    <a:cxn ang="T56">
                      <a:pos x="T32" y="T33"/>
                    </a:cxn>
                    <a:cxn ang="T57">
                      <a:pos x="T34" y="T35"/>
                    </a:cxn>
                    <a:cxn ang="T58">
                      <a:pos x="T36" y="T37"/>
                    </a:cxn>
                    <a:cxn ang="T59">
                      <a:pos x="T38" y="T39"/>
                    </a:cxn>
                  </a:cxnLst>
                  <a:rect l="T60" t="T61" r="T62" b="T63"/>
                  <a:pathLst>
                    <a:path w="94" h="93">
                      <a:moveTo>
                        <a:pt x="66" y="4"/>
                      </a:moveTo>
                      <a:lnTo>
                        <a:pt x="58" y="0"/>
                      </a:lnTo>
                      <a:lnTo>
                        <a:pt x="48" y="0"/>
                      </a:lnTo>
                      <a:lnTo>
                        <a:pt x="32" y="2"/>
                      </a:lnTo>
                      <a:lnTo>
                        <a:pt x="16" y="12"/>
                      </a:lnTo>
                      <a:lnTo>
                        <a:pt x="4" y="28"/>
                      </a:lnTo>
                      <a:lnTo>
                        <a:pt x="0" y="46"/>
                      </a:lnTo>
                      <a:lnTo>
                        <a:pt x="4" y="62"/>
                      </a:lnTo>
                      <a:lnTo>
                        <a:pt x="12" y="78"/>
                      </a:lnTo>
                      <a:lnTo>
                        <a:pt x="28" y="90"/>
                      </a:lnTo>
                      <a:lnTo>
                        <a:pt x="36" y="93"/>
                      </a:lnTo>
                      <a:lnTo>
                        <a:pt x="46" y="93"/>
                      </a:lnTo>
                      <a:lnTo>
                        <a:pt x="64" y="92"/>
                      </a:lnTo>
                      <a:lnTo>
                        <a:pt x="80" y="82"/>
                      </a:lnTo>
                      <a:lnTo>
                        <a:pt x="90" y="66"/>
                      </a:lnTo>
                      <a:lnTo>
                        <a:pt x="94" y="58"/>
                      </a:lnTo>
                      <a:lnTo>
                        <a:pt x="94" y="48"/>
                      </a:lnTo>
                      <a:lnTo>
                        <a:pt x="92" y="32"/>
                      </a:lnTo>
                      <a:lnTo>
                        <a:pt x="82" y="16"/>
                      </a:lnTo>
                      <a:lnTo>
                        <a:pt x="66" y="4"/>
                      </a:lnTo>
                      <a:close/>
                    </a:path>
                  </a:pathLst>
                </a:custGeom>
                <a:solidFill>
                  <a:srgbClr val="777FE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8" name="Freeform 316">
                  <a:extLst>
                    <a:ext uri="{FF2B5EF4-FFF2-40B4-BE49-F238E27FC236}">
                      <a16:creationId xmlns:a16="http://schemas.microsoft.com/office/drawing/2014/main" id="{C90D2D0D-2CA4-4E91-9621-3CCC87FC0B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2" y="2789"/>
                  <a:ext cx="86" cy="86"/>
                </a:xfrm>
                <a:custGeom>
                  <a:avLst/>
                  <a:gdLst>
                    <a:gd name="T0" fmla="*/ 62 w 86"/>
                    <a:gd name="T1" fmla="*/ 4 h 86"/>
                    <a:gd name="T2" fmla="*/ 46 w 86"/>
                    <a:gd name="T3" fmla="*/ 0 h 86"/>
                    <a:gd name="T4" fmla="*/ 28 w 86"/>
                    <a:gd name="T5" fmla="*/ 2 h 86"/>
                    <a:gd name="T6" fmla="*/ 14 w 86"/>
                    <a:gd name="T7" fmla="*/ 12 h 86"/>
                    <a:gd name="T8" fmla="*/ 4 w 86"/>
                    <a:gd name="T9" fmla="*/ 24 h 86"/>
                    <a:gd name="T10" fmla="*/ 0 w 86"/>
                    <a:gd name="T11" fmla="*/ 42 h 86"/>
                    <a:gd name="T12" fmla="*/ 2 w 86"/>
                    <a:gd name="T13" fmla="*/ 58 h 86"/>
                    <a:gd name="T14" fmla="*/ 12 w 86"/>
                    <a:gd name="T15" fmla="*/ 72 h 86"/>
                    <a:gd name="T16" fmla="*/ 24 w 86"/>
                    <a:gd name="T17" fmla="*/ 82 h 86"/>
                    <a:gd name="T18" fmla="*/ 42 w 86"/>
                    <a:gd name="T19" fmla="*/ 86 h 86"/>
                    <a:gd name="T20" fmla="*/ 58 w 86"/>
                    <a:gd name="T21" fmla="*/ 84 h 86"/>
                    <a:gd name="T22" fmla="*/ 72 w 86"/>
                    <a:gd name="T23" fmla="*/ 76 h 86"/>
                    <a:gd name="T24" fmla="*/ 82 w 86"/>
                    <a:gd name="T25" fmla="*/ 62 h 86"/>
                    <a:gd name="T26" fmla="*/ 86 w 86"/>
                    <a:gd name="T27" fmla="*/ 46 h 86"/>
                    <a:gd name="T28" fmla="*/ 84 w 86"/>
                    <a:gd name="T29" fmla="*/ 28 h 86"/>
                    <a:gd name="T30" fmla="*/ 76 w 86"/>
                    <a:gd name="T31" fmla="*/ 14 h 86"/>
                    <a:gd name="T32" fmla="*/ 62 w 86"/>
                    <a:gd name="T33" fmla="*/ 4 h 8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6"/>
                    <a:gd name="T52" fmla="*/ 0 h 86"/>
                    <a:gd name="T53" fmla="*/ 86 w 86"/>
                    <a:gd name="T54" fmla="*/ 86 h 8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6" h="86">
                      <a:moveTo>
                        <a:pt x="62" y="4"/>
                      </a:moveTo>
                      <a:lnTo>
                        <a:pt x="46" y="0"/>
                      </a:lnTo>
                      <a:lnTo>
                        <a:pt x="28" y="2"/>
                      </a:lnTo>
                      <a:lnTo>
                        <a:pt x="14" y="12"/>
                      </a:lnTo>
                      <a:lnTo>
                        <a:pt x="4" y="24"/>
                      </a:lnTo>
                      <a:lnTo>
                        <a:pt x="0" y="42"/>
                      </a:lnTo>
                      <a:lnTo>
                        <a:pt x="2" y="58"/>
                      </a:lnTo>
                      <a:lnTo>
                        <a:pt x="12" y="72"/>
                      </a:lnTo>
                      <a:lnTo>
                        <a:pt x="24" y="82"/>
                      </a:lnTo>
                      <a:lnTo>
                        <a:pt x="42" y="86"/>
                      </a:lnTo>
                      <a:lnTo>
                        <a:pt x="58" y="84"/>
                      </a:lnTo>
                      <a:lnTo>
                        <a:pt x="72" y="76"/>
                      </a:lnTo>
                      <a:lnTo>
                        <a:pt x="82" y="62"/>
                      </a:lnTo>
                      <a:lnTo>
                        <a:pt x="86" y="46"/>
                      </a:lnTo>
                      <a:lnTo>
                        <a:pt x="84" y="28"/>
                      </a:lnTo>
                      <a:lnTo>
                        <a:pt x="76" y="14"/>
                      </a:lnTo>
                      <a:lnTo>
                        <a:pt x="62" y="4"/>
                      </a:lnTo>
                      <a:close/>
                    </a:path>
                  </a:pathLst>
                </a:custGeom>
                <a:solidFill>
                  <a:srgbClr val="7B84E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79" name="Freeform 317">
                  <a:extLst>
                    <a:ext uri="{FF2B5EF4-FFF2-40B4-BE49-F238E27FC236}">
                      <a16:creationId xmlns:a16="http://schemas.microsoft.com/office/drawing/2014/main" id="{38CD273F-B703-42B6-A9FC-80596EDAA7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4" y="2791"/>
                  <a:ext cx="80" cy="80"/>
                </a:xfrm>
                <a:custGeom>
                  <a:avLst/>
                  <a:gdLst>
                    <a:gd name="T0" fmla="*/ 56 w 80"/>
                    <a:gd name="T1" fmla="*/ 4 h 80"/>
                    <a:gd name="T2" fmla="*/ 40 w 80"/>
                    <a:gd name="T3" fmla="*/ 0 h 80"/>
                    <a:gd name="T4" fmla="*/ 26 w 80"/>
                    <a:gd name="T5" fmla="*/ 2 h 80"/>
                    <a:gd name="T6" fmla="*/ 14 w 80"/>
                    <a:gd name="T7" fmla="*/ 10 h 80"/>
                    <a:gd name="T8" fmla="*/ 4 w 80"/>
                    <a:gd name="T9" fmla="*/ 24 h 80"/>
                    <a:gd name="T10" fmla="*/ 0 w 80"/>
                    <a:gd name="T11" fmla="*/ 40 h 80"/>
                    <a:gd name="T12" fmla="*/ 2 w 80"/>
                    <a:gd name="T13" fmla="*/ 54 h 80"/>
                    <a:gd name="T14" fmla="*/ 10 w 80"/>
                    <a:gd name="T15" fmla="*/ 66 h 80"/>
                    <a:gd name="T16" fmla="*/ 24 w 80"/>
                    <a:gd name="T17" fmla="*/ 76 h 80"/>
                    <a:gd name="T18" fmla="*/ 40 w 80"/>
                    <a:gd name="T19" fmla="*/ 80 h 80"/>
                    <a:gd name="T20" fmla="*/ 54 w 80"/>
                    <a:gd name="T21" fmla="*/ 78 h 80"/>
                    <a:gd name="T22" fmla="*/ 68 w 80"/>
                    <a:gd name="T23" fmla="*/ 70 h 80"/>
                    <a:gd name="T24" fmla="*/ 76 w 80"/>
                    <a:gd name="T25" fmla="*/ 56 h 80"/>
                    <a:gd name="T26" fmla="*/ 80 w 80"/>
                    <a:gd name="T27" fmla="*/ 40 h 80"/>
                    <a:gd name="T28" fmla="*/ 78 w 80"/>
                    <a:gd name="T29" fmla="*/ 26 h 80"/>
                    <a:gd name="T30" fmla="*/ 70 w 80"/>
                    <a:gd name="T31" fmla="*/ 14 h 80"/>
                    <a:gd name="T32" fmla="*/ 56 w 80"/>
                    <a:gd name="T33" fmla="*/ 4 h 8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80"/>
                    <a:gd name="T52" fmla="*/ 0 h 80"/>
                    <a:gd name="T53" fmla="*/ 80 w 80"/>
                    <a:gd name="T54" fmla="*/ 80 h 8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80" h="80">
                      <a:moveTo>
                        <a:pt x="56" y="4"/>
                      </a:moveTo>
                      <a:lnTo>
                        <a:pt x="40" y="0"/>
                      </a:lnTo>
                      <a:lnTo>
                        <a:pt x="26" y="2"/>
                      </a:lnTo>
                      <a:lnTo>
                        <a:pt x="14" y="10"/>
                      </a:lnTo>
                      <a:lnTo>
                        <a:pt x="4" y="24"/>
                      </a:lnTo>
                      <a:lnTo>
                        <a:pt x="0" y="40"/>
                      </a:lnTo>
                      <a:lnTo>
                        <a:pt x="2" y="54"/>
                      </a:lnTo>
                      <a:lnTo>
                        <a:pt x="10" y="66"/>
                      </a:lnTo>
                      <a:lnTo>
                        <a:pt x="24" y="76"/>
                      </a:lnTo>
                      <a:lnTo>
                        <a:pt x="40" y="80"/>
                      </a:lnTo>
                      <a:lnTo>
                        <a:pt x="54" y="78"/>
                      </a:lnTo>
                      <a:lnTo>
                        <a:pt x="68" y="70"/>
                      </a:lnTo>
                      <a:lnTo>
                        <a:pt x="76" y="56"/>
                      </a:lnTo>
                      <a:lnTo>
                        <a:pt x="80" y="40"/>
                      </a:lnTo>
                      <a:lnTo>
                        <a:pt x="78" y="26"/>
                      </a:lnTo>
                      <a:lnTo>
                        <a:pt x="70" y="14"/>
                      </a:lnTo>
                      <a:lnTo>
                        <a:pt x="56" y="4"/>
                      </a:lnTo>
                      <a:close/>
                    </a:path>
                  </a:pathLst>
                </a:custGeom>
                <a:solidFill>
                  <a:srgbClr val="8089E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0" name="Freeform 318">
                  <a:extLst>
                    <a:ext uri="{FF2B5EF4-FFF2-40B4-BE49-F238E27FC236}">
                      <a16:creationId xmlns:a16="http://schemas.microsoft.com/office/drawing/2014/main" id="{B49EC619-2C15-4957-9DE2-091751A6BC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88" y="2795"/>
                  <a:ext cx="72" cy="72"/>
                </a:xfrm>
                <a:custGeom>
                  <a:avLst/>
                  <a:gdLst>
                    <a:gd name="T0" fmla="*/ 52 w 72"/>
                    <a:gd name="T1" fmla="*/ 4 h 72"/>
                    <a:gd name="T2" fmla="*/ 38 w 72"/>
                    <a:gd name="T3" fmla="*/ 0 h 72"/>
                    <a:gd name="T4" fmla="*/ 24 w 72"/>
                    <a:gd name="T5" fmla="*/ 2 h 72"/>
                    <a:gd name="T6" fmla="*/ 12 w 72"/>
                    <a:gd name="T7" fmla="*/ 8 h 72"/>
                    <a:gd name="T8" fmla="*/ 4 w 72"/>
                    <a:gd name="T9" fmla="*/ 20 h 72"/>
                    <a:gd name="T10" fmla="*/ 0 w 72"/>
                    <a:gd name="T11" fmla="*/ 34 h 72"/>
                    <a:gd name="T12" fmla="*/ 2 w 72"/>
                    <a:gd name="T13" fmla="*/ 48 h 72"/>
                    <a:gd name="T14" fmla="*/ 8 w 72"/>
                    <a:gd name="T15" fmla="*/ 60 h 72"/>
                    <a:gd name="T16" fmla="*/ 20 w 72"/>
                    <a:gd name="T17" fmla="*/ 68 h 72"/>
                    <a:gd name="T18" fmla="*/ 34 w 72"/>
                    <a:gd name="T19" fmla="*/ 72 h 72"/>
                    <a:gd name="T20" fmla="*/ 48 w 72"/>
                    <a:gd name="T21" fmla="*/ 70 h 72"/>
                    <a:gd name="T22" fmla="*/ 60 w 72"/>
                    <a:gd name="T23" fmla="*/ 64 h 72"/>
                    <a:gd name="T24" fmla="*/ 68 w 72"/>
                    <a:gd name="T25" fmla="*/ 52 h 72"/>
                    <a:gd name="T26" fmla="*/ 72 w 72"/>
                    <a:gd name="T27" fmla="*/ 38 h 72"/>
                    <a:gd name="T28" fmla="*/ 70 w 72"/>
                    <a:gd name="T29" fmla="*/ 24 h 72"/>
                    <a:gd name="T30" fmla="*/ 64 w 72"/>
                    <a:gd name="T31" fmla="*/ 12 h 72"/>
                    <a:gd name="T32" fmla="*/ 52 w 72"/>
                    <a:gd name="T33" fmla="*/ 4 h 7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72"/>
                    <a:gd name="T52" fmla="*/ 0 h 72"/>
                    <a:gd name="T53" fmla="*/ 72 w 72"/>
                    <a:gd name="T54" fmla="*/ 72 h 7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72" h="72">
                      <a:moveTo>
                        <a:pt x="52" y="4"/>
                      </a:moveTo>
                      <a:lnTo>
                        <a:pt x="38" y="0"/>
                      </a:lnTo>
                      <a:lnTo>
                        <a:pt x="24" y="2"/>
                      </a:lnTo>
                      <a:lnTo>
                        <a:pt x="12" y="8"/>
                      </a:lnTo>
                      <a:lnTo>
                        <a:pt x="4" y="20"/>
                      </a:lnTo>
                      <a:lnTo>
                        <a:pt x="0" y="34"/>
                      </a:lnTo>
                      <a:lnTo>
                        <a:pt x="2" y="48"/>
                      </a:lnTo>
                      <a:lnTo>
                        <a:pt x="8" y="60"/>
                      </a:lnTo>
                      <a:lnTo>
                        <a:pt x="20" y="68"/>
                      </a:lnTo>
                      <a:lnTo>
                        <a:pt x="34" y="72"/>
                      </a:lnTo>
                      <a:lnTo>
                        <a:pt x="48" y="70"/>
                      </a:lnTo>
                      <a:lnTo>
                        <a:pt x="60" y="64"/>
                      </a:lnTo>
                      <a:lnTo>
                        <a:pt x="68" y="52"/>
                      </a:lnTo>
                      <a:lnTo>
                        <a:pt x="72" y="38"/>
                      </a:lnTo>
                      <a:lnTo>
                        <a:pt x="70" y="24"/>
                      </a:lnTo>
                      <a:lnTo>
                        <a:pt x="64" y="12"/>
                      </a:lnTo>
                      <a:lnTo>
                        <a:pt x="52" y="4"/>
                      </a:lnTo>
                      <a:close/>
                    </a:path>
                  </a:pathLst>
                </a:custGeom>
                <a:solidFill>
                  <a:srgbClr val="848DE6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1" name="Freeform 319">
                  <a:extLst>
                    <a:ext uri="{FF2B5EF4-FFF2-40B4-BE49-F238E27FC236}">
                      <a16:creationId xmlns:a16="http://schemas.microsoft.com/office/drawing/2014/main" id="{761AAA5E-00F8-4C6A-8780-739BAF3B73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2" y="2797"/>
                  <a:ext cx="68" cy="70"/>
                </a:xfrm>
                <a:custGeom>
                  <a:avLst/>
                  <a:gdLst>
                    <a:gd name="T0" fmla="*/ 48 w 68"/>
                    <a:gd name="T1" fmla="*/ 4 h 70"/>
                    <a:gd name="T2" fmla="*/ 34 w 68"/>
                    <a:gd name="T3" fmla="*/ 0 h 70"/>
                    <a:gd name="T4" fmla="*/ 22 w 68"/>
                    <a:gd name="T5" fmla="*/ 4 h 70"/>
                    <a:gd name="T6" fmla="*/ 10 w 68"/>
                    <a:gd name="T7" fmla="*/ 10 h 70"/>
                    <a:gd name="T8" fmla="*/ 2 w 68"/>
                    <a:gd name="T9" fmla="*/ 20 h 70"/>
                    <a:gd name="T10" fmla="*/ 0 w 68"/>
                    <a:gd name="T11" fmla="*/ 34 h 70"/>
                    <a:gd name="T12" fmla="*/ 2 w 68"/>
                    <a:gd name="T13" fmla="*/ 46 h 70"/>
                    <a:gd name="T14" fmla="*/ 8 w 68"/>
                    <a:gd name="T15" fmla="*/ 58 h 70"/>
                    <a:gd name="T16" fmla="*/ 18 w 68"/>
                    <a:gd name="T17" fmla="*/ 66 h 70"/>
                    <a:gd name="T18" fmla="*/ 32 w 68"/>
                    <a:gd name="T19" fmla="*/ 70 h 70"/>
                    <a:gd name="T20" fmla="*/ 44 w 68"/>
                    <a:gd name="T21" fmla="*/ 68 h 70"/>
                    <a:gd name="T22" fmla="*/ 56 w 68"/>
                    <a:gd name="T23" fmla="*/ 60 h 70"/>
                    <a:gd name="T24" fmla="*/ 64 w 68"/>
                    <a:gd name="T25" fmla="*/ 50 h 70"/>
                    <a:gd name="T26" fmla="*/ 68 w 68"/>
                    <a:gd name="T27" fmla="*/ 36 h 70"/>
                    <a:gd name="T28" fmla="*/ 66 w 68"/>
                    <a:gd name="T29" fmla="*/ 24 h 70"/>
                    <a:gd name="T30" fmla="*/ 58 w 68"/>
                    <a:gd name="T31" fmla="*/ 12 h 70"/>
                    <a:gd name="T32" fmla="*/ 48 w 68"/>
                    <a:gd name="T33" fmla="*/ 4 h 7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8"/>
                    <a:gd name="T52" fmla="*/ 0 h 70"/>
                    <a:gd name="T53" fmla="*/ 68 w 68"/>
                    <a:gd name="T54" fmla="*/ 70 h 7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8" h="70">
                      <a:moveTo>
                        <a:pt x="48" y="4"/>
                      </a:moveTo>
                      <a:lnTo>
                        <a:pt x="34" y="0"/>
                      </a:lnTo>
                      <a:lnTo>
                        <a:pt x="22" y="4"/>
                      </a:lnTo>
                      <a:lnTo>
                        <a:pt x="10" y="10"/>
                      </a:lnTo>
                      <a:lnTo>
                        <a:pt x="2" y="20"/>
                      </a:lnTo>
                      <a:lnTo>
                        <a:pt x="0" y="34"/>
                      </a:lnTo>
                      <a:lnTo>
                        <a:pt x="2" y="46"/>
                      </a:lnTo>
                      <a:lnTo>
                        <a:pt x="8" y="58"/>
                      </a:lnTo>
                      <a:lnTo>
                        <a:pt x="18" y="66"/>
                      </a:lnTo>
                      <a:lnTo>
                        <a:pt x="32" y="70"/>
                      </a:lnTo>
                      <a:lnTo>
                        <a:pt x="44" y="68"/>
                      </a:lnTo>
                      <a:lnTo>
                        <a:pt x="56" y="60"/>
                      </a:lnTo>
                      <a:lnTo>
                        <a:pt x="64" y="50"/>
                      </a:lnTo>
                      <a:lnTo>
                        <a:pt x="68" y="36"/>
                      </a:lnTo>
                      <a:lnTo>
                        <a:pt x="66" y="24"/>
                      </a:lnTo>
                      <a:lnTo>
                        <a:pt x="58" y="12"/>
                      </a:lnTo>
                      <a:lnTo>
                        <a:pt x="48" y="4"/>
                      </a:lnTo>
                      <a:close/>
                    </a:path>
                  </a:pathLst>
                </a:custGeom>
                <a:solidFill>
                  <a:srgbClr val="8791E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2" name="Freeform 320">
                  <a:extLst>
                    <a:ext uri="{FF2B5EF4-FFF2-40B4-BE49-F238E27FC236}">
                      <a16:creationId xmlns:a16="http://schemas.microsoft.com/office/drawing/2014/main" id="{AE6F9C41-786C-419B-9D16-75F22D21B6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4" y="2801"/>
                  <a:ext cx="60" cy="60"/>
                </a:xfrm>
                <a:custGeom>
                  <a:avLst/>
                  <a:gdLst>
                    <a:gd name="T0" fmla="*/ 42 w 60"/>
                    <a:gd name="T1" fmla="*/ 2 h 60"/>
                    <a:gd name="T2" fmla="*/ 32 w 60"/>
                    <a:gd name="T3" fmla="*/ 0 h 60"/>
                    <a:gd name="T4" fmla="*/ 20 w 60"/>
                    <a:gd name="T5" fmla="*/ 2 h 60"/>
                    <a:gd name="T6" fmla="*/ 10 w 60"/>
                    <a:gd name="T7" fmla="*/ 8 h 60"/>
                    <a:gd name="T8" fmla="*/ 2 w 60"/>
                    <a:gd name="T9" fmla="*/ 18 h 60"/>
                    <a:gd name="T10" fmla="*/ 0 w 60"/>
                    <a:gd name="T11" fmla="*/ 30 h 60"/>
                    <a:gd name="T12" fmla="*/ 2 w 60"/>
                    <a:gd name="T13" fmla="*/ 40 h 60"/>
                    <a:gd name="T14" fmla="*/ 8 w 60"/>
                    <a:gd name="T15" fmla="*/ 50 h 60"/>
                    <a:gd name="T16" fmla="*/ 18 w 60"/>
                    <a:gd name="T17" fmla="*/ 58 h 60"/>
                    <a:gd name="T18" fmla="*/ 30 w 60"/>
                    <a:gd name="T19" fmla="*/ 60 h 60"/>
                    <a:gd name="T20" fmla="*/ 40 w 60"/>
                    <a:gd name="T21" fmla="*/ 58 h 60"/>
                    <a:gd name="T22" fmla="*/ 50 w 60"/>
                    <a:gd name="T23" fmla="*/ 52 h 60"/>
                    <a:gd name="T24" fmla="*/ 58 w 60"/>
                    <a:gd name="T25" fmla="*/ 42 h 60"/>
                    <a:gd name="T26" fmla="*/ 60 w 60"/>
                    <a:gd name="T27" fmla="*/ 32 h 60"/>
                    <a:gd name="T28" fmla="*/ 58 w 60"/>
                    <a:gd name="T29" fmla="*/ 20 h 60"/>
                    <a:gd name="T30" fmla="*/ 52 w 60"/>
                    <a:gd name="T31" fmla="*/ 10 h 60"/>
                    <a:gd name="T32" fmla="*/ 42 w 60"/>
                    <a:gd name="T33" fmla="*/ 2 h 6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60"/>
                    <a:gd name="T52" fmla="*/ 0 h 60"/>
                    <a:gd name="T53" fmla="*/ 60 w 60"/>
                    <a:gd name="T54" fmla="*/ 60 h 6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60" h="60">
                      <a:moveTo>
                        <a:pt x="42" y="2"/>
                      </a:moveTo>
                      <a:lnTo>
                        <a:pt x="32" y="0"/>
                      </a:lnTo>
                      <a:lnTo>
                        <a:pt x="20" y="2"/>
                      </a:lnTo>
                      <a:lnTo>
                        <a:pt x="10" y="8"/>
                      </a:lnTo>
                      <a:lnTo>
                        <a:pt x="2" y="18"/>
                      </a:lnTo>
                      <a:lnTo>
                        <a:pt x="0" y="30"/>
                      </a:lnTo>
                      <a:lnTo>
                        <a:pt x="2" y="40"/>
                      </a:lnTo>
                      <a:lnTo>
                        <a:pt x="8" y="50"/>
                      </a:lnTo>
                      <a:lnTo>
                        <a:pt x="18" y="58"/>
                      </a:lnTo>
                      <a:lnTo>
                        <a:pt x="30" y="60"/>
                      </a:lnTo>
                      <a:lnTo>
                        <a:pt x="40" y="58"/>
                      </a:lnTo>
                      <a:lnTo>
                        <a:pt x="50" y="52"/>
                      </a:lnTo>
                      <a:lnTo>
                        <a:pt x="58" y="42"/>
                      </a:lnTo>
                      <a:lnTo>
                        <a:pt x="60" y="32"/>
                      </a:lnTo>
                      <a:lnTo>
                        <a:pt x="58" y="20"/>
                      </a:lnTo>
                      <a:lnTo>
                        <a:pt x="52" y="10"/>
                      </a:lnTo>
                      <a:lnTo>
                        <a:pt x="42" y="2"/>
                      </a:lnTo>
                      <a:close/>
                    </a:path>
                  </a:pathLst>
                </a:custGeom>
                <a:solidFill>
                  <a:srgbClr val="8B94E8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3" name="Freeform 321">
                  <a:extLst>
                    <a:ext uri="{FF2B5EF4-FFF2-40B4-BE49-F238E27FC236}">
                      <a16:creationId xmlns:a16="http://schemas.microsoft.com/office/drawing/2014/main" id="{C95A2661-5EC3-4499-9707-D5720A7FDC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98" y="2805"/>
                  <a:ext cx="52" cy="52"/>
                </a:xfrm>
                <a:custGeom>
                  <a:avLst/>
                  <a:gdLst>
                    <a:gd name="T0" fmla="*/ 38 w 52"/>
                    <a:gd name="T1" fmla="*/ 2 h 52"/>
                    <a:gd name="T2" fmla="*/ 28 w 52"/>
                    <a:gd name="T3" fmla="*/ 0 h 52"/>
                    <a:gd name="T4" fmla="*/ 18 w 52"/>
                    <a:gd name="T5" fmla="*/ 2 h 52"/>
                    <a:gd name="T6" fmla="*/ 8 w 52"/>
                    <a:gd name="T7" fmla="*/ 6 h 52"/>
                    <a:gd name="T8" fmla="*/ 2 w 52"/>
                    <a:gd name="T9" fmla="*/ 14 h 52"/>
                    <a:gd name="T10" fmla="*/ 0 w 52"/>
                    <a:gd name="T11" fmla="*/ 24 h 52"/>
                    <a:gd name="T12" fmla="*/ 2 w 52"/>
                    <a:gd name="T13" fmla="*/ 36 h 52"/>
                    <a:gd name="T14" fmla="*/ 6 w 52"/>
                    <a:gd name="T15" fmla="*/ 44 h 52"/>
                    <a:gd name="T16" fmla="*/ 14 w 52"/>
                    <a:gd name="T17" fmla="*/ 50 h 52"/>
                    <a:gd name="T18" fmla="*/ 24 w 52"/>
                    <a:gd name="T19" fmla="*/ 52 h 52"/>
                    <a:gd name="T20" fmla="*/ 36 w 52"/>
                    <a:gd name="T21" fmla="*/ 50 h 52"/>
                    <a:gd name="T22" fmla="*/ 44 w 52"/>
                    <a:gd name="T23" fmla="*/ 46 h 52"/>
                    <a:gd name="T24" fmla="*/ 50 w 52"/>
                    <a:gd name="T25" fmla="*/ 38 h 52"/>
                    <a:gd name="T26" fmla="*/ 52 w 52"/>
                    <a:gd name="T27" fmla="*/ 28 h 52"/>
                    <a:gd name="T28" fmla="*/ 50 w 52"/>
                    <a:gd name="T29" fmla="*/ 18 h 52"/>
                    <a:gd name="T30" fmla="*/ 46 w 52"/>
                    <a:gd name="T31" fmla="*/ 8 h 52"/>
                    <a:gd name="T32" fmla="*/ 38 w 52"/>
                    <a:gd name="T33" fmla="*/ 2 h 52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52"/>
                    <a:gd name="T52" fmla="*/ 0 h 52"/>
                    <a:gd name="T53" fmla="*/ 52 w 52"/>
                    <a:gd name="T54" fmla="*/ 52 h 52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52" h="52">
                      <a:moveTo>
                        <a:pt x="38" y="2"/>
                      </a:moveTo>
                      <a:lnTo>
                        <a:pt x="28" y="0"/>
                      </a:lnTo>
                      <a:lnTo>
                        <a:pt x="18" y="2"/>
                      </a:ln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4"/>
                      </a:lnTo>
                      <a:lnTo>
                        <a:pt x="2" y="36"/>
                      </a:lnTo>
                      <a:lnTo>
                        <a:pt x="6" y="44"/>
                      </a:lnTo>
                      <a:lnTo>
                        <a:pt x="14" y="50"/>
                      </a:lnTo>
                      <a:lnTo>
                        <a:pt x="24" y="52"/>
                      </a:lnTo>
                      <a:lnTo>
                        <a:pt x="36" y="50"/>
                      </a:lnTo>
                      <a:lnTo>
                        <a:pt x="44" y="46"/>
                      </a:lnTo>
                      <a:lnTo>
                        <a:pt x="50" y="38"/>
                      </a:lnTo>
                      <a:lnTo>
                        <a:pt x="52" y="28"/>
                      </a:lnTo>
                      <a:lnTo>
                        <a:pt x="50" y="18"/>
                      </a:lnTo>
                      <a:lnTo>
                        <a:pt x="46" y="8"/>
                      </a:lnTo>
                      <a:lnTo>
                        <a:pt x="38" y="2"/>
                      </a:lnTo>
                      <a:close/>
                    </a:path>
                  </a:pathLst>
                </a:custGeom>
                <a:solidFill>
                  <a:srgbClr val="8D97E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4" name="Freeform 322">
                  <a:extLst>
                    <a:ext uri="{FF2B5EF4-FFF2-40B4-BE49-F238E27FC236}">
                      <a16:creationId xmlns:a16="http://schemas.microsoft.com/office/drawing/2014/main" id="{81343F04-51DE-474A-8B92-3097300CEA2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2" y="2809"/>
                  <a:ext cx="46" cy="46"/>
                </a:xfrm>
                <a:custGeom>
                  <a:avLst/>
                  <a:gdLst>
                    <a:gd name="T0" fmla="*/ 32 w 46"/>
                    <a:gd name="T1" fmla="*/ 2 h 46"/>
                    <a:gd name="T2" fmla="*/ 24 w 46"/>
                    <a:gd name="T3" fmla="*/ 0 h 46"/>
                    <a:gd name="T4" fmla="*/ 16 w 46"/>
                    <a:gd name="T5" fmla="*/ 2 h 46"/>
                    <a:gd name="T6" fmla="*/ 8 w 46"/>
                    <a:gd name="T7" fmla="*/ 6 h 46"/>
                    <a:gd name="T8" fmla="*/ 2 w 46"/>
                    <a:gd name="T9" fmla="*/ 14 h 46"/>
                    <a:gd name="T10" fmla="*/ 0 w 46"/>
                    <a:gd name="T11" fmla="*/ 22 h 46"/>
                    <a:gd name="T12" fmla="*/ 2 w 46"/>
                    <a:gd name="T13" fmla="*/ 30 h 46"/>
                    <a:gd name="T14" fmla="*/ 6 w 46"/>
                    <a:gd name="T15" fmla="*/ 38 h 46"/>
                    <a:gd name="T16" fmla="*/ 14 w 46"/>
                    <a:gd name="T17" fmla="*/ 44 h 46"/>
                    <a:gd name="T18" fmla="*/ 22 w 46"/>
                    <a:gd name="T19" fmla="*/ 46 h 46"/>
                    <a:gd name="T20" fmla="*/ 32 w 46"/>
                    <a:gd name="T21" fmla="*/ 44 h 46"/>
                    <a:gd name="T22" fmla="*/ 40 w 46"/>
                    <a:gd name="T23" fmla="*/ 40 h 46"/>
                    <a:gd name="T24" fmla="*/ 44 w 46"/>
                    <a:gd name="T25" fmla="*/ 32 h 46"/>
                    <a:gd name="T26" fmla="*/ 46 w 46"/>
                    <a:gd name="T27" fmla="*/ 24 h 46"/>
                    <a:gd name="T28" fmla="*/ 44 w 46"/>
                    <a:gd name="T29" fmla="*/ 16 h 46"/>
                    <a:gd name="T30" fmla="*/ 40 w 46"/>
                    <a:gd name="T31" fmla="*/ 8 h 46"/>
                    <a:gd name="T32" fmla="*/ 32 w 46"/>
                    <a:gd name="T33" fmla="*/ 2 h 4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6"/>
                    <a:gd name="T52" fmla="*/ 0 h 46"/>
                    <a:gd name="T53" fmla="*/ 46 w 46"/>
                    <a:gd name="T54" fmla="*/ 46 h 46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6" h="46">
                      <a:moveTo>
                        <a:pt x="32" y="2"/>
                      </a:moveTo>
                      <a:lnTo>
                        <a:pt x="24" y="0"/>
                      </a:lnTo>
                      <a:lnTo>
                        <a:pt x="16" y="2"/>
                      </a:lnTo>
                      <a:lnTo>
                        <a:pt x="8" y="6"/>
                      </a:lnTo>
                      <a:lnTo>
                        <a:pt x="2" y="14"/>
                      </a:lnTo>
                      <a:lnTo>
                        <a:pt x="0" y="22"/>
                      </a:lnTo>
                      <a:lnTo>
                        <a:pt x="2" y="30"/>
                      </a:lnTo>
                      <a:lnTo>
                        <a:pt x="6" y="38"/>
                      </a:lnTo>
                      <a:lnTo>
                        <a:pt x="14" y="44"/>
                      </a:lnTo>
                      <a:lnTo>
                        <a:pt x="22" y="46"/>
                      </a:lnTo>
                      <a:lnTo>
                        <a:pt x="32" y="44"/>
                      </a:lnTo>
                      <a:lnTo>
                        <a:pt x="40" y="40"/>
                      </a:lnTo>
                      <a:lnTo>
                        <a:pt x="44" y="32"/>
                      </a:lnTo>
                      <a:lnTo>
                        <a:pt x="46" y="24"/>
                      </a:lnTo>
                      <a:lnTo>
                        <a:pt x="44" y="16"/>
                      </a:lnTo>
                      <a:lnTo>
                        <a:pt x="40" y="8"/>
                      </a:lnTo>
                      <a:lnTo>
                        <a:pt x="32" y="2"/>
                      </a:lnTo>
                      <a:close/>
                    </a:path>
                  </a:pathLst>
                </a:custGeom>
                <a:solidFill>
                  <a:srgbClr val="9099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5" name="Freeform 323">
                  <a:extLst>
                    <a:ext uri="{FF2B5EF4-FFF2-40B4-BE49-F238E27FC236}">
                      <a16:creationId xmlns:a16="http://schemas.microsoft.com/office/drawing/2014/main" id="{7EF026C3-8F9D-4100-A1B4-45686950EB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4" y="2811"/>
                  <a:ext cx="40" cy="40"/>
                </a:xfrm>
                <a:custGeom>
                  <a:avLst/>
                  <a:gdLst>
                    <a:gd name="T0" fmla="*/ 28 w 40"/>
                    <a:gd name="T1" fmla="*/ 2 h 40"/>
                    <a:gd name="T2" fmla="*/ 20 w 40"/>
                    <a:gd name="T3" fmla="*/ 0 h 40"/>
                    <a:gd name="T4" fmla="*/ 12 w 40"/>
                    <a:gd name="T5" fmla="*/ 0 h 40"/>
                    <a:gd name="T6" fmla="*/ 6 w 40"/>
                    <a:gd name="T7" fmla="*/ 4 h 40"/>
                    <a:gd name="T8" fmla="*/ 2 w 40"/>
                    <a:gd name="T9" fmla="*/ 12 h 40"/>
                    <a:gd name="T10" fmla="*/ 0 w 40"/>
                    <a:gd name="T11" fmla="*/ 20 h 40"/>
                    <a:gd name="T12" fmla="*/ 0 w 40"/>
                    <a:gd name="T13" fmla="*/ 28 h 40"/>
                    <a:gd name="T14" fmla="*/ 4 w 40"/>
                    <a:gd name="T15" fmla="*/ 34 h 40"/>
                    <a:gd name="T16" fmla="*/ 12 w 40"/>
                    <a:gd name="T17" fmla="*/ 38 h 40"/>
                    <a:gd name="T18" fmla="*/ 20 w 40"/>
                    <a:gd name="T19" fmla="*/ 40 h 40"/>
                    <a:gd name="T20" fmla="*/ 28 w 40"/>
                    <a:gd name="T21" fmla="*/ 40 h 40"/>
                    <a:gd name="T22" fmla="*/ 34 w 40"/>
                    <a:gd name="T23" fmla="*/ 36 h 40"/>
                    <a:gd name="T24" fmla="*/ 38 w 40"/>
                    <a:gd name="T25" fmla="*/ 28 h 40"/>
                    <a:gd name="T26" fmla="*/ 40 w 40"/>
                    <a:gd name="T27" fmla="*/ 20 h 40"/>
                    <a:gd name="T28" fmla="*/ 40 w 40"/>
                    <a:gd name="T29" fmla="*/ 12 h 40"/>
                    <a:gd name="T30" fmla="*/ 36 w 40"/>
                    <a:gd name="T31" fmla="*/ 6 h 40"/>
                    <a:gd name="T32" fmla="*/ 28 w 40"/>
                    <a:gd name="T33" fmla="*/ 2 h 40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w 40"/>
                    <a:gd name="T52" fmla="*/ 0 h 40"/>
                    <a:gd name="T53" fmla="*/ 40 w 40"/>
                    <a:gd name="T54" fmla="*/ 40 h 40"/>
                  </a:gdLst>
                  <a:ahLst/>
                  <a:cxnLst>
                    <a:cxn ang="T34">
                      <a:pos x="T0" y="T1"/>
                    </a:cxn>
                    <a:cxn ang="T35">
                      <a:pos x="T2" y="T3"/>
                    </a:cxn>
                    <a:cxn ang="T36">
                      <a:pos x="T4" y="T5"/>
                    </a:cxn>
                    <a:cxn ang="T37">
                      <a:pos x="T6" y="T7"/>
                    </a:cxn>
                    <a:cxn ang="T38">
                      <a:pos x="T8" y="T9"/>
                    </a:cxn>
                    <a:cxn ang="T39">
                      <a:pos x="T10" y="T11"/>
                    </a:cxn>
                    <a:cxn ang="T40">
                      <a:pos x="T12" y="T13"/>
                    </a:cxn>
                    <a:cxn ang="T41">
                      <a:pos x="T14" y="T15"/>
                    </a:cxn>
                    <a:cxn ang="T42">
                      <a:pos x="T16" y="T17"/>
                    </a:cxn>
                    <a:cxn ang="T43">
                      <a:pos x="T18" y="T19"/>
                    </a:cxn>
                    <a:cxn ang="T44">
                      <a:pos x="T20" y="T21"/>
                    </a:cxn>
                    <a:cxn ang="T45">
                      <a:pos x="T22" y="T23"/>
                    </a:cxn>
                    <a:cxn ang="T46">
                      <a:pos x="T24" y="T25"/>
                    </a:cxn>
                    <a:cxn ang="T47">
                      <a:pos x="T26" y="T27"/>
                    </a:cxn>
                    <a:cxn ang="T48">
                      <a:pos x="T28" y="T29"/>
                    </a:cxn>
                    <a:cxn ang="T49">
                      <a:pos x="T30" y="T31"/>
                    </a:cxn>
                    <a:cxn ang="T50">
                      <a:pos x="T32" y="T33"/>
                    </a:cxn>
                  </a:cxnLst>
                  <a:rect l="T51" t="T52" r="T53" b="T54"/>
                  <a:pathLst>
                    <a:path w="40" h="40">
                      <a:moveTo>
                        <a:pt x="28" y="2"/>
                      </a:moveTo>
                      <a:lnTo>
                        <a:pt x="20" y="0"/>
                      </a:lnTo>
                      <a:lnTo>
                        <a:pt x="12" y="0"/>
                      </a:lnTo>
                      <a:lnTo>
                        <a:pt x="6" y="4"/>
                      </a:lnTo>
                      <a:lnTo>
                        <a:pt x="2" y="12"/>
                      </a:lnTo>
                      <a:lnTo>
                        <a:pt x="0" y="20"/>
                      </a:lnTo>
                      <a:lnTo>
                        <a:pt x="0" y="28"/>
                      </a:lnTo>
                      <a:lnTo>
                        <a:pt x="4" y="34"/>
                      </a:lnTo>
                      <a:lnTo>
                        <a:pt x="12" y="38"/>
                      </a:lnTo>
                      <a:lnTo>
                        <a:pt x="20" y="40"/>
                      </a:lnTo>
                      <a:lnTo>
                        <a:pt x="28" y="40"/>
                      </a:lnTo>
                      <a:lnTo>
                        <a:pt x="34" y="36"/>
                      </a:lnTo>
                      <a:lnTo>
                        <a:pt x="38" y="28"/>
                      </a:lnTo>
                      <a:lnTo>
                        <a:pt x="40" y="20"/>
                      </a:lnTo>
                      <a:lnTo>
                        <a:pt x="40" y="12"/>
                      </a:lnTo>
                      <a:lnTo>
                        <a:pt x="36" y="6"/>
                      </a:lnTo>
                      <a:lnTo>
                        <a:pt x="28" y="2"/>
                      </a:lnTo>
                      <a:close/>
                    </a:path>
                  </a:pathLst>
                </a:custGeom>
                <a:solidFill>
                  <a:srgbClr val="929CE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6" name="Freeform 324">
                  <a:extLst>
                    <a:ext uri="{FF2B5EF4-FFF2-40B4-BE49-F238E27FC236}">
                      <a16:creationId xmlns:a16="http://schemas.microsoft.com/office/drawing/2014/main" id="{18738836-547F-4BFB-A4F7-77E6682CE5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08" y="2813"/>
                  <a:ext cx="34" cy="36"/>
                </a:xfrm>
                <a:custGeom>
                  <a:avLst/>
                  <a:gdLst>
                    <a:gd name="T0" fmla="*/ 24 w 34"/>
                    <a:gd name="T1" fmla="*/ 2 h 36"/>
                    <a:gd name="T2" fmla="*/ 16 w 34"/>
                    <a:gd name="T3" fmla="*/ 0 h 36"/>
                    <a:gd name="T4" fmla="*/ 10 w 34"/>
                    <a:gd name="T5" fmla="*/ 2 h 36"/>
                    <a:gd name="T6" fmla="*/ 4 w 34"/>
                    <a:gd name="T7" fmla="*/ 4 h 36"/>
                    <a:gd name="T8" fmla="*/ 0 w 34"/>
                    <a:gd name="T9" fmla="*/ 10 h 36"/>
                    <a:gd name="T10" fmla="*/ 0 w 34"/>
                    <a:gd name="T11" fmla="*/ 24 h 36"/>
                    <a:gd name="T12" fmla="*/ 4 w 34"/>
                    <a:gd name="T13" fmla="*/ 30 h 36"/>
                    <a:gd name="T14" fmla="*/ 8 w 34"/>
                    <a:gd name="T15" fmla="*/ 34 h 36"/>
                    <a:gd name="T16" fmla="*/ 16 w 34"/>
                    <a:gd name="T17" fmla="*/ 36 h 36"/>
                    <a:gd name="T18" fmla="*/ 22 w 34"/>
                    <a:gd name="T19" fmla="*/ 34 h 36"/>
                    <a:gd name="T20" fmla="*/ 28 w 34"/>
                    <a:gd name="T21" fmla="*/ 32 h 36"/>
                    <a:gd name="T22" fmla="*/ 32 w 34"/>
                    <a:gd name="T23" fmla="*/ 26 h 36"/>
                    <a:gd name="T24" fmla="*/ 34 w 34"/>
                    <a:gd name="T25" fmla="*/ 18 h 36"/>
                    <a:gd name="T26" fmla="*/ 32 w 34"/>
                    <a:gd name="T27" fmla="*/ 12 h 36"/>
                    <a:gd name="T28" fmla="*/ 30 w 34"/>
                    <a:gd name="T29" fmla="*/ 6 h 36"/>
                    <a:gd name="T30" fmla="*/ 24 w 34"/>
                    <a:gd name="T31" fmla="*/ 2 h 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w 34"/>
                    <a:gd name="T49" fmla="*/ 0 h 36"/>
                    <a:gd name="T50" fmla="*/ 34 w 34"/>
                    <a:gd name="T51" fmla="*/ 36 h 36"/>
                  </a:gdLst>
                  <a:ahLst/>
                  <a:cxnLst>
                    <a:cxn ang="T32">
                      <a:pos x="T0" y="T1"/>
                    </a:cxn>
                    <a:cxn ang="T33">
                      <a:pos x="T2" y="T3"/>
                    </a:cxn>
                    <a:cxn ang="T34">
                      <a:pos x="T4" y="T5"/>
                    </a:cxn>
                    <a:cxn ang="T35">
                      <a:pos x="T6" y="T7"/>
                    </a:cxn>
                    <a:cxn ang="T36">
                      <a:pos x="T8" y="T9"/>
                    </a:cxn>
                    <a:cxn ang="T37">
                      <a:pos x="T10" y="T11"/>
                    </a:cxn>
                    <a:cxn ang="T38">
                      <a:pos x="T12" y="T13"/>
                    </a:cxn>
                    <a:cxn ang="T39">
                      <a:pos x="T14" y="T15"/>
                    </a:cxn>
                    <a:cxn ang="T40">
                      <a:pos x="T16" y="T17"/>
                    </a:cxn>
                    <a:cxn ang="T41">
                      <a:pos x="T18" y="T19"/>
                    </a:cxn>
                    <a:cxn ang="T42">
                      <a:pos x="T20" y="T21"/>
                    </a:cxn>
                    <a:cxn ang="T43">
                      <a:pos x="T22" y="T23"/>
                    </a:cxn>
                    <a:cxn ang="T44">
                      <a:pos x="T24" y="T25"/>
                    </a:cxn>
                    <a:cxn ang="T45">
                      <a:pos x="T26" y="T27"/>
                    </a:cxn>
                    <a:cxn ang="T46">
                      <a:pos x="T28" y="T29"/>
                    </a:cxn>
                    <a:cxn ang="T47">
                      <a:pos x="T30" y="T31"/>
                    </a:cxn>
                  </a:cxnLst>
                  <a:rect l="T48" t="T49" r="T50" b="T51"/>
                  <a:pathLst>
                    <a:path w="34" h="36">
                      <a:moveTo>
                        <a:pt x="24" y="2"/>
                      </a:moveTo>
                      <a:lnTo>
                        <a:pt x="16" y="0"/>
                      </a:lnTo>
                      <a:lnTo>
                        <a:pt x="10" y="2"/>
                      </a:lnTo>
                      <a:lnTo>
                        <a:pt x="4" y="4"/>
                      </a:lnTo>
                      <a:lnTo>
                        <a:pt x="0" y="10"/>
                      </a:lnTo>
                      <a:lnTo>
                        <a:pt x="0" y="24"/>
                      </a:lnTo>
                      <a:lnTo>
                        <a:pt x="4" y="30"/>
                      </a:lnTo>
                      <a:lnTo>
                        <a:pt x="8" y="34"/>
                      </a:lnTo>
                      <a:lnTo>
                        <a:pt x="16" y="36"/>
                      </a:lnTo>
                      <a:lnTo>
                        <a:pt x="22" y="34"/>
                      </a:lnTo>
                      <a:lnTo>
                        <a:pt x="28" y="32"/>
                      </a:lnTo>
                      <a:lnTo>
                        <a:pt x="32" y="26"/>
                      </a:lnTo>
                      <a:lnTo>
                        <a:pt x="34" y="18"/>
                      </a:lnTo>
                      <a:lnTo>
                        <a:pt x="32" y="12"/>
                      </a:lnTo>
                      <a:lnTo>
                        <a:pt x="30" y="6"/>
                      </a:lnTo>
                      <a:lnTo>
                        <a:pt x="24" y="2"/>
                      </a:lnTo>
                      <a:close/>
                    </a:path>
                  </a:pathLst>
                </a:custGeom>
                <a:solidFill>
                  <a:srgbClr val="949D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7" name="Freeform 325">
                  <a:extLst>
                    <a:ext uri="{FF2B5EF4-FFF2-40B4-BE49-F238E27FC236}">
                      <a16:creationId xmlns:a16="http://schemas.microsoft.com/office/drawing/2014/main" id="{9A723BD6-744B-49D7-A069-F70E42BF3E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2" y="2819"/>
                  <a:ext cx="24" cy="24"/>
                </a:xfrm>
                <a:custGeom>
                  <a:avLst/>
                  <a:gdLst>
                    <a:gd name="T0" fmla="*/ 18 w 24"/>
                    <a:gd name="T1" fmla="*/ 0 h 24"/>
                    <a:gd name="T2" fmla="*/ 8 w 24"/>
                    <a:gd name="T3" fmla="*/ 0 h 24"/>
                    <a:gd name="T4" fmla="*/ 0 w 24"/>
                    <a:gd name="T5" fmla="*/ 6 h 24"/>
                    <a:gd name="T6" fmla="*/ 0 w 24"/>
                    <a:gd name="T7" fmla="*/ 16 h 24"/>
                    <a:gd name="T8" fmla="*/ 6 w 24"/>
                    <a:gd name="T9" fmla="*/ 24 h 24"/>
                    <a:gd name="T10" fmla="*/ 16 w 24"/>
                    <a:gd name="T11" fmla="*/ 24 h 24"/>
                    <a:gd name="T12" fmla="*/ 24 w 24"/>
                    <a:gd name="T13" fmla="*/ 18 h 24"/>
                    <a:gd name="T14" fmla="*/ 24 w 24"/>
                    <a:gd name="T15" fmla="*/ 8 h 24"/>
                    <a:gd name="T16" fmla="*/ 18 w 24"/>
                    <a:gd name="T17" fmla="*/ 0 h 2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24"/>
                    <a:gd name="T28" fmla="*/ 0 h 24"/>
                    <a:gd name="T29" fmla="*/ 24 w 24"/>
                    <a:gd name="T30" fmla="*/ 24 h 2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24" h="24">
                      <a:moveTo>
                        <a:pt x="18" y="0"/>
                      </a:moveTo>
                      <a:lnTo>
                        <a:pt x="8" y="0"/>
                      </a:lnTo>
                      <a:lnTo>
                        <a:pt x="0" y="6"/>
                      </a:lnTo>
                      <a:lnTo>
                        <a:pt x="0" y="16"/>
                      </a:lnTo>
                      <a:lnTo>
                        <a:pt x="6" y="24"/>
                      </a:lnTo>
                      <a:lnTo>
                        <a:pt x="16" y="24"/>
                      </a:lnTo>
                      <a:lnTo>
                        <a:pt x="24" y="18"/>
                      </a:lnTo>
                      <a:lnTo>
                        <a:pt x="24" y="8"/>
                      </a:lnTo>
                      <a:lnTo>
                        <a:pt x="18" y="0"/>
                      </a:lnTo>
                      <a:close/>
                    </a:path>
                  </a:pathLst>
                </a:custGeom>
                <a:solidFill>
                  <a:srgbClr val="959FE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8" name="Freeform 326">
                  <a:extLst>
                    <a:ext uri="{FF2B5EF4-FFF2-40B4-BE49-F238E27FC236}">
                      <a16:creationId xmlns:a16="http://schemas.microsoft.com/office/drawing/2014/main" id="{D16EFCAF-8AAB-4F87-840B-E1D04B5E44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4" y="2821"/>
                  <a:ext cx="20" cy="20"/>
                </a:xfrm>
                <a:custGeom>
                  <a:avLst/>
                  <a:gdLst>
                    <a:gd name="T0" fmla="*/ 14 w 20"/>
                    <a:gd name="T1" fmla="*/ 0 h 20"/>
                    <a:gd name="T2" fmla="*/ 6 w 20"/>
                    <a:gd name="T3" fmla="*/ 0 h 20"/>
                    <a:gd name="T4" fmla="*/ 2 w 20"/>
                    <a:gd name="T5" fmla="*/ 2 h 20"/>
                    <a:gd name="T6" fmla="*/ 0 w 20"/>
                    <a:gd name="T7" fmla="*/ 6 h 20"/>
                    <a:gd name="T8" fmla="*/ 0 w 20"/>
                    <a:gd name="T9" fmla="*/ 14 h 20"/>
                    <a:gd name="T10" fmla="*/ 2 w 20"/>
                    <a:gd name="T11" fmla="*/ 18 h 20"/>
                    <a:gd name="T12" fmla="*/ 6 w 20"/>
                    <a:gd name="T13" fmla="*/ 20 h 20"/>
                    <a:gd name="T14" fmla="*/ 14 w 20"/>
                    <a:gd name="T15" fmla="*/ 20 h 20"/>
                    <a:gd name="T16" fmla="*/ 18 w 20"/>
                    <a:gd name="T17" fmla="*/ 18 h 20"/>
                    <a:gd name="T18" fmla="*/ 20 w 20"/>
                    <a:gd name="T19" fmla="*/ 14 h 20"/>
                    <a:gd name="T20" fmla="*/ 20 w 20"/>
                    <a:gd name="T21" fmla="*/ 6 h 20"/>
                    <a:gd name="T22" fmla="*/ 18 w 20"/>
                    <a:gd name="T23" fmla="*/ 2 h 20"/>
                    <a:gd name="T24" fmla="*/ 14 w 20"/>
                    <a:gd name="T25" fmla="*/ 0 h 20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w 20"/>
                    <a:gd name="T40" fmla="*/ 0 h 20"/>
                    <a:gd name="T41" fmla="*/ 20 w 20"/>
                    <a:gd name="T42" fmla="*/ 20 h 20"/>
                  </a:gdLst>
                  <a:ahLst/>
                  <a:cxnLst>
                    <a:cxn ang="T26">
                      <a:pos x="T0" y="T1"/>
                    </a:cxn>
                    <a:cxn ang="T27">
                      <a:pos x="T2" y="T3"/>
                    </a:cxn>
                    <a:cxn ang="T28">
                      <a:pos x="T4" y="T5"/>
                    </a:cxn>
                    <a:cxn ang="T29">
                      <a:pos x="T6" y="T7"/>
                    </a:cxn>
                    <a:cxn ang="T30">
                      <a:pos x="T8" y="T9"/>
                    </a:cxn>
                    <a:cxn ang="T31">
                      <a:pos x="T10" y="T11"/>
                    </a:cxn>
                    <a:cxn ang="T32">
                      <a:pos x="T12" y="T13"/>
                    </a:cxn>
                    <a:cxn ang="T33">
                      <a:pos x="T14" y="T15"/>
                    </a:cxn>
                    <a:cxn ang="T34">
                      <a:pos x="T16" y="T17"/>
                    </a:cxn>
                    <a:cxn ang="T35">
                      <a:pos x="T18" y="T19"/>
                    </a:cxn>
                    <a:cxn ang="T36">
                      <a:pos x="T20" y="T21"/>
                    </a:cxn>
                    <a:cxn ang="T37">
                      <a:pos x="T22" y="T23"/>
                    </a:cxn>
                    <a:cxn ang="T38">
                      <a:pos x="T24" y="T25"/>
                    </a:cxn>
                  </a:cxnLst>
                  <a:rect l="T39" t="T40" r="T41" b="T42"/>
                  <a:pathLst>
                    <a:path w="20" h="20">
                      <a:moveTo>
                        <a:pt x="14" y="0"/>
                      </a:moveTo>
                      <a:lnTo>
                        <a:pt x="6" y="0"/>
                      </a:lnTo>
                      <a:lnTo>
                        <a:pt x="2" y="2"/>
                      </a:lnTo>
                      <a:lnTo>
                        <a:pt x="0" y="6"/>
                      </a:lnTo>
                      <a:lnTo>
                        <a:pt x="0" y="14"/>
                      </a:lnTo>
                      <a:lnTo>
                        <a:pt x="2" y="18"/>
                      </a:lnTo>
                      <a:lnTo>
                        <a:pt x="6" y="20"/>
                      </a:lnTo>
                      <a:lnTo>
                        <a:pt x="14" y="20"/>
                      </a:lnTo>
                      <a:lnTo>
                        <a:pt x="18" y="18"/>
                      </a:lnTo>
                      <a:lnTo>
                        <a:pt x="20" y="14"/>
                      </a:lnTo>
                      <a:lnTo>
                        <a:pt x="20" y="6"/>
                      </a:lnTo>
                      <a:lnTo>
                        <a:pt x="18" y="2"/>
                      </a:lnTo>
                      <a:lnTo>
                        <a:pt x="14" y="0"/>
                      </a:lnTo>
                      <a:close/>
                    </a:path>
                  </a:pathLst>
                </a:custGeom>
                <a:solidFill>
                  <a:srgbClr val="96A0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9" name="Freeform 327">
                  <a:extLst>
                    <a:ext uri="{FF2B5EF4-FFF2-40B4-BE49-F238E27FC236}">
                      <a16:creationId xmlns:a16="http://schemas.microsoft.com/office/drawing/2014/main" id="{AFC57662-FD86-483F-84FC-3AEB896C45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8" y="2825"/>
                  <a:ext cx="12" cy="12"/>
                </a:xfrm>
                <a:custGeom>
                  <a:avLst/>
                  <a:gdLst>
                    <a:gd name="T0" fmla="*/ 8 w 12"/>
                    <a:gd name="T1" fmla="*/ 0 h 12"/>
                    <a:gd name="T2" fmla="*/ 4 w 12"/>
                    <a:gd name="T3" fmla="*/ 0 h 12"/>
                    <a:gd name="T4" fmla="*/ 0 w 12"/>
                    <a:gd name="T5" fmla="*/ 4 h 12"/>
                    <a:gd name="T6" fmla="*/ 0 w 12"/>
                    <a:gd name="T7" fmla="*/ 8 h 12"/>
                    <a:gd name="T8" fmla="*/ 4 w 12"/>
                    <a:gd name="T9" fmla="*/ 12 h 12"/>
                    <a:gd name="T10" fmla="*/ 8 w 12"/>
                    <a:gd name="T11" fmla="*/ 12 h 12"/>
                    <a:gd name="T12" fmla="*/ 12 w 12"/>
                    <a:gd name="T13" fmla="*/ 8 h 12"/>
                    <a:gd name="T14" fmla="*/ 12 w 12"/>
                    <a:gd name="T15" fmla="*/ 4 h 12"/>
                    <a:gd name="T16" fmla="*/ 8 w 12"/>
                    <a:gd name="T17" fmla="*/ 0 h 12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2"/>
                    <a:gd name="T28" fmla="*/ 0 h 12"/>
                    <a:gd name="T29" fmla="*/ 12 w 12"/>
                    <a:gd name="T30" fmla="*/ 12 h 12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2" h="12">
                      <a:moveTo>
                        <a:pt x="8" y="0"/>
                      </a:moveTo>
                      <a:lnTo>
                        <a:pt x="4" y="0"/>
                      </a:lnTo>
                      <a:lnTo>
                        <a:pt x="0" y="4"/>
                      </a:lnTo>
                      <a:lnTo>
                        <a:pt x="0" y="8"/>
                      </a:lnTo>
                      <a:lnTo>
                        <a:pt x="4" y="12"/>
                      </a:lnTo>
                      <a:lnTo>
                        <a:pt x="8" y="12"/>
                      </a:lnTo>
                      <a:lnTo>
                        <a:pt x="12" y="8"/>
                      </a:lnTo>
                      <a:lnTo>
                        <a:pt x="12" y="4"/>
                      </a:lnTo>
                      <a:lnTo>
                        <a:pt x="8" y="0"/>
                      </a:lnTo>
                      <a:close/>
                    </a:path>
                  </a:pathLst>
                </a:custGeom>
                <a:solidFill>
                  <a:srgbClr val="97A1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0" name="Freeform 328">
                  <a:extLst>
                    <a:ext uri="{FF2B5EF4-FFF2-40B4-BE49-F238E27FC236}">
                      <a16:creationId xmlns:a16="http://schemas.microsoft.com/office/drawing/2014/main" id="{C51EE2D6-0383-44C4-A7D9-7E434A2DF1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22" y="2829"/>
                  <a:ext cx="4" cy="4"/>
                </a:xfrm>
                <a:custGeom>
                  <a:avLst/>
                  <a:gdLst>
                    <a:gd name="T0" fmla="*/ 4 w 4"/>
                    <a:gd name="T1" fmla="*/ 0 h 4"/>
                    <a:gd name="T2" fmla="*/ 2 w 4"/>
                    <a:gd name="T3" fmla="*/ 0 h 4"/>
                    <a:gd name="T4" fmla="*/ 0 w 4"/>
                    <a:gd name="T5" fmla="*/ 0 h 4"/>
                    <a:gd name="T6" fmla="*/ 0 w 4"/>
                    <a:gd name="T7" fmla="*/ 2 h 4"/>
                    <a:gd name="T8" fmla="*/ 0 w 4"/>
                    <a:gd name="T9" fmla="*/ 4 h 4"/>
                    <a:gd name="T10" fmla="*/ 2 w 4"/>
                    <a:gd name="T11" fmla="*/ 4 h 4"/>
                    <a:gd name="T12" fmla="*/ 4 w 4"/>
                    <a:gd name="T13" fmla="*/ 4 h 4"/>
                    <a:gd name="T14" fmla="*/ 4 w 4"/>
                    <a:gd name="T15" fmla="*/ 2 h 4"/>
                    <a:gd name="T16" fmla="*/ 4 w 4"/>
                    <a:gd name="T17" fmla="*/ 0 h 4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4"/>
                    <a:gd name="T28" fmla="*/ 0 h 4"/>
                    <a:gd name="T29" fmla="*/ 4 w 4"/>
                    <a:gd name="T30" fmla="*/ 4 h 4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4" h="4">
                      <a:moveTo>
                        <a:pt x="4" y="0"/>
                      </a:moveTo>
                      <a:lnTo>
                        <a:pt x="2" y="0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0" y="4"/>
                      </a:lnTo>
                      <a:lnTo>
                        <a:pt x="2" y="4"/>
                      </a:lnTo>
                      <a:lnTo>
                        <a:pt x="4" y="4"/>
                      </a:lnTo>
                      <a:lnTo>
                        <a:pt x="4" y="2"/>
                      </a:lnTo>
                      <a:lnTo>
                        <a:pt x="4" y="0"/>
                      </a:lnTo>
                      <a:close/>
                    </a:path>
                  </a:pathLst>
                </a:custGeom>
                <a:solidFill>
                  <a:srgbClr val="98A2E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58" name="Freeform 329">
                <a:extLst>
                  <a:ext uri="{FF2B5EF4-FFF2-40B4-BE49-F238E27FC236}">
                    <a16:creationId xmlns:a16="http://schemas.microsoft.com/office/drawing/2014/main" id="{36633B6C-B017-4B92-A8F2-F003935F0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0" y="2728"/>
                <a:ext cx="214" cy="212"/>
              </a:xfrm>
              <a:custGeom>
                <a:avLst/>
                <a:gdLst>
                  <a:gd name="T0" fmla="*/ 152 w 214"/>
                  <a:gd name="T1" fmla="*/ 9 h 212"/>
                  <a:gd name="T2" fmla="*/ 132 w 214"/>
                  <a:gd name="T3" fmla="*/ 2 h 212"/>
                  <a:gd name="T4" fmla="*/ 110 w 214"/>
                  <a:gd name="T5" fmla="*/ 0 h 212"/>
                  <a:gd name="T6" fmla="*/ 90 w 214"/>
                  <a:gd name="T7" fmla="*/ 0 h 212"/>
                  <a:gd name="T8" fmla="*/ 70 w 214"/>
                  <a:gd name="T9" fmla="*/ 5 h 212"/>
                  <a:gd name="T10" fmla="*/ 52 w 214"/>
                  <a:gd name="T11" fmla="*/ 15 h 212"/>
                  <a:gd name="T12" fmla="*/ 36 w 214"/>
                  <a:gd name="T13" fmla="*/ 27 h 212"/>
                  <a:gd name="T14" fmla="*/ 22 w 214"/>
                  <a:gd name="T15" fmla="*/ 43 h 212"/>
                  <a:gd name="T16" fmla="*/ 10 w 214"/>
                  <a:gd name="T17" fmla="*/ 61 h 212"/>
                  <a:gd name="T18" fmla="*/ 4 w 214"/>
                  <a:gd name="T19" fmla="*/ 81 h 212"/>
                  <a:gd name="T20" fmla="*/ 0 w 214"/>
                  <a:gd name="T21" fmla="*/ 103 h 212"/>
                  <a:gd name="T22" fmla="*/ 2 w 214"/>
                  <a:gd name="T23" fmla="*/ 123 h 212"/>
                  <a:gd name="T24" fmla="*/ 6 w 214"/>
                  <a:gd name="T25" fmla="*/ 143 h 212"/>
                  <a:gd name="T26" fmla="*/ 16 w 214"/>
                  <a:gd name="T27" fmla="*/ 160 h 212"/>
                  <a:gd name="T28" fmla="*/ 28 w 214"/>
                  <a:gd name="T29" fmla="*/ 176 h 212"/>
                  <a:gd name="T30" fmla="*/ 44 w 214"/>
                  <a:gd name="T31" fmla="*/ 190 h 212"/>
                  <a:gd name="T32" fmla="*/ 62 w 214"/>
                  <a:gd name="T33" fmla="*/ 202 h 212"/>
                  <a:gd name="T34" fmla="*/ 82 w 214"/>
                  <a:gd name="T35" fmla="*/ 210 h 212"/>
                  <a:gd name="T36" fmla="*/ 104 w 214"/>
                  <a:gd name="T37" fmla="*/ 212 h 212"/>
                  <a:gd name="T38" fmla="*/ 124 w 214"/>
                  <a:gd name="T39" fmla="*/ 212 h 212"/>
                  <a:gd name="T40" fmla="*/ 144 w 214"/>
                  <a:gd name="T41" fmla="*/ 206 h 212"/>
                  <a:gd name="T42" fmla="*/ 162 w 214"/>
                  <a:gd name="T43" fmla="*/ 198 h 212"/>
                  <a:gd name="T44" fmla="*/ 180 w 214"/>
                  <a:gd name="T45" fmla="*/ 184 h 212"/>
                  <a:gd name="T46" fmla="*/ 194 w 214"/>
                  <a:gd name="T47" fmla="*/ 168 h 212"/>
                  <a:gd name="T48" fmla="*/ 204 w 214"/>
                  <a:gd name="T49" fmla="*/ 150 h 212"/>
                  <a:gd name="T50" fmla="*/ 212 w 214"/>
                  <a:gd name="T51" fmla="*/ 131 h 212"/>
                  <a:gd name="T52" fmla="*/ 214 w 214"/>
                  <a:gd name="T53" fmla="*/ 109 h 212"/>
                  <a:gd name="T54" fmla="*/ 214 w 214"/>
                  <a:gd name="T55" fmla="*/ 89 h 212"/>
                  <a:gd name="T56" fmla="*/ 208 w 214"/>
                  <a:gd name="T57" fmla="*/ 69 h 212"/>
                  <a:gd name="T58" fmla="*/ 200 w 214"/>
                  <a:gd name="T59" fmla="*/ 51 h 212"/>
                  <a:gd name="T60" fmla="*/ 186 w 214"/>
                  <a:gd name="T61" fmla="*/ 35 h 212"/>
                  <a:gd name="T62" fmla="*/ 170 w 214"/>
                  <a:gd name="T63" fmla="*/ 21 h 212"/>
                  <a:gd name="T64" fmla="*/ 152 w 214"/>
                  <a:gd name="T65" fmla="*/ 9 h 212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60000 65536"/>
                  <a:gd name="T73" fmla="*/ 0 60000 65536"/>
                  <a:gd name="T74" fmla="*/ 0 60000 65536"/>
                  <a:gd name="T75" fmla="*/ 0 60000 65536"/>
                  <a:gd name="T76" fmla="*/ 0 60000 65536"/>
                  <a:gd name="T77" fmla="*/ 0 60000 65536"/>
                  <a:gd name="T78" fmla="*/ 0 60000 65536"/>
                  <a:gd name="T79" fmla="*/ 0 60000 65536"/>
                  <a:gd name="T80" fmla="*/ 0 60000 65536"/>
                  <a:gd name="T81" fmla="*/ 0 60000 65536"/>
                  <a:gd name="T82" fmla="*/ 0 60000 65536"/>
                  <a:gd name="T83" fmla="*/ 0 60000 65536"/>
                  <a:gd name="T84" fmla="*/ 0 60000 65536"/>
                  <a:gd name="T85" fmla="*/ 0 60000 65536"/>
                  <a:gd name="T86" fmla="*/ 0 60000 65536"/>
                  <a:gd name="T87" fmla="*/ 0 60000 65536"/>
                  <a:gd name="T88" fmla="*/ 0 60000 65536"/>
                  <a:gd name="T89" fmla="*/ 0 60000 65536"/>
                  <a:gd name="T90" fmla="*/ 0 60000 65536"/>
                  <a:gd name="T91" fmla="*/ 0 60000 65536"/>
                  <a:gd name="T92" fmla="*/ 0 60000 65536"/>
                  <a:gd name="T93" fmla="*/ 0 60000 65536"/>
                  <a:gd name="T94" fmla="*/ 0 60000 65536"/>
                  <a:gd name="T95" fmla="*/ 0 60000 65536"/>
                  <a:gd name="T96" fmla="*/ 0 60000 65536"/>
                  <a:gd name="T97" fmla="*/ 0 60000 65536"/>
                  <a:gd name="T98" fmla="*/ 0 60000 65536"/>
                  <a:gd name="T99" fmla="*/ 0 w 214"/>
                  <a:gd name="T100" fmla="*/ 0 h 212"/>
                  <a:gd name="T101" fmla="*/ 214 w 214"/>
                  <a:gd name="T102" fmla="*/ 212 h 212"/>
                </a:gdLst>
                <a:ahLst/>
                <a:cxnLst>
                  <a:cxn ang="T66">
                    <a:pos x="T0" y="T1"/>
                  </a:cxn>
                  <a:cxn ang="T67">
                    <a:pos x="T2" y="T3"/>
                  </a:cxn>
                  <a:cxn ang="T68">
                    <a:pos x="T4" y="T5"/>
                  </a:cxn>
                  <a:cxn ang="T69">
                    <a:pos x="T6" y="T7"/>
                  </a:cxn>
                  <a:cxn ang="T70">
                    <a:pos x="T8" y="T9"/>
                  </a:cxn>
                  <a:cxn ang="T71">
                    <a:pos x="T10" y="T11"/>
                  </a:cxn>
                  <a:cxn ang="T72">
                    <a:pos x="T12" y="T13"/>
                  </a:cxn>
                  <a:cxn ang="T73">
                    <a:pos x="T14" y="T15"/>
                  </a:cxn>
                  <a:cxn ang="T74">
                    <a:pos x="T16" y="T17"/>
                  </a:cxn>
                  <a:cxn ang="T75">
                    <a:pos x="T18" y="T19"/>
                  </a:cxn>
                  <a:cxn ang="T76">
                    <a:pos x="T20" y="T21"/>
                  </a:cxn>
                  <a:cxn ang="T77">
                    <a:pos x="T22" y="T23"/>
                  </a:cxn>
                  <a:cxn ang="T78">
                    <a:pos x="T24" y="T25"/>
                  </a:cxn>
                  <a:cxn ang="T79">
                    <a:pos x="T26" y="T27"/>
                  </a:cxn>
                  <a:cxn ang="T80">
                    <a:pos x="T28" y="T29"/>
                  </a:cxn>
                  <a:cxn ang="T81">
                    <a:pos x="T30" y="T31"/>
                  </a:cxn>
                  <a:cxn ang="T82">
                    <a:pos x="T32" y="T33"/>
                  </a:cxn>
                  <a:cxn ang="T83">
                    <a:pos x="T34" y="T35"/>
                  </a:cxn>
                  <a:cxn ang="T84">
                    <a:pos x="T36" y="T37"/>
                  </a:cxn>
                  <a:cxn ang="T85">
                    <a:pos x="T38" y="T39"/>
                  </a:cxn>
                  <a:cxn ang="T86">
                    <a:pos x="T40" y="T41"/>
                  </a:cxn>
                  <a:cxn ang="T87">
                    <a:pos x="T42" y="T43"/>
                  </a:cxn>
                  <a:cxn ang="T88">
                    <a:pos x="T44" y="T45"/>
                  </a:cxn>
                  <a:cxn ang="T89">
                    <a:pos x="T46" y="T47"/>
                  </a:cxn>
                  <a:cxn ang="T90">
                    <a:pos x="T48" y="T49"/>
                  </a:cxn>
                  <a:cxn ang="T91">
                    <a:pos x="T50" y="T51"/>
                  </a:cxn>
                  <a:cxn ang="T92">
                    <a:pos x="T52" y="T53"/>
                  </a:cxn>
                  <a:cxn ang="T93">
                    <a:pos x="T54" y="T55"/>
                  </a:cxn>
                  <a:cxn ang="T94">
                    <a:pos x="T56" y="T57"/>
                  </a:cxn>
                  <a:cxn ang="T95">
                    <a:pos x="T58" y="T59"/>
                  </a:cxn>
                  <a:cxn ang="T96">
                    <a:pos x="T60" y="T61"/>
                  </a:cxn>
                  <a:cxn ang="T97">
                    <a:pos x="T62" y="T63"/>
                  </a:cxn>
                  <a:cxn ang="T98">
                    <a:pos x="T64" y="T65"/>
                  </a:cxn>
                </a:cxnLst>
                <a:rect l="T99" t="T100" r="T101" b="T102"/>
                <a:pathLst>
                  <a:path w="214" h="212">
                    <a:moveTo>
                      <a:pt x="152" y="9"/>
                    </a:moveTo>
                    <a:lnTo>
                      <a:pt x="132" y="2"/>
                    </a:lnTo>
                    <a:lnTo>
                      <a:pt x="110" y="0"/>
                    </a:lnTo>
                    <a:lnTo>
                      <a:pt x="90" y="0"/>
                    </a:lnTo>
                    <a:lnTo>
                      <a:pt x="70" y="5"/>
                    </a:lnTo>
                    <a:lnTo>
                      <a:pt x="52" y="15"/>
                    </a:lnTo>
                    <a:lnTo>
                      <a:pt x="36" y="27"/>
                    </a:lnTo>
                    <a:lnTo>
                      <a:pt x="22" y="43"/>
                    </a:lnTo>
                    <a:lnTo>
                      <a:pt x="10" y="61"/>
                    </a:lnTo>
                    <a:lnTo>
                      <a:pt x="4" y="81"/>
                    </a:lnTo>
                    <a:lnTo>
                      <a:pt x="0" y="103"/>
                    </a:lnTo>
                    <a:lnTo>
                      <a:pt x="2" y="123"/>
                    </a:lnTo>
                    <a:lnTo>
                      <a:pt x="6" y="143"/>
                    </a:lnTo>
                    <a:lnTo>
                      <a:pt x="16" y="160"/>
                    </a:lnTo>
                    <a:lnTo>
                      <a:pt x="28" y="176"/>
                    </a:lnTo>
                    <a:lnTo>
                      <a:pt x="44" y="190"/>
                    </a:lnTo>
                    <a:lnTo>
                      <a:pt x="62" y="202"/>
                    </a:lnTo>
                    <a:lnTo>
                      <a:pt x="82" y="210"/>
                    </a:lnTo>
                    <a:lnTo>
                      <a:pt x="104" y="212"/>
                    </a:lnTo>
                    <a:lnTo>
                      <a:pt x="124" y="212"/>
                    </a:lnTo>
                    <a:lnTo>
                      <a:pt x="144" y="206"/>
                    </a:lnTo>
                    <a:lnTo>
                      <a:pt x="162" y="198"/>
                    </a:lnTo>
                    <a:lnTo>
                      <a:pt x="180" y="184"/>
                    </a:lnTo>
                    <a:lnTo>
                      <a:pt x="194" y="168"/>
                    </a:lnTo>
                    <a:lnTo>
                      <a:pt x="204" y="150"/>
                    </a:lnTo>
                    <a:lnTo>
                      <a:pt x="212" y="131"/>
                    </a:lnTo>
                    <a:lnTo>
                      <a:pt x="214" y="109"/>
                    </a:lnTo>
                    <a:lnTo>
                      <a:pt x="214" y="89"/>
                    </a:lnTo>
                    <a:lnTo>
                      <a:pt x="208" y="69"/>
                    </a:lnTo>
                    <a:lnTo>
                      <a:pt x="200" y="51"/>
                    </a:lnTo>
                    <a:lnTo>
                      <a:pt x="186" y="35"/>
                    </a:lnTo>
                    <a:lnTo>
                      <a:pt x="170" y="21"/>
                    </a:lnTo>
                    <a:lnTo>
                      <a:pt x="152" y="9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99" name="Group 330">
              <a:extLst>
                <a:ext uri="{FF2B5EF4-FFF2-40B4-BE49-F238E27FC236}">
                  <a16:creationId xmlns:a16="http://schemas.microsoft.com/office/drawing/2014/main" id="{68934F9D-E072-4AA2-827C-D5BAAF7638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61" y="2718"/>
              <a:ext cx="269" cy="488"/>
              <a:chOff x="1061" y="2718"/>
              <a:chExt cx="269" cy="488"/>
            </a:xfrm>
          </p:grpSpPr>
          <p:grpSp>
            <p:nvGrpSpPr>
              <p:cNvPr id="137" name="Group 331">
                <a:extLst>
                  <a:ext uri="{FF2B5EF4-FFF2-40B4-BE49-F238E27FC236}">
                    <a16:creationId xmlns:a16="http://schemas.microsoft.com/office/drawing/2014/main" id="{D73E7528-D34C-4477-9449-B2C27F5FF2C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61" y="2718"/>
                <a:ext cx="269" cy="488"/>
                <a:chOff x="1061" y="2718"/>
                <a:chExt cx="269" cy="488"/>
              </a:xfrm>
            </p:grpSpPr>
            <p:sp>
              <p:nvSpPr>
                <p:cNvPr id="139" name="Freeform 332">
                  <a:extLst>
                    <a:ext uri="{FF2B5EF4-FFF2-40B4-BE49-F238E27FC236}">
                      <a16:creationId xmlns:a16="http://schemas.microsoft.com/office/drawing/2014/main" id="{4327E364-BB46-403B-90AA-22AA1DBB67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18"/>
                  <a:ext cx="269" cy="202"/>
                </a:xfrm>
                <a:custGeom>
                  <a:avLst/>
                  <a:gdLst>
                    <a:gd name="T0" fmla="*/ 269 w 269"/>
                    <a:gd name="T1" fmla="*/ 162 h 202"/>
                    <a:gd name="T2" fmla="*/ 0 w 269"/>
                    <a:gd name="T3" fmla="*/ 0 h 202"/>
                    <a:gd name="T4" fmla="*/ 0 w 269"/>
                    <a:gd name="T5" fmla="*/ 39 h 202"/>
                    <a:gd name="T6" fmla="*/ 269 w 269"/>
                    <a:gd name="T7" fmla="*/ 202 h 202"/>
                    <a:gd name="T8" fmla="*/ 269 w 269"/>
                    <a:gd name="T9" fmla="*/ 162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2"/>
                    <a:gd name="T17" fmla="*/ 269 w 269"/>
                    <a:gd name="T18" fmla="*/ 202 h 2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2">
                      <a:moveTo>
                        <a:pt x="269" y="162"/>
                      </a:moveTo>
                      <a:lnTo>
                        <a:pt x="0" y="0"/>
                      </a:lnTo>
                      <a:lnTo>
                        <a:pt x="0" y="39"/>
                      </a:lnTo>
                      <a:lnTo>
                        <a:pt x="269" y="202"/>
                      </a:lnTo>
                      <a:lnTo>
                        <a:pt x="269" y="162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0" name="Freeform 333">
                  <a:extLst>
                    <a:ext uri="{FF2B5EF4-FFF2-40B4-BE49-F238E27FC236}">
                      <a16:creationId xmlns:a16="http://schemas.microsoft.com/office/drawing/2014/main" id="{7F798F70-0A24-4788-867C-7D103AC5B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57"/>
                  <a:ext cx="269" cy="205"/>
                </a:xfrm>
                <a:custGeom>
                  <a:avLst/>
                  <a:gdLst>
                    <a:gd name="T0" fmla="*/ 269 w 269"/>
                    <a:gd name="T1" fmla="*/ 163 h 205"/>
                    <a:gd name="T2" fmla="*/ 0 w 269"/>
                    <a:gd name="T3" fmla="*/ 0 h 205"/>
                    <a:gd name="T4" fmla="*/ 0 w 269"/>
                    <a:gd name="T5" fmla="*/ 42 h 205"/>
                    <a:gd name="T6" fmla="*/ 269 w 269"/>
                    <a:gd name="T7" fmla="*/ 205 h 205"/>
                    <a:gd name="T8" fmla="*/ 269 w 269"/>
                    <a:gd name="T9" fmla="*/ 163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5"/>
                    <a:gd name="T17" fmla="*/ 269 w 269"/>
                    <a:gd name="T18" fmla="*/ 205 h 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5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269" y="205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1" name="Freeform 334">
                  <a:extLst>
                    <a:ext uri="{FF2B5EF4-FFF2-40B4-BE49-F238E27FC236}">
                      <a16:creationId xmlns:a16="http://schemas.microsoft.com/office/drawing/2014/main" id="{C8B14700-C749-4588-9215-E33554A11A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99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2" name="Freeform 335">
                  <a:extLst>
                    <a:ext uri="{FF2B5EF4-FFF2-40B4-BE49-F238E27FC236}">
                      <a16:creationId xmlns:a16="http://schemas.microsoft.com/office/drawing/2014/main" id="{53C56B41-A31B-43CE-8A08-36FE112124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839"/>
                  <a:ext cx="269" cy="204"/>
                </a:xfrm>
                <a:custGeom>
                  <a:avLst/>
                  <a:gdLst>
                    <a:gd name="T0" fmla="*/ 269 w 269"/>
                    <a:gd name="T1" fmla="*/ 163 h 204"/>
                    <a:gd name="T2" fmla="*/ 0 w 269"/>
                    <a:gd name="T3" fmla="*/ 0 h 204"/>
                    <a:gd name="T4" fmla="*/ 0 w 269"/>
                    <a:gd name="T5" fmla="*/ 41 h 204"/>
                    <a:gd name="T6" fmla="*/ 269 w 269"/>
                    <a:gd name="T7" fmla="*/ 204 h 204"/>
                    <a:gd name="T8" fmla="*/ 269 w 269"/>
                    <a:gd name="T9" fmla="*/ 163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4"/>
                    <a:gd name="T17" fmla="*/ 269 w 269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4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269" y="204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3" name="Freeform 336">
                  <a:extLst>
                    <a:ext uri="{FF2B5EF4-FFF2-40B4-BE49-F238E27FC236}">
                      <a16:creationId xmlns:a16="http://schemas.microsoft.com/office/drawing/2014/main" id="{0A65539F-C81E-4B59-8990-51FD36F303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880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797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4" name="Freeform 337">
                  <a:extLst>
                    <a:ext uri="{FF2B5EF4-FFF2-40B4-BE49-F238E27FC236}">
                      <a16:creationId xmlns:a16="http://schemas.microsoft.com/office/drawing/2014/main" id="{57D456FE-238C-40B6-85EE-5E16B8F863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920"/>
                  <a:ext cx="269" cy="205"/>
                </a:xfrm>
                <a:custGeom>
                  <a:avLst/>
                  <a:gdLst>
                    <a:gd name="T0" fmla="*/ 269 w 269"/>
                    <a:gd name="T1" fmla="*/ 163 h 205"/>
                    <a:gd name="T2" fmla="*/ 0 w 269"/>
                    <a:gd name="T3" fmla="*/ 0 h 205"/>
                    <a:gd name="T4" fmla="*/ 0 w 269"/>
                    <a:gd name="T5" fmla="*/ 42 h 205"/>
                    <a:gd name="T6" fmla="*/ 269 w 269"/>
                    <a:gd name="T7" fmla="*/ 205 h 205"/>
                    <a:gd name="T8" fmla="*/ 269 w 269"/>
                    <a:gd name="T9" fmla="*/ 163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5"/>
                    <a:gd name="T17" fmla="*/ 269 w 269"/>
                    <a:gd name="T18" fmla="*/ 205 h 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5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269" y="205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5" name="Freeform 338">
                  <a:extLst>
                    <a:ext uri="{FF2B5EF4-FFF2-40B4-BE49-F238E27FC236}">
                      <a16:creationId xmlns:a16="http://schemas.microsoft.com/office/drawing/2014/main" id="{AE2726D5-944B-486C-BE3E-8191A18F70B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962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6" name="Freeform 339">
                  <a:extLst>
                    <a:ext uri="{FF2B5EF4-FFF2-40B4-BE49-F238E27FC236}">
                      <a16:creationId xmlns:a16="http://schemas.microsoft.com/office/drawing/2014/main" id="{66BFDB91-8BD7-40FC-9501-2CA4EEFB1AC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02"/>
                  <a:ext cx="269" cy="204"/>
                </a:xfrm>
                <a:custGeom>
                  <a:avLst/>
                  <a:gdLst>
                    <a:gd name="T0" fmla="*/ 269 w 269"/>
                    <a:gd name="T1" fmla="*/ 163 h 204"/>
                    <a:gd name="T2" fmla="*/ 0 w 269"/>
                    <a:gd name="T3" fmla="*/ 0 h 204"/>
                    <a:gd name="T4" fmla="*/ 0 w 269"/>
                    <a:gd name="T5" fmla="*/ 41 h 204"/>
                    <a:gd name="T6" fmla="*/ 269 w 269"/>
                    <a:gd name="T7" fmla="*/ 204 h 204"/>
                    <a:gd name="T8" fmla="*/ 269 w 269"/>
                    <a:gd name="T9" fmla="*/ 163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4"/>
                    <a:gd name="T17" fmla="*/ 269 w 269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4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269" y="204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7" name="Freeform 340">
                  <a:extLst>
                    <a:ext uri="{FF2B5EF4-FFF2-40B4-BE49-F238E27FC236}">
                      <a16:creationId xmlns:a16="http://schemas.microsoft.com/office/drawing/2014/main" id="{301F1703-55A5-4A52-8E43-B6535E16A5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" y="2882"/>
                  <a:ext cx="261" cy="157"/>
                </a:xfrm>
                <a:custGeom>
                  <a:avLst/>
                  <a:gdLst>
                    <a:gd name="T0" fmla="*/ 4 w 261"/>
                    <a:gd name="T1" fmla="*/ 134 h 157"/>
                    <a:gd name="T2" fmla="*/ 0 w 261"/>
                    <a:gd name="T3" fmla="*/ 140 h 157"/>
                    <a:gd name="T4" fmla="*/ 0 w 261"/>
                    <a:gd name="T5" fmla="*/ 142 h 157"/>
                    <a:gd name="T6" fmla="*/ 2 w 261"/>
                    <a:gd name="T7" fmla="*/ 145 h 157"/>
                    <a:gd name="T8" fmla="*/ 6 w 261"/>
                    <a:gd name="T9" fmla="*/ 153 h 157"/>
                    <a:gd name="T10" fmla="*/ 12 w 261"/>
                    <a:gd name="T11" fmla="*/ 157 h 157"/>
                    <a:gd name="T12" fmla="*/ 18 w 261"/>
                    <a:gd name="T13" fmla="*/ 157 h 157"/>
                    <a:gd name="T14" fmla="*/ 257 w 261"/>
                    <a:gd name="T15" fmla="*/ 24 h 157"/>
                    <a:gd name="T16" fmla="*/ 261 w 261"/>
                    <a:gd name="T17" fmla="*/ 18 h 157"/>
                    <a:gd name="T18" fmla="*/ 261 w 261"/>
                    <a:gd name="T19" fmla="*/ 12 h 157"/>
                    <a:gd name="T20" fmla="*/ 257 w 261"/>
                    <a:gd name="T21" fmla="*/ 4 h 157"/>
                    <a:gd name="T22" fmla="*/ 251 w 261"/>
                    <a:gd name="T23" fmla="*/ 0 h 157"/>
                    <a:gd name="T24" fmla="*/ 243 w 261"/>
                    <a:gd name="T25" fmla="*/ 0 h 157"/>
                    <a:gd name="T26" fmla="*/ 4 w 261"/>
                    <a:gd name="T27" fmla="*/ 134 h 15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61"/>
                    <a:gd name="T43" fmla="*/ 0 h 157"/>
                    <a:gd name="T44" fmla="*/ 261 w 261"/>
                    <a:gd name="T45" fmla="*/ 157 h 15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61" h="157">
                      <a:moveTo>
                        <a:pt x="4" y="134"/>
                      </a:move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2" y="145"/>
                      </a:lnTo>
                      <a:lnTo>
                        <a:pt x="6" y="153"/>
                      </a:lnTo>
                      <a:lnTo>
                        <a:pt x="12" y="157"/>
                      </a:lnTo>
                      <a:lnTo>
                        <a:pt x="18" y="157"/>
                      </a:lnTo>
                      <a:lnTo>
                        <a:pt x="257" y="24"/>
                      </a:lnTo>
                      <a:lnTo>
                        <a:pt x="261" y="18"/>
                      </a:lnTo>
                      <a:lnTo>
                        <a:pt x="261" y="12"/>
                      </a:lnTo>
                      <a:lnTo>
                        <a:pt x="257" y="4"/>
                      </a:lnTo>
                      <a:lnTo>
                        <a:pt x="251" y="0"/>
                      </a:lnTo>
                      <a:lnTo>
                        <a:pt x="243" y="0"/>
                      </a:lnTo>
                      <a:lnTo>
                        <a:pt x="4" y="134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 w="0">
                  <a:solidFill>
                    <a:srgbClr val="FFFFFF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8" name="Freeform 341">
                  <a:extLst>
                    <a:ext uri="{FF2B5EF4-FFF2-40B4-BE49-F238E27FC236}">
                      <a16:creationId xmlns:a16="http://schemas.microsoft.com/office/drawing/2014/main" id="{0F62200A-3A88-4191-AC62-B4D82F955E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3" y="2882"/>
                  <a:ext cx="261" cy="157"/>
                </a:xfrm>
                <a:custGeom>
                  <a:avLst/>
                  <a:gdLst>
                    <a:gd name="T0" fmla="*/ 4 w 261"/>
                    <a:gd name="T1" fmla="*/ 134 h 157"/>
                    <a:gd name="T2" fmla="*/ 0 w 261"/>
                    <a:gd name="T3" fmla="*/ 140 h 157"/>
                    <a:gd name="T4" fmla="*/ 0 w 261"/>
                    <a:gd name="T5" fmla="*/ 142 h 157"/>
                    <a:gd name="T6" fmla="*/ 2 w 261"/>
                    <a:gd name="T7" fmla="*/ 145 h 157"/>
                    <a:gd name="T8" fmla="*/ 6 w 261"/>
                    <a:gd name="T9" fmla="*/ 153 h 157"/>
                    <a:gd name="T10" fmla="*/ 12 w 261"/>
                    <a:gd name="T11" fmla="*/ 157 h 157"/>
                    <a:gd name="T12" fmla="*/ 18 w 261"/>
                    <a:gd name="T13" fmla="*/ 157 h 157"/>
                    <a:gd name="T14" fmla="*/ 257 w 261"/>
                    <a:gd name="T15" fmla="*/ 24 h 157"/>
                    <a:gd name="T16" fmla="*/ 261 w 261"/>
                    <a:gd name="T17" fmla="*/ 18 h 157"/>
                    <a:gd name="T18" fmla="*/ 261 w 261"/>
                    <a:gd name="T19" fmla="*/ 12 h 157"/>
                    <a:gd name="T20" fmla="*/ 257 w 261"/>
                    <a:gd name="T21" fmla="*/ 4 h 157"/>
                    <a:gd name="T22" fmla="*/ 251 w 261"/>
                    <a:gd name="T23" fmla="*/ 0 h 157"/>
                    <a:gd name="T24" fmla="*/ 243 w 261"/>
                    <a:gd name="T25" fmla="*/ 0 h 157"/>
                    <a:gd name="T26" fmla="*/ 4 w 261"/>
                    <a:gd name="T27" fmla="*/ 134 h 157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60000 65536"/>
                    <a:gd name="T37" fmla="*/ 0 60000 65536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w 261"/>
                    <a:gd name="T43" fmla="*/ 0 h 157"/>
                    <a:gd name="T44" fmla="*/ 261 w 261"/>
                    <a:gd name="T45" fmla="*/ 157 h 157"/>
                  </a:gdLst>
                  <a:ahLst/>
                  <a:cxnLst>
                    <a:cxn ang="T28">
                      <a:pos x="T0" y="T1"/>
                    </a:cxn>
                    <a:cxn ang="T29">
                      <a:pos x="T2" y="T3"/>
                    </a:cxn>
                    <a:cxn ang="T30">
                      <a:pos x="T4" y="T5"/>
                    </a:cxn>
                    <a:cxn ang="T31">
                      <a:pos x="T6" y="T7"/>
                    </a:cxn>
                    <a:cxn ang="T32">
                      <a:pos x="T8" y="T9"/>
                    </a:cxn>
                    <a:cxn ang="T33">
                      <a:pos x="T10" y="T11"/>
                    </a:cxn>
                    <a:cxn ang="T34">
                      <a:pos x="T12" y="T13"/>
                    </a:cxn>
                    <a:cxn ang="T35">
                      <a:pos x="T14" y="T15"/>
                    </a:cxn>
                    <a:cxn ang="T36">
                      <a:pos x="T16" y="T17"/>
                    </a:cxn>
                    <a:cxn ang="T37">
                      <a:pos x="T18" y="T19"/>
                    </a:cxn>
                    <a:cxn ang="T38">
                      <a:pos x="T20" y="T21"/>
                    </a:cxn>
                    <a:cxn ang="T39">
                      <a:pos x="T22" y="T23"/>
                    </a:cxn>
                    <a:cxn ang="T40">
                      <a:pos x="T24" y="T25"/>
                    </a:cxn>
                    <a:cxn ang="T41">
                      <a:pos x="T26" y="T27"/>
                    </a:cxn>
                  </a:cxnLst>
                  <a:rect l="T42" t="T43" r="T44" b="T45"/>
                  <a:pathLst>
                    <a:path w="261" h="157">
                      <a:moveTo>
                        <a:pt x="4" y="134"/>
                      </a:moveTo>
                      <a:lnTo>
                        <a:pt x="0" y="140"/>
                      </a:lnTo>
                      <a:lnTo>
                        <a:pt x="0" y="142"/>
                      </a:lnTo>
                      <a:lnTo>
                        <a:pt x="2" y="145"/>
                      </a:lnTo>
                      <a:lnTo>
                        <a:pt x="6" y="153"/>
                      </a:lnTo>
                      <a:lnTo>
                        <a:pt x="12" y="157"/>
                      </a:lnTo>
                      <a:lnTo>
                        <a:pt x="18" y="157"/>
                      </a:lnTo>
                      <a:lnTo>
                        <a:pt x="257" y="24"/>
                      </a:lnTo>
                      <a:lnTo>
                        <a:pt x="261" y="18"/>
                      </a:lnTo>
                      <a:lnTo>
                        <a:pt x="261" y="12"/>
                      </a:lnTo>
                      <a:lnTo>
                        <a:pt x="257" y="4"/>
                      </a:lnTo>
                      <a:lnTo>
                        <a:pt x="251" y="0"/>
                      </a:lnTo>
                      <a:lnTo>
                        <a:pt x="243" y="0"/>
                      </a:lnTo>
                      <a:lnTo>
                        <a:pt x="4" y="13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49" name="Freeform 342">
                  <a:extLst>
                    <a:ext uri="{FF2B5EF4-FFF2-40B4-BE49-F238E27FC236}">
                      <a16:creationId xmlns:a16="http://schemas.microsoft.com/office/drawing/2014/main" id="{0445DD21-4E19-46AD-9E06-B564D3CEFC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18"/>
                  <a:ext cx="269" cy="202"/>
                </a:xfrm>
                <a:custGeom>
                  <a:avLst/>
                  <a:gdLst>
                    <a:gd name="T0" fmla="*/ 269 w 269"/>
                    <a:gd name="T1" fmla="*/ 162 h 202"/>
                    <a:gd name="T2" fmla="*/ 0 w 269"/>
                    <a:gd name="T3" fmla="*/ 0 h 202"/>
                    <a:gd name="T4" fmla="*/ 0 w 269"/>
                    <a:gd name="T5" fmla="*/ 39 h 202"/>
                    <a:gd name="T6" fmla="*/ 269 w 269"/>
                    <a:gd name="T7" fmla="*/ 202 h 202"/>
                    <a:gd name="T8" fmla="*/ 269 w 269"/>
                    <a:gd name="T9" fmla="*/ 162 h 202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2"/>
                    <a:gd name="T17" fmla="*/ 269 w 269"/>
                    <a:gd name="T18" fmla="*/ 202 h 202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2">
                      <a:moveTo>
                        <a:pt x="269" y="162"/>
                      </a:moveTo>
                      <a:lnTo>
                        <a:pt x="0" y="0"/>
                      </a:lnTo>
                      <a:lnTo>
                        <a:pt x="0" y="39"/>
                      </a:lnTo>
                      <a:lnTo>
                        <a:pt x="269" y="202"/>
                      </a:lnTo>
                      <a:lnTo>
                        <a:pt x="269" y="162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0" name="Freeform 343">
                  <a:extLst>
                    <a:ext uri="{FF2B5EF4-FFF2-40B4-BE49-F238E27FC236}">
                      <a16:creationId xmlns:a16="http://schemas.microsoft.com/office/drawing/2014/main" id="{E11841CC-4A31-4E35-8FD0-BAF2398ECE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57"/>
                  <a:ext cx="269" cy="205"/>
                </a:xfrm>
                <a:custGeom>
                  <a:avLst/>
                  <a:gdLst>
                    <a:gd name="T0" fmla="*/ 269 w 269"/>
                    <a:gd name="T1" fmla="*/ 163 h 205"/>
                    <a:gd name="T2" fmla="*/ 0 w 269"/>
                    <a:gd name="T3" fmla="*/ 0 h 205"/>
                    <a:gd name="T4" fmla="*/ 0 w 269"/>
                    <a:gd name="T5" fmla="*/ 42 h 205"/>
                    <a:gd name="T6" fmla="*/ 269 w 269"/>
                    <a:gd name="T7" fmla="*/ 205 h 205"/>
                    <a:gd name="T8" fmla="*/ 269 w 269"/>
                    <a:gd name="T9" fmla="*/ 163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5"/>
                    <a:gd name="T17" fmla="*/ 269 w 269"/>
                    <a:gd name="T18" fmla="*/ 205 h 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5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269" y="205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1919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1" name="Freeform 344">
                  <a:extLst>
                    <a:ext uri="{FF2B5EF4-FFF2-40B4-BE49-F238E27FC236}">
                      <a16:creationId xmlns:a16="http://schemas.microsoft.com/office/drawing/2014/main" id="{E822F7D1-C5B9-4CD8-95EA-38BFCD3B05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799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3939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2" name="Freeform 345">
                  <a:extLst>
                    <a:ext uri="{FF2B5EF4-FFF2-40B4-BE49-F238E27FC236}">
                      <a16:creationId xmlns:a16="http://schemas.microsoft.com/office/drawing/2014/main" id="{ACB35DB3-FC7C-40B6-AE50-AFA9F18CE0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839"/>
                  <a:ext cx="269" cy="204"/>
                </a:xfrm>
                <a:custGeom>
                  <a:avLst/>
                  <a:gdLst>
                    <a:gd name="T0" fmla="*/ 269 w 269"/>
                    <a:gd name="T1" fmla="*/ 163 h 204"/>
                    <a:gd name="T2" fmla="*/ 0 w 269"/>
                    <a:gd name="T3" fmla="*/ 0 h 204"/>
                    <a:gd name="T4" fmla="*/ 0 w 269"/>
                    <a:gd name="T5" fmla="*/ 41 h 204"/>
                    <a:gd name="T6" fmla="*/ 269 w 269"/>
                    <a:gd name="T7" fmla="*/ 204 h 204"/>
                    <a:gd name="T8" fmla="*/ 269 w 269"/>
                    <a:gd name="T9" fmla="*/ 163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4"/>
                    <a:gd name="T17" fmla="*/ 269 w 269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4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269" y="204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5959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3" name="Freeform 346">
                  <a:extLst>
                    <a:ext uri="{FF2B5EF4-FFF2-40B4-BE49-F238E27FC236}">
                      <a16:creationId xmlns:a16="http://schemas.microsoft.com/office/drawing/2014/main" id="{B21D24B7-A629-457F-8A27-7630816952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880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7979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4" name="Freeform 347">
                  <a:extLst>
                    <a:ext uri="{FF2B5EF4-FFF2-40B4-BE49-F238E27FC236}">
                      <a16:creationId xmlns:a16="http://schemas.microsoft.com/office/drawing/2014/main" id="{4AE5FED6-9C63-4D0C-B5CD-89DEB84CC1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920"/>
                  <a:ext cx="269" cy="205"/>
                </a:xfrm>
                <a:custGeom>
                  <a:avLst/>
                  <a:gdLst>
                    <a:gd name="T0" fmla="*/ 269 w 269"/>
                    <a:gd name="T1" fmla="*/ 163 h 205"/>
                    <a:gd name="T2" fmla="*/ 0 w 269"/>
                    <a:gd name="T3" fmla="*/ 0 h 205"/>
                    <a:gd name="T4" fmla="*/ 0 w 269"/>
                    <a:gd name="T5" fmla="*/ 42 h 205"/>
                    <a:gd name="T6" fmla="*/ 269 w 269"/>
                    <a:gd name="T7" fmla="*/ 205 h 205"/>
                    <a:gd name="T8" fmla="*/ 269 w 269"/>
                    <a:gd name="T9" fmla="*/ 163 h 205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5"/>
                    <a:gd name="T17" fmla="*/ 269 w 269"/>
                    <a:gd name="T18" fmla="*/ 205 h 205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5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2"/>
                      </a:lnTo>
                      <a:lnTo>
                        <a:pt x="269" y="205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99999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5" name="Freeform 348">
                  <a:extLst>
                    <a:ext uri="{FF2B5EF4-FFF2-40B4-BE49-F238E27FC236}">
                      <a16:creationId xmlns:a16="http://schemas.microsoft.com/office/drawing/2014/main" id="{FD923ADB-801F-48EE-9C9B-2585C38892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2962"/>
                  <a:ext cx="269" cy="203"/>
                </a:xfrm>
                <a:custGeom>
                  <a:avLst/>
                  <a:gdLst>
                    <a:gd name="T0" fmla="*/ 269 w 269"/>
                    <a:gd name="T1" fmla="*/ 163 h 203"/>
                    <a:gd name="T2" fmla="*/ 0 w 269"/>
                    <a:gd name="T3" fmla="*/ 0 h 203"/>
                    <a:gd name="T4" fmla="*/ 0 w 269"/>
                    <a:gd name="T5" fmla="*/ 40 h 203"/>
                    <a:gd name="T6" fmla="*/ 269 w 269"/>
                    <a:gd name="T7" fmla="*/ 203 h 203"/>
                    <a:gd name="T8" fmla="*/ 269 w 269"/>
                    <a:gd name="T9" fmla="*/ 163 h 203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3"/>
                    <a:gd name="T17" fmla="*/ 269 w 269"/>
                    <a:gd name="T18" fmla="*/ 203 h 203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3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0"/>
                      </a:lnTo>
                      <a:lnTo>
                        <a:pt x="269" y="203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56" name="Freeform 349">
                  <a:extLst>
                    <a:ext uri="{FF2B5EF4-FFF2-40B4-BE49-F238E27FC236}">
                      <a16:creationId xmlns:a16="http://schemas.microsoft.com/office/drawing/2014/main" id="{FF4209DF-37EE-4340-A171-ABDEFB60336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061" y="3002"/>
                  <a:ext cx="269" cy="204"/>
                </a:xfrm>
                <a:custGeom>
                  <a:avLst/>
                  <a:gdLst>
                    <a:gd name="T0" fmla="*/ 269 w 269"/>
                    <a:gd name="T1" fmla="*/ 163 h 204"/>
                    <a:gd name="T2" fmla="*/ 0 w 269"/>
                    <a:gd name="T3" fmla="*/ 0 h 204"/>
                    <a:gd name="T4" fmla="*/ 0 w 269"/>
                    <a:gd name="T5" fmla="*/ 41 h 204"/>
                    <a:gd name="T6" fmla="*/ 269 w 269"/>
                    <a:gd name="T7" fmla="*/ 204 h 204"/>
                    <a:gd name="T8" fmla="*/ 269 w 269"/>
                    <a:gd name="T9" fmla="*/ 163 h 204"/>
                    <a:gd name="T10" fmla="*/ 0 60000 65536"/>
                    <a:gd name="T11" fmla="*/ 0 60000 65536"/>
                    <a:gd name="T12" fmla="*/ 0 60000 65536"/>
                    <a:gd name="T13" fmla="*/ 0 60000 65536"/>
                    <a:gd name="T14" fmla="*/ 0 60000 65536"/>
                    <a:gd name="T15" fmla="*/ 0 w 269"/>
                    <a:gd name="T16" fmla="*/ 0 h 204"/>
                    <a:gd name="T17" fmla="*/ 269 w 269"/>
                    <a:gd name="T18" fmla="*/ 204 h 204"/>
                  </a:gdLst>
                  <a:ahLst/>
                  <a:cxnLst>
                    <a:cxn ang="T10">
                      <a:pos x="T0" y="T1"/>
                    </a:cxn>
                    <a:cxn ang="T11">
                      <a:pos x="T2" y="T3"/>
                    </a:cxn>
                    <a:cxn ang="T12">
                      <a:pos x="T4" y="T5"/>
                    </a:cxn>
                    <a:cxn ang="T13">
                      <a:pos x="T6" y="T7"/>
                    </a:cxn>
                    <a:cxn ang="T14">
                      <a:pos x="T8" y="T9"/>
                    </a:cxn>
                  </a:cxnLst>
                  <a:rect l="T15" t="T16" r="T17" b="T18"/>
                  <a:pathLst>
                    <a:path w="269" h="204">
                      <a:moveTo>
                        <a:pt x="269" y="163"/>
                      </a:moveTo>
                      <a:lnTo>
                        <a:pt x="0" y="0"/>
                      </a:lnTo>
                      <a:lnTo>
                        <a:pt x="0" y="41"/>
                      </a:lnTo>
                      <a:lnTo>
                        <a:pt x="269" y="204"/>
                      </a:lnTo>
                      <a:lnTo>
                        <a:pt x="269" y="163"/>
                      </a:lnTo>
                      <a:close/>
                    </a:path>
                  </a:pathLst>
                </a:custGeom>
                <a:solidFill>
                  <a:srgbClr val="9B9B9B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8" name="Freeform 350">
                <a:extLst>
                  <a:ext uri="{FF2B5EF4-FFF2-40B4-BE49-F238E27FC236}">
                    <a16:creationId xmlns:a16="http://schemas.microsoft.com/office/drawing/2014/main" id="{88C4C5A7-3E56-4FF4-BC5A-292FA697CB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" y="2882"/>
                <a:ext cx="261" cy="157"/>
              </a:xfrm>
              <a:custGeom>
                <a:avLst/>
                <a:gdLst>
                  <a:gd name="T0" fmla="*/ 4 w 261"/>
                  <a:gd name="T1" fmla="*/ 134 h 157"/>
                  <a:gd name="T2" fmla="*/ 0 w 261"/>
                  <a:gd name="T3" fmla="*/ 140 h 157"/>
                  <a:gd name="T4" fmla="*/ 0 w 261"/>
                  <a:gd name="T5" fmla="*/ 142 h 157"/>
                  <a:gd name="T6" fmla="*/ 2 w 261"/>
                  <a:gd name="T7" fmla="*/ 145 h 157"/>
                  <a:gd name="T8" fmla="*/ 6 w 261"/>
                  <a:gd name="T9" fmla="*/ 153 h 157"/>
                  <a:gd name="T10" fmla="*/ 12 w 261"/>
                  <a:gd name="T11" fmla="*/ 157 h 157"/>
                  <a:gd name="T12" fmla="*/ 18 w 261"/>
                  <a:gd name="T13" fmla="*/ 157 h 157"/>
                  <a:gd name="T14" fmla="*/ 257 w 261"/>
                  <a:gd name="T15" fmla="*/ 24 h 157"/>
                  <a:gd name="T16" fmla="*/ 261 w 261"/>
                  <a:gd name="T17" fmla="*/ 18 h 157"/>
                  <a:gd name="T18" fmla="*/ 261 w 261"/>
                  <a:gd name="T19" fmla="*/ 12 h 157"/>
                  <a:gd name="T20" fmla="*/ 257 w 261"/>
                  <a:gd name="T21" fmla="*/ 4 h 157"/>
                  <a:gd name="T22" fmla="*/ 251 w 261"/>
                  <a:gd name="T23" fmla="*/ 0 h 157"/>
                  <a:gd name="T24" fmla="*/ 243 w 261"/>
                  <a:gd name="T25" fmla="*/ 0 h 157"/>
                  <a:gd name="T26" fmla="*/ 4 w 261"/>
                  <a:gd name="T27" fmla="*/ 134 h 157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w 261"/>
                  <a:gd name="T43" fmla="*/ 0 h 157"/>
                  <a:gd name="T44" fmla="*/ 261 w 261"/>
                  <a:gd name="T45" fmla="*/ 157 h 157"/>
                </a:gdLst>
                <a:ahLst/>
                <a:cxnLst>
                  <a:cxn ang="T28">
                    <a:pos x="T0" y="T1"/>
                  </a:cxn>
                  <a:cxn ang="T29">
                    <a:pos x="T2" y="T3"/>
                  </a:cxn>
                  <a:cxn ang="T30">
                    <a:pos x="T4" y="T5"/>
                  </a:cxn>
                  <a:cxn ang="T31">
                    <a:pos x="T6" y="T7"/>
                  </a:cxn>
                  <a:cxn ang="T32">
                    <a:pos x="T8" y="T9"/>
                  </a:cxn>
                  <a:cxn ang="T33">
                    <a:pos x="T10" y="T11"/>
                  </a:cxn>
                  <a:cxn ang="T34">
                    <a:pos x="T12" y="T13"/>
                  </a:cxn>
                  <a:cxn ang="T35">
                    <a:pos x="T14" y="T15"/>
                  </a:cxn>
                  <a:cxn ang="T36">
                    <a:pos x="T16" y="T17"/>
                  </a:cxn>
                  <a:cxn ang="T37">
                    <a:pos x="T18" y="T19"/>
                  </a:cxn>
                  <a:cxn ang="T38">
                    <a:pos x="T20" y="T21"/>
                  </a:cxn>
                  <a:cxn ang="T39">
                    <a:pos x="T22" y="T23"/>
                  </a:cxn>
                  <a:cxn ang="T40">
                    <a:pos x="T24" y="T25"/>
                  </a:cxn>
                  <a:cxn ang="T41">
                    <a:pos x="T26" y="T27"/>
                  </a:cxn>
                </a:cxnLst>
                <a:rect l="T42" t="T43" r="T44" b="T45"/>
                <a:pathLst>
                  <a:path w="261" h="157">
                    <a:moveTo>
                      <a:pt x="4" y="134"/>
                    </a:moveTo>
                    <a:lnTo>
                      <a:pt x="0" y="140"/>
                    </a:lnTo>
                    <a:lnTo>
                      <a:pt x="0" y="142"/>
                    </a:lnTo>
                    <a:lnTo>
                      <a:pt x="2" y="145"/>
                    </a:lnTo>
                    <a:lnTo>
                      <a:pt x="6" y="153"/>
                    </a:lnTo>
                    <a:lnTo>
                      <a:pt x="12" y="157"/>
                    </a:lnTo>
                    <a:lnTo>
                      <a:pt x="18" y="157"/>
                    </a:lnTo>
                    <a:lnTo>
                      <a:pt x="257" y="24"/>
                    </a:lnTo>
                    <a:lnTo>
                      <a:pt x="261" y="18"/>
                    </a:lnTo>
                    <a:lnTo>
                      <a:pt x="261" y="12"/>
                    </a:lnTo>
                    <a:lnTo>
                      <a:pt x="257" y="4"/>
                    </a:lnTo>
                    <a:lnTo>
                      <a:pt x="251" y="0"/>
                    </a:lnTo>
                    <a:lnTo>
                      <a:pt x="243" y="0"/>
                    </a:lnTo>
                    <a:lnTo>
                      <a:pt x="4" y="134"/>
                    </a:lnTo>
                    <a:close/>
                  </a:path>
                </a:pathLst>
              </a:cu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00" name="Freeform 351">
              <a:extLst>
                <a:ext uri="{FF2B5EF4-FFF2-40B4-BE49-F238E27FC236}">
                  <a16:creationId xmlns:a16="http://schemas.microsoft.com/office/drawing/2014/main" id="{EDCF7761-BA59-405A-B6FE-AD87A0C76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" y="3020"/>
              <a:ext cx="16" cy="19"/>
            </a:xfrm>
            <a:custGeom>
              <a:avLst/>
              <a:gdLst>
                <a:gd name="T0" fmla="*/ 8 w 16"/>
                <a:gd name="T1" fmla="*/ 0 h 19"/>
                <a:gd name="T2" fmla="*/ 6 w 16"/>
                <a:gd name="T3" fmla="*/ 0 h 19"/>
                <a:gd name="T4" fmla="*/ 2 w 16"/>
                <a:gd name="T5" fmla="*/ 0 h 19"/>
                <a:gd name="T6" fmla="*/ 2 w 16"/>
                <a:gd name="T7" fmla="*/ 0 h 19"/>
                <a:gd name="T8" fmla="*/ 0 w 16"/>
                <a:gd name="T9" fmla="*/ 2 h 19"/>
                <a:gd name="T10" fmla="*/ 0 w 16"/>
                <a:gd name="T11" fmla="*/ 5 h 19"/>
                <a:gd name="T12" fmla="*/ 8 w 16"/>
                <a:gd name="T13" fmla="*/ 17 h 19"/>
                <a:gd name="T14" fmla="*/ 12 w 16"/>
                <a:gd name="T15" fmla="*/ 19 h 19"/>
                <a:gd name="T16" fmla="*/ 14 w 16"/>
                <a:gd name="T17" fmla="*/ 19 h 19"/>
                <a:gd name="T18" fmla="*/ 14 w 16"/>
                <a:gd name="T19" fmla="*/ 19 h 19"/>
                <a:gd name="T20" fmla="*/ 16 w 16"/>
                <a:gd name="T21" fmla="*/ 17 h 19"/>
                <a:gd name="T22" fmla="*/ 16 w 16"/>
                <a:gd name="T23" fmla="*/ 13 h 19"/>
                <a:gd name="T24" fmla="*/ 8 w 16"/>
                <a:gd name="T25" fmla="*/ 0 h 1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"/>
                <a:gd name="T40" fmla="*/ 0 h 19"/>
                <a:gd name="T41" fmla="*/ 16 w 16"/>
                <a:gd name="T42" fmla="*/ 19 h 1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" h="19">
                  <a:moveTo>
                    <a:pt x="8" y="0"/>
                  </a:moveTo>
                  <a:lnTo>
                    <a:pt x="6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5"/>
                  </a:lnTo>
                  <a:lnTo>
                    <a:pt x="8" y="17"/>
                  </a:lnTo>
                  <a:lnTo>
                    <a:pt x="12" y="19"/>
                  </a:lnTo>
                  <a:lnTo>
                    <a:pt x="14" y="19"/>
                  </a:lnTo>
                  <a:lnTo>
                    <a:pt x="16" y="17"/>
                  </a:lnTo>
                  <a:lnTo>
                    <a:pt x="16" y="13"/>
                  </a:lnTo>
                  <a:lnTo>
                    <a:pt x="8" y="0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1" name="Freeform 352">
              <a:extLst>
                <a:ext uri="{FF2B5EF4-FFF2-40B4-BE49-F238E27FC236}">
                  <a16:creationId xmlns:a16="http://schemas.microsoft.com/office/drawing/2014/main" id="{84919EF0-7107-4CCE-9ECE-5AFDBE7E3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62" y="2731"/>
              <a:ext cx="170" cy="173"/>
            </a:xfrm>
            <a:custGeom>
              <a:avLst/>
              <a:gdLst>
                <a:gd name="T0" fmla="*/ 0 w 170"/>
                <a:gd name="T1" fmla="*/ 20 h 173"/>
                <a:gd name="T2" fmla="*/ 0 w 170"/>
                <a:gd name="T3" fmla="*/ 173 h 173"/>
                <a:gd name="T4" fmla="*/ 144 w 170"/>
                <a:gd name="T5" fmla="*/ 173 h 173"/>
                <a:gd name="T6" fmla="*/ 160 w 170"/>
                <a:gd name="T7" fmla="*/ 147 h 173"/>
                <a:gd name="T8" fmla="*/ 170 w 170"/>
                <a:gd name="T9" fmla="*/ 116 h 173"/>
                <a:gd name="T10" fmla="*/ 168 w 170"/>
                <a:gd name="T11" fmla="*/ 82 h 173"/>
                <a:gd name="T12" fmla="*/ 154 w 170"/>
                <a:gd name="T13" fmla="*/ 48 h 173"/>
                <a:gd name="T14" fmla="*/ 130 w 170"/>
                <a:gd name="T15" fmla="*/ 22 h 173"/>
                <a:gd name="T16" fmla="*/ 100 w 170"/>
                <a:gd name="T17" fmla="*/ 4 h 173"/>
                <a:gd name="T18" fmla="*/ 76 w 170"/>
                <a:gd name="T19" fmla="*/ 0 h 173"/>
                <a:gd name="T20" fmla="*/ 42 w 170"/>
                <a:gd name="T21" fmla="*/ 2 h 173"/>
                <a:gd name="T22" fmla="*/ 0 w 170"/>
                <a:gd name="T23" fmla="*/ 20 h 173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70"/>
                <a:gd name="T37" fmla="*/ 0 h 173"/>
                <a:gd name="T38" fmla="*/ 170 w 170"/>
                <a:gd name="T39" fmla="*/ 173 h 173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70" h="173">
                  <a:moveTo>
                    <a:pt x="0" y="20"/>
                  </a:moveTo>
                  <a:lnTo>
                    <a:pt x="0" y="173"/>
                  </a:lnTo>
                  <a:lnTo>
                    <a:pt x="144" y="173"/>
                  </a:lnTo>
                  <a:lnTo>
                    <a:pt x="160" y="147"/>
                  </a:lnTo>
                  <a:lnTo>
                    <a:pt x="170" y="116"/>
                  </a:lnTo>
                  <a:lnTo>
                    <a:pt x="168" y="82"/>
                  </a:lnTo>
                  <a:lnTo>
                    <a:pt x="154" y="48"/>
                  </a:lnTo>
                  <a:lnTo>
                    <a:pt x="130" y="22"/>
                  </a:lnTo>
                  <a:lnTo>
                    <a:pt x="100" y="4"/>
                  </a:lnTo>
                  <a:lnTo>
                    <a:pt x="76" y="0"/>
                  </a:lnTo>
                  <a:lnTo>
                    <a:pt x="42" y="2"/>
                  </a:lnTo>
                  <a:lnTo>
                    <a:pt x="0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2" name="Rectangle 353">
              <a:extLst>
                <a:ext uri="{FF2B5EF4-FFF2-40B4-BE49-F238E27FC236}">
                  <a16:creationId xmlns:a16="http://schemas.microsoft.com/office/drawing/2014/main" id="{4D69127A-F679-4EF2-9396-630619AE0B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2" y="2724"/>
              <a:ext cx="194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03" name="Rectangle 354">
              <a:extLst>
                <a:ext uri="{FF2B5EF4-FFF2-40B4-BE49-F238E27FC236}">
                  <a16:creationId xmlns:a16="http://schemas.microsoft.com/office/drawing/2014/main" id="{C1899107-FEAD-489D-ABAB-09C1D64641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" y="2754"/>
              <a:ext cx="77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>
                  <a:solidFill>
                    <a:srgbClr val="000000"/>
                  </a:solidFill>
                </a:rPr>
                <a:t>?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104" name="Freeform 355">
              <a:extLst>
                <a:ext uri="{FF2B5EF4-FFF2-40B4-BE49-F238E27FC236}">
                  <a16:creationId xmlns:a16="http://schemas.microsoft.com/office/drawing/2014/main" id="{BDB909A2-ADA2-4C82-B37D-F59FE1BC0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20" y="2728"/>
              <a:ext cx="214" cy="212"/>
            </a:xfrm>
            <a:custGeom>
              <a:avLst/>
              <a:gdLst>
                <a:gd name="T0" fmla="*/ 152 w 214"/>
                <a:gd name="T1" fmla="*/ 9 h 212"/>
                <a:gd name="T2" fmla="*/ 132 w 214"/>
                <a:gd name="T3" fmla="*/ 2 h 212"/>
                <a:gd name="T4" fmla="*/ 110 w 214"/>
                <a:gd name="T5" fmla="*/ 0 h 212"/>
                <a:gd name="T6" fmla="*/ 90 w 214"/>
                <a:gd name="T7" fmla="*/ 0 h 212"/>
                <a:gd name="T8" fmla="*/ 70 w 214"/>
                <a:gd name="T9" fmla="*/ 5 h 212"/>
                <a:gd name="T10" fmla="*/ 52 w 214"/>
                <a:gd name="T11" fmla="*/ 15 h 212"/>
                <a:gd name="T12" fmla="*/ 36 w 214"/>
                <a:gd name="T13" fmla="*/ 27 h 212"/>
                <a:gd name="T14" fmla="*/ 22 w 214"/>
                <a:gd name="T15" fmla="*/ 43 h 212"/>
                <a:gd name="T16" fmla="*/ 10 w 214"/>
                <a:gd name="T17" fmla="*/ 61 h 212"/>
                <a:gd name="T18" fmla="*/ 4 w 214"/>
                <a:gd name="T19" fmla="*/ 81 h 212"/>
                <a:gd name="T20" fmla="*/ 0 w 214"/>
                <a:gd name="T21" fmla="*/ 103 h 212"/>
                <a:gd name="T22" fmla="*/ 2 w 214"/>
                <a:gd name="T23" fmla="*/ 123 h 212"/>
                <a:gd name="T24" fmla="*/ 6 w 214"/>
                <a:gd name="T25" fmla="*/ 143 h 212"/>
                <a:gd name="T26" fmla="*/ 16 w 214"/>
                <a:gd name="T27" fmla="*/ 160 h 212"/>
                <a:gd name="T28" fmla="*/ 28 w 214"/>
                <a:gd name="T29" fmla="*/ 176 h 212"/>
                <a:gd name="T30" fmla="*/ 44 w 214"/>
                <a:gd name="T31" fmla="*/ 190 h 212"/>
                <a:gd name="T32" fmla="*/ 62 w 214"/>
                <a:gd name="T33" fmla="*/ 202 h 212"/>
                <a:gd name="T34" fmla="*/ 82 w 214"/>
                <a:gd name="T35" fmla="*/ 210 h 212"/>
                <a:gd name="T36" fmla="*/ 104 w 214"/>
                <a:gd name="T37" fmla="*/ 212 h 212"/>
                <a:gd name="T38" fmla="*/ 124 w 214"/>
                <a:gd name="T39" fmla="*/ 212 h 212"/>
                <a:gd name="T40" fmla="*/ 144 w 214"/>
                <a:gd name="T41" fmla="*/ 206 h 212"/>
                <a:gd name="T42" fmla="*/ 162 w 214"/>
                <a:gd name="T43" fmla="*/ 198 h 212"/>
                <a:gd name="T44" fmla="*/ 180 w 214"/>
                <a:gd name="T45" fmla="*/ 184 h 212"/>
                <a:gd name="T46" fmla="*/ 194 w 214"/>
                <a:gd name="T47" fmla="*/ 168 h 212"/>
                <a:gd name="T48" fmla="*/ 204 w 214"/>
                <a:gd name="T49" fmla="*/ 150 h 212"/>
                <a:gd name="T50" fmla="*/ 212 w 214"/>
                <a:gd name="T51" fmla="*/ 131 h 212"/>
                <a:gd name="T52" fmla="*/ 214 w 214"/>
                <a:gd name="T53" fmla="*/ 109 h 212"/>
                <a:gd name="T54" fmla="*/ 214 w 214"/>
                <a:gd name="T55" fmla="*/ 89 h 212"/>
                <a:gd name="T56" fmla="*/ 208 w 214"/>
                <a:gd name="T57" fmla="*/ 69 h 212"/>
                <a:gd name="T58" fmla="*/ 200 w 214"/>
                <a:gd name="T59" fmla="*/ 51 h 212"/>
                <a:gd name="T60" fmla="*/ 186 w 214"/>
                <a:gd name="T61" fmla="*/ 35 h 212"/>
                <a:gd name="T62" fmla="*/ 170 w 214"/>
                <a:gd name="T63" fmla="*/ 21 h 212"/>
                <a:gd name="T64" fmla="*/ 152 w 214"/>
                <a:gd name="T65" fmla="*/ 9 h 212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214"/>
                <a:gd name="T100" fmla="*/ 0 h 212"/>
                <a:gd name="T101" fmla="*/ 214 w 214"/>
                <a:gd name="T102" fmla="*/ 212 h 212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214" h="212">
                  <a:moveTo>
                    <a:pt x="152" y="9"/>
                  </a:moveTo>
                  <a:lnTo>
                    <a:pt x="132" y="2"/>
                  </a:lnTo>
                  <a:lnTo>
                    <a:pt x="110" y="0"/>
                  </a:lnTo>
                  <a:lnTo>
                    <a:pt x="90" y="0"/>
                  </a:lnTo>
                  <a:lnTo>
                    <a:pt x="70" y="5"/>
                  </a:lnTo>
                  <a:lnTo>
                    <a:pt x="52" y="15"/>
                  </a:lnTo>
                  <a:lnTo>
                    <a:pt x="36" y="27"/>
                  </a:lnTo>
                  <a:lnTo>
                    <a:pt x="22" y="43"/>
                  </a:lnTo>
                  <a:lnTo>
                    <a:pt x="10" y="61"/>
                  </a:lnTo>
                  <a:lnTo>
                    <a:pt x="4" y="81"/>
                  </a:lnTo>
                  <a:lnTo>
                    <a:pt x="0" y="103"/>
                  </a:lnTo>
                  <a:lnTo>
                    <a:pt x="2" y="123"/>
                  </a:lnTo>
                  <a:lnTo>
                    <a:pt x="6" y="143"/>
                  </a:lnTo>
                  <a:lnTo>
                    <a:pt x="16" y="160"/>
                  </a:lnTo>
                  <a:lnTo>
                    <a:pt x="28" y="176"/>
                  </a:lnTo>
                  <a:lnTo>
                    <a:pt x="44" y="190"/>
                  </a:lnTo>
                  <a:lnTo>
                    <a:pt x="62" y="202"/>
                  </a:lnTo>
                  <a:lnTo>
                    <a:pt x="82" y="210"/>
                  </a:lnTo>
                  <a:lnTo>
                    <a:pt x="104" y="212"/>
                  </a:lnTo>
                  <a:lnTo>
                    <a:pt x="124" y="212"/>
                  </a:lnTo>
                  <a:lnTo>
                    <a:pt x="144" y="206"/>
                  </a:lnTo>
                  <a:lnTo>
                    <a:pt x="162" y="198"/>
                  </a:lnTo>
                  <a:lnTo>
                    <a:pt x="180" y="184"/>
                  </a:lnTo>
                  <a:lnTo>
                    <a:pt x="194" y="168"/>
                  </a:lnTo>
                  <a:lnTo>
                    <a:pt x="204" y="150"/>
                  </a:lnTo>
                  <a:lnTo>
                    <a:pt x="212" y="131"/>
                  </a:lnTo>
                  <a:lnTo>
                    <a:pt x="214" y="109"/>
                  </a:lnTo>
                  <a:lnTo>
                    <a:pt x="214" y="89"/>
                  </a:lnTo>
                  <a:lnTo>
                    <a:pt x="208" y="69"/>
                  </a:lnTo>
                  <a:lnTo>
                    <a:pt x="200" y="51"/>
                  </a:lnTo>
                  <a:lnTo>
                    <a:pt x="186" y="35"/>
                  </a:lnTo>
                  <a:lnTo>
                    <a:pt x="170" y="21"/>
                  </a:lnTo>
                  <a:lnTo>
                    <a:pt x="152" y="9"/>
                  </a:lnTo>
                  <a:close/>
                </a:path>
              </a:pathLst>
            </a:cu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5" name="Rectangle 356">
              <a:extLst>
                <a:ext uri="{FF2B5EF4-FFF2-40B4-BE49-F238E27FC236}">
                  <a16:creationId xmlns:a16="http://schemas.microsoft.com/office/drawing/2014/main" id="{C3C00979-BCE4-494E-A515-A958F91D37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" y="1849"/>
              <a:ext cx="1688" cy="2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06" name="Rectangle 357">
              <a:extLst>
                <a:ext uri="{FF2B5EF4-FFF2-40B4-BE49-F238E27FC236}">
                  <a16:creationId xmlns:a16="http://schemas.microsoft.com/office/drawing/2014/main" id="{6BF3D919-349D-47C9-8DA5-799BE5ACB2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" y="1887"/>
              <a:ext cx="1696" cy="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b="1">
                  <a:solidFill>
                    <a:srgbClr val="000000"/>
                  </a:solidFill>
                </a:rPr>
                <a:t>Inventory Management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07" name="Group 358">
              <a:extLst>
                <a:ext uri="{FF2B5EF4-FFF2-40B4-BE49-F238E27FC236}">
                  <a16:creationId xmlns:a16="http://schemas.microsoft.com/office/drawing/2014/main" id="{6BFE5738-13BA-4329-B636-BE4186E596F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06" y="1480"/>
              <a:ext cx="2161" cy="119"/>
              <a:chOff x="1606" y="1480"/>
              <a:chExt cx="2161" cy="119"/>
            </a:xfrm>
          </p:grpSpPr>
          <p:sp>
            <p:nvSpPr>
              <p:cNvPr id="134" name="Rectangle 359">
                <a:extLst>
                  <a:ext uri="{FF2B5EF4-FFF2-40B4-BE49-F238E27FC236}">
                    <a16:creationId xmlns:a16="http://schemas.microsoft.com/office/drawing/2014/main" id="{80198630-52E2-42C5-A6EE-EF2D5C9351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06" y="1480"/>
                <a:ext cx="2146" cy="103"/>
              </a:xfrm>
              <a:prstGeom prst="rect">
                <a:avLst/>
              </a:prstGeom>
              <a:noFill/>
              <a:ln w="25400">
                <a:solidFill>
                  <a:srgbClr val="EA66B3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5" name="Rectangle 360">
                <a:extLst>
                  <a:ext uri="{FF2B5EF4-FFF2-40B4-BE49-F238E27FC236}">
                    <a16:creationId xmlns:a16="http://schemas.microsoft.com/office/drawing/2014/main" id="{13CF70CA-6767-4F15-952A-B3250FC120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21" y="1496"/>
                <a:ext cx="2146" cy="103"/>
              </a:xfrm>
              <a:prstGeom prst="rect">
                <a:avLst/>
              </a:prstGeom>
              <a:noFill/>
              <a:ln w="25400">
                <a:solidFill>
                  <a:srgbClr val="84004D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6" name="Rectangle 361">
                <a:extLst>
                  <a:ext uri="{FF2B5EF4-FFF2-40B4-BE49-F238E27FC236}">
                    <a16:creationId xmlns:a16="http://schemas.microsoft.com/office/drawing/2014/main" id="{1548F254-E465-4B1E-A645-2C1FD5AE43D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13" y="1488"/>
                <a:ext cx="2147" cy="103"/>
              </a:xfrm>
              <a:prstGeom prst="rect">
                <a:avLst/>
              </a:prstGeom>
              <a:noFill/>
              <a:ln w="25400">
                <a:solidFill>
                  <a:srgbClr val="DC0081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grpSp>
          <p:nvGrpSpPr>
            <p:cNvPr id="108" name="Group 362">
              <a:extLst>
                <a:ext uri="{FF2B5EF4-FFF2-40B4-BE49-F238E27FC236}">
                  <a16:creationId xmlns:a16="http://schemas.microsoft.com/office/drawing/2014/main" id="{8188FA22-F3E0-4D6E-8BF3-FBA0FB9E5CC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63" y="1124"/>
              <a:ext cx="1422" cy="396"/>
              <a:chOff x="3163" y="1124"/>
              <a:chExt cx="1422" cy="396"/>
            </a:xfrm>
          </p:grpSpPr>
          <p:sp>
            <p:nvSpPr>
              <p:cNvPr id="131" name="Rectangle 363">
                <a:extLst>
                  <a:ext uri="{FF2B5EF4-FFF2-40B4-BE49-F238E27FC236}">
                    <a16:creationId xmlns:a16="http://schemas.microsoft.com/office/drawing/2014/main" id="{51FCC6CF-EEFB-4DFE-A780-4D36DBDFEF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63" y="1124"/>
                <a:ext cx="1406" cy="380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2" name="Rectangle 364">
                <a:extLst>
                  <a:ext uri="{FF2B5EF4-FFF2-40B4-BE49-F238E27FC236}">
                    <a16:creationId xmlns:a16="http://schemas.microsoft.com/office/drawing/2014/main" id="{0EB6C645-8437-4BFD-BF1B-84F931C43C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9" y="1140"/>
                <a:ext cx="1406" cy="380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33" name="Rectangle 365">
                <a:extLst>
                  <a:ext uri="{FF2B5EF4-FFF2-40B4-BE49-F238E27FC236}">
                    <a16:creationId xmlns:a16="http://schemas.microsoft.com/office/drawing/2014/main" id="{17C6EE3A-60FE-4883-8729-6BFEFD13DC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171" y="1132"/>
                <a:ext cx="1406" cy="380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109" name="Rectangle 366">
              <a:extLst>
                <a:ext uri="{FF2B5EF4-FFF2-40B4-BE49-F238E27FC236}">
                  <a16:creationId xmlns:a16="http://schemas.microsoft.com/office/drawing/2014/main" id="{D3248A72-0CB2-4FC9-930D-C70E8B1DD5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" y="1144"/>
              <a:ext cx="140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0" name="Rectangle 367">
              <a:extLst>
                <a:ext uri="{FF2B5EF4-FFF2-40B4-BE49-F238E27FC236}">
                  <a16:creationId xmlns:a16="http://schemas.microsoft.com/office/drawing/2014/main" id="{A6AD79F2-136B-4126-904D-72AAD6466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65" y="1180"/>
              <a:ext cx="1215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>
                  <a:solidFill>
                    <a:srgbClr val="DC0081"/>
                  </a:solidFill>
                </a:rPr>
                <a:t>Internal Procurement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11" name="Rectangle 368">
              <a:extLst>
                <a:ext uri="{FF2B5EF4-FFF2-40B4-BE49-F238E27FC236}">
                  <a16:creationId xmlns:a16="http://schemas.microsoft.com/office/drawing/2014/main" id="{DE7089E8-0FDA-457A-A18D-B71198B69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0" y="1287"/>
              <a:ext cx="798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2" name="Rectangle 369">
              <a:extLst>
                <a:ext uri="{FF2B5EF4-FFF2-40B4-BE49-F238E27FC236}">
                  <a16:creationId xmlns:a16="http://schemas.microsoft.com/office/drawing/2014/main" id="{3C503DF6-E7BD-493D-9643-4F26FBC1A7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2" y="1323"/>
              <a:ext cx="730" cy="1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Production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  <p:grpSp>
          <p:nvGrpSpPr>
            <p:cNvPr id="113" name="Group 370">
              <a:extLst>
                <a:ext uri="{FF2B5EF4-FFF2-40B4-BE49-F238E27FC236}">
                  <a16:creationId xmlns:a16="http://schemas.microsoft.com/office/drawing/2014/main" id="{6A95770C-4883-4B8C-811B-6C8592AD44C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5" y="1309"/>
              <a:ext cx="1212" cy="103"/>
              <a:chOff x="1925" y="1309"/>
              <a:chExt cx="1212" cy="103"/>
            </a:xfrm>
          </p:grpSpPr>
          <p:sp>
            <p:nvSpPr>
              <p:cNvPr id="122" name="Line 371">
                <a:extLst>
                  <a:ext uri="{FF2B5EF4-FFF2-40B4-BE49-F238E27FC236}">
                    <a16:creationId xmlns:a16="http://schemas.microsoft.com/office/drawing/2014/main" id="{91D95947-292B-40C0-AA45-629653CBE08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06" y="1353"/>
                <a:ext cx="1034" cy="1"/>
              </a:xfrm>
              <a:prstGeom prst="line">
                <a:avLst/>
              </a:prstGeom>
              <a:noFill/>
              <a:ln w="25400">
                <a:solidFill>
                  <a:srgbClr val="EA66B3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3" name="Freeform 372">
                <a:extLst>
                  <a:ext uri="{FF2B5EF4-FFF2-40B4-BE49-F238E27FC236}">
                    <a16:creationId xmlns:a16="http://schemas.microsoft.com/office/drawing/2014/main" id="{738994F4-C58F-48B1-BCC5-D476B3617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5" y="1309"/>
                <a:ext cx="85" cy="86"/>
              </a:xfrm>
              <a:custGeom>
                <a:avLst/>
                <a:gdLst>
                  <a:gd name="T0" fmla="*/ 85 w 85"/>
                  <a:gd name="T1" fmla="*/ 0 h 86"/>
                  <a:gd name="T2" fmla="*/ 0 w 85"/>
                  <a:gd name="T3" fmla="*/ 44 h 86"/>
                  <a:gd name="T4" fmla="*/ 85 w 85"/>
                  <a:gd name="T5" fmla="*/ 86 h 86"/>
                  <a:gd name="T6" fmla="*/ 85 w 85"/>
                  <a:gd name="T7" fmla="*/ 0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6"/>
                  <a:gd name="T14" fmla="*/ 85 w 85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6">
                    <a:moveTo>
                      <a:pt x="85" y="0"/>
                    </a:moveTo>
                    <a:lnTo>
                      <a:pt x="0" y="44"/>
                    </a:lnTo>
                    <a:lnTo>
                      <a:pt x="85" y="86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4" name="Freeform 373">
                <a:extLst>
                  <a:ext uri="{FF2B5EF4-FFF2-40B4-BE49-F238E27FC236}">
                    <a16:creationId xmlns:a16="http://schemas.microsoft.com/office/drawing/2014/main" id="{F9A4CD59-3500-42E2-A576-07D93EC984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36" y="1311"/>
                <a:ext cx="85" cy="86"/>
              </a:xfrm>
              <a:custGeom>
                <a:avLst/>
                <a:gdLst>
                  <a:gd name="T0" fmla="*/ 0 w 85"/>
                  <a:gd name="T1" fmla="*/ 86 h 86"/>
                  <a:gd name="T2" fmla="*/ 85 w 85"/>
                  <a:gd name="T3" fmla="*/ 42 h 86"/>
                  <a:gd name="T4" fmla="*/ 0 w 85"/>
                  <a:gd name="T5" fmla="*/ 0 h 86"/>
                  <a:gd name="T6" fmla="*/ 0 w 85"/>
                  <a:gd name="T7" fmla="*/ 86 h 86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6"/>
                  <a:gd name="T14" fmla="*/ 85 w 85"/>
                  <a:gd name="T15" fmla="*/ 86 h 8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6">
                    <a:moveTo>
                      <a:pt x="0" y="86"/>
                    </a:moveTo>
                    <a:lnTo>
                      <a:pt x="85" y="42"/>
                    </a:lnTo>
                    <a:lnTo>
                      <a:pt x="0" y="0"/>
                    </a:lnTo>
                    <a:lnTo>
                      <a:pt x="0" y="86"/>
                    </a:lnTo>
                    <a:close/>
                  </a:path>
                </a:pathLst>
              </a:custGeom>
              <a:solidFill>
                <a:srgbClr val="EA66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5" name="Line 374">
                <a:extLst>
                  <a:ext uri="{FF2B5EF4-FFF2-40B4-BE49-F238E27FC236}">
                    <a16:creationId xmlns:a16="http://schemas.microsoft.com/office/drawing/2014/main" id="{03AD668F-9ED1-4C6E-82F0-207EBBD028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22" y="1369"/>
                <a:ext cx="1033" cy="1"/>
              </a:xfrm>
              <a:prstGeom prst="line">
                <a:avLst/>
              </a:prstGeom>
              <a:noFill/>
              <a:ln w="25400">
                <a:solidFill>
                  <a:srgbClr val="84004D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6" name="Freeform 375">
                <a:extLst>
                  <a:ext uri="{FF2B5EF4-FFF2-40B4-BE49-F238E27FC236}">
                    <a16:creationId xmlns:a16="http://schemas.microsoft.com/office/drawing/2014/main" id="{D492C1AB-D1D2-48AB-A09E-22E6238BA6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41" y="1325"/>
                <a:ext cx="85" cy="85"/>
              </a:xfrm>
              <a:custGeom>
                <a:avLst/>
                <a:gdLst>
                  <a:gd name="T0" fmla="*/ 85 w 85"/>
                  <a:gd name="T1" fmla="*/ 0 h 85"/>
                  <a:gd name="T2" fmla="*/ 0 w 85"/>
                  <a:gd name="T3" fmla="*/ 44 h 85"/>
                  <a:gd name="T4" fmla="*/ 85 w 85"/>
                  <a:gd name="T5" fmla="*/ 85 h 85"/>
                  <a:gd name="T6" fmla="*/ 85 w 85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85" y="0"/>
                    </a:moveTo>
                    <a:lnTo>
                      <a:pt x="0" y="44"/>
                    </a:lnTo>
                    <a:lnTo>
                      <a:pt x="85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7" name="Freeform 376">
                <a:extLst>
                  <a:ext uri="{FF2B5EF4-FFF2-40B4-BE49-F238E27FC236}">
                    <a16:creationId xmlns:a16="http://schemas.microsoft.com/office/drawing/2014/main" id="{6F8116B1-9FCA-40F2-82BB-C0DBDAC81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1" y="1327"/>
                <a:ext cx="86" cy="85"/>
              </a:xfrm>
              <a:custGeom>
                <a:avLst/>
                <a:gdLst>
                  <a:gd name="T0" fmla="*/ 0 w 86"/>
                  <a:gd name="T1" fmla="*/ 85 h 85"/>
                  <a:gd name="T2" fmla="*/ 86 w 86"/>
                  <a:gd name="T3" fmla="*/ 42 h 85"/>
                  <a:gd name="T4" fmla="*/ 0 w 86"/>
                  <a:gd name="T5" fmla="*/ 0 h 85"/>
                  <a:gd name="T6" fmla="*/ 0 w 86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6"/>
                  <a:gd name="T13" fmla="*/ 0 h 85"/>
                  <a:gd name="T14" fmla="*/ 86 w 86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6" h="85">
                    <a:moveTo>
                      <a:pt x="0" y="85"/>
                    </a:moveTo>
                    <a:lnTo>
                      <a:pt x="86" y="42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8400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8" name="Line 377">
                <a:extLst>
                  <a:ext uri="{FF2B5EF4-FFF2-40B4-BE49-F238E27FC236}">
                    <a16:creationId xmlns:a16="http://schemas.microsoft.com/office/drawing/2014/main" id="{9C936492-5F0B-41F4-BF90-686A4FD9F92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4" y="1361"/>
                <a:ext cx="1033" cy="1"/>
              </a:xfrm>
              <a:prstGeom prst="line">
                <a:avLst/>
              </a:prstGeom>
              <a:noFill/>
              <a:ln w="25400">
                <a:solidFill>
                  <a:srgbClr val="DC008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9" name="Freeform 378">
                <a:extLst>
                  <a:ext uri="{FF2B5EF4-FFF2-40B4-BE49-F238E27FC236}">
                    <a16:creationId xmlns:a16="http://schemas.microsoft.com/office/drawing/2014/main" id="{55824FC1-7D52-4234-B05E-ABEB0356F6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3" y="1317"/>
                <a:ext cx="85" cy="85"/>
              </a:xfrm>
              <a:custGeom>
                <a:avLst/>
                <a:gdLst>
                  <a:gd name="T0" fmla="*/ 85 w 85"/>
                  <a:gd name="T1" fmla="*/ 0 h 85"/>
                  <a:gd name="T2" fmla="*/ 0 w 85"/>
                  <a:gd name="T3" fmla="*/ 44 h 85"/>
                  <a:gd name="T4" fmla="*/ 85 w 85"/>
                  <a:gd name="T5" fmla="*/ 85 h 85"/>
                  <a:gd name="T6" fmla="*/ 85 w 85"/>
                  <a:gd name="T7" fmla="*/ 0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85" y="0"/>
                    </a:moveTo>
                    <a:lnTo>
                      <a:pt x="0" y="44"/>
                    </a:lnTo>
                    <a:lnTo>
                      <a:pt x="85" y="85"/>
                    </a:lnTo>
                    <a:lnTo>
                      <a:pt x="85" y="0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30" name="Freeform 379">
                <a:extLst>
                  <a:ext uri="{FF2B5EF4-FFF2-40B4-BE49-F238E27FC236}">
                    <a16:creationId xmlns:a16="http://schemas.microsoft.com/office/drawing/2014/main" id="{79ECA70F-EA33-4B75-8E4B-2EA071008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4" y="1319"/>
                <a:ext cx="85" cy="85"/>
              </a:xfrm>
              <a:custGeom>
                <a:avLst/>
                <a:gdLst>
                  <a:gd name="T0" fmla="*/ 0 w 85"/>
                  <a:gd name="T1" fmla="*/ 85 h 85"/>
                  <a:gd name="T2" fmla="*/ 85 w 85"/>
                  <a:gd name="T3" fmla="*/ 42 h 85"/>
                  <a:gd name="T4" fmla="*/ 0 w 85"/>
                  <a:gd name="T5" fmla="*/ 0 h 85"/>
                  <a:gd name="T6" fmla="*/ 0 w 85"/>
                  <a:gd name="T7" fmla="*/ 85 h 85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85"/>
                  <a:gd name="T13" fmla="*/ 0 h 85"/>
                  <a:gd name="T14" fmla="*/ 85 w 85"/>
                  <a:gd name="T15" fmla="*/ 85 h 85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85" h="85">
                    <a:moveTo>
                      <a:pt x="0" y="85"/>
                    </a:moveTo>
                    <a:lnTo>
                      <a:pt x="85" y="42"/>
                    </a:lnTo>
                    <a:lnTo>
                      <a:pt x="0" y="0"/>
                    </a:lnTo>
                    <a:lnTo>
                      <a:pt x="0" y="85"/>
                    </a:lnTo>
                    <a:close/>
                  </a:path>
                </a:pathLst>
              </a:custGeom>
              <a:solidFill>
                <a:srgbClr val="DC008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14" name="Group 380">
              <a:extLst>
                <a:ext uri="{FF2B5EF4-FFF2-40B4-BE49-F238E27FC236}">
                  <a16:creationId xmlns:a16="http://schemas.microsoft.com/office/drawing/2014/main" id="{9E6A65F2-D1E7-4104-8ADA-EC2CE37D54F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7" y="1150"/>
              <a:ext cx="1566" cy="398"/>
              <a:chOff x="337" y="1150"/>
              <a:chExt cx="1566" cy="398"/>
            </a:xfrm>
          </p:grpSpPr>
          <p:sp>
            <p:nvSpPr>
              <p:cNvPr id="119" name="Rectangle 381">
                <a:extLst>
                  <a:ext uri="{FF2B5EF4-FFF2-40B4-BE49-F238E27FC236}">
                    <a16:creationId xmlns:a16="http://schemas.microsoft.com/office/drawing/2014/main" id="{0E0BB7F8-E3BC-4FF1-9542-D4F1C556C4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7" y="1150"/>
                <a:ext cx="1550" cy="382"/>
              </a:xfrm>
              <a:prstGeom prst="rect">
                <a:avLst/>
              </a:prstGeom>
              <a:solidFill>
                <a:srgbClr val="C7DA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0" name="Rectangle 382">
                <a:extLst>
                  <a:ext uri="{FF2B5EF4-FFF2-40B4-BE49-F238E27FC236}">
                    <a16:creationId xmlns:a16="http://schemas.microsoft.com/office/drawing/2014/main" id="{C189A046-1FA2-4BCE-BC07-0B123AAB31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3" y="1166"/>
                <a:ext cx="1550" cy="382"/>
              </a:xfrm>
              <a:prstGeom prst="rect">
                <a:avLst/>
              </a:prstGeom>
              <a:solidFill>
                <a:srgbClr val="61749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  <p:sp>
            <p:nvSpPr>
              <p:cNvPr id="121" name="Rectangle 383">
                <a:extLst>
                  <a:ext uri="{FF2B5EF4-FFF2-40B4-BE49-F238E27FC236}">
                    <a16:creationId xmlns:a16="http://schemas.microsoft.com/office/drawing/2014/main" id="{6FB0B22A-5AE5-4CAC-BD49-624272793D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" y="1158"/>
                <a:ext cx="1550" cy="382"/>
              </a:xfrm>
              <a:prstGeom prst="rect">
                <a:avLst/>
              </a:prstGeom>
              <a:solidFill>
                <a:srgbClr val="A2C1F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spcBef>
                    <a:spcPct val="20000"/>
                  </a:spcBef>
                  <a:buClr>
                    <a:srgbClr val="009900"/>
                  </a:buClr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Char char="–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1400"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FontTx/>
                  <a:buNone/>
                </a:pPr>
                <a:endParaRPr lang="en-US" altLang="en-US" sz="1800"/>
              </a:p>
            </p:txBody>
          </p:sp>
        </p:grpSp>
        <p:sp>
          <p:nvSpPr>
            <p:cNvPr id="115" name="Rectangle 384">
              <a:extLst>
                <a:ext uri="{FF2B5EF4-FFF2-40B4-BE49-F238E27FC236}">
                  <a16:creationId xmlns:a16="http://schemas.microsoft.com/office/drawing/2014/main" id="{F1207866-9D81-4EBA-9441-078A8B772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7" y="1170"/>
              <a:ext cx="1496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6" name="Rectangle 385">
              <a:extLst>
                <a:ext uri="{FF2B5EF4-FFF2-40B4-BE49-F238E27FC236}">
                  <a16:creationId xmlns:a16="http://schemas.microsoft.com/office/drawing/2014/main" id="{731E40FB-D263-452E-BC65-1D4E44A5D0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" y="1208"/>
              <a:ext cx="1257" cy="1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400" b="1">
                  <a:solidFill>
                    <a:srgbClr val="DC0081"/>
                  </a:solidFill>
                </a:rPr>
                <a:t>External Procurement</a:t>
              </a:r>
              <a:endParaRPr lang="en-US" altLang="en-US" sz="1400">
                <a:latin typeface="Times New Roman" panose="02020603050405020304" pitchFamily="18" charset="0"/>
              </a:endParaRPr>
            </a:p>
          </p:txBody>
        </p:sp>
        <p:sp>
          <p:nvSpPr>
            <p:cNvPr id="117" name="Rectangle 386">
              <a:extLst>
                <a:ext uri="{FF2B5EF4-FFF2-40B4-BE49-F238E27FC236}">
                  <a16:creationId xmlns:a16="http://schemas.microsoft.com/office/drawing/2014/main" id="{A0CDD408-7817-44B5-833D-9DA093A8A6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" y="1321"/>
              <a:ext cx="817" cy="2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800"/>
            </a:p>
          </p:txBody>
        </p:sp>
        <p:sp>
          <p:nvSpPr>
            <p:cNvPr id="118" name="Rectangle 387">
              <a:extLst>
                <a:ext uri="{FF2B5EF4-FFF2-40B4-BE49-F238E27FC236}">
                  <a16:creationId xmlns:a16="http://schemas.microsoft.com/office/drawing/2014/main" id="{B650EC1D-BE84-4C89-88D9-8D24315E3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2" y="1359"/>
              <a:ext cx="753" cy="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1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b="1">
                  <a:solidFill>
                    <a:srgbClr val="000000"/>
                  </a:solidFill>
                </a:rPr>
                <a:t>Purchasing</a:t>
              </a: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sp>
        <p:nvSpPr>
          <p:cNvPr id="391" name="Text Box 7">
            <a:extLst>
              <a:ext uri="{FF2B5EF4-FFF2-40B4-BE49-F238E27FC236}">
                <a16:creationId xmlns:a16="http://schemas.microsoft.com/office/drawing/2014/main" id="{A4DB64E8-F203-44D2-B9F0-5026C8D0B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22600" y="1184360"/>
            <a:ext cx="2108957" cy="507831"/>
          </a:xfrm>
          <a:prstGeom prst="rect">
            <a:avLst/>
          </a:prstGeom>
          <a:solidFill>
            <a:srgbClr val="A3C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400" dirty="0" err="1"/>
              <a:t>Kế</a:t>
            </a:r>
            <a:r>
              <a:rPr lang="en-US" altLang="en-US" sz="1400" dirty="0"/>
              <a:t> </a:t>
            </a:r>
            <a:r>
              <a:rPr lang="en-US" altLang="en-US" sz="1400" dirty="0" err="1"/>
              <a:t>hoạch</a:t>
            </a:r>
            <a:r>
              <a:rPr lang="en-US" altLang="en-US" sz="1400" dirty="0"/>
              <a:t> </a:t>
            </a:r>
            <a:r>
              <a:rPr lang="en-US" altLang="en-US" sz="1400" dirty="0" err="1"/>
              <a:t>vật</a:t>
            </a:r>
            <a:r>
              <a:rPr lang="en-US" altLang="en-US" sz="1400" dirty="0"/>
              <a:t> </a:t>
            </a:r>
            <a:r>
              <a:rPr lang="en-US" altLang="en-US" sz="1400" dirty="0" err="1"/>
              <a:t>tư</a:t>
            </a:r>
            <a:endParaRPr lang="en-US" altLang="en-US" sz="14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300" dirty="0"/>
              <a:t>(</a:t>
            </a:r>
            <a:r>
              <a:rPr lang="en-US" altLang="en-US" sz="1300" b="1" dirty="0"/>
              <a:t>Requirement Planning</a:t>
            </a:r>
            <a:r>
              <a:rPr lang="en-US" altLang="en-US" sz="1300" dirty="0"/>
              <a:t>)</a:t>
            </a:r>
          </a:p>
        </p:txBody>
      </p:sp>
      <p:sp>
        <p:nvSpPr>
          <p:cNvPr id="392" name="Text Box 17">
            <a:extLst>
              <a:ext uri="{FF2B5EF4-FFF2-40B4-BE49-F238E27FC236}">
                <a16:creationId xmlns:a16="http://schemas.microsoft.com/office/drawing/2014/main" id="{9D56D1C7-06CC-449B-A12B-FC78082356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6473" y="1763713"/>
            <a:ext cx="2314877" cy="700087"/>
          </a:xfrm>
          <a:prstGeom prst="rect">
            <a:avLst/>
          </a:prstGeom>
          <a:solidFill>
            <a:srgbClr val="A3C2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sz="1400" dirty="0" err="1">
                <a:solidFill>
                  <a:schemeClr val="accent4"/>
                </a:solidFill>
              </a:rPr>
              <a:t>Mua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 err="1">
                <a:solidFill>
                  <a:schemeClr val="accent4"/>
                </a:solidFill>
              </a:rPr>
              <a:t>hàng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 err="1">
                <a:solidFill>
                  <a:srgbClr val="920000"/>
                </a:solidFill>
                <a:cs typeface="+mn-cs"/>
              </a:rPr>
              <a:t>Bên</a:t>
            </a:r>
            <a:r>
              <a:rPr lang="en-US" sz="1400" dirty="0">
                <a:solidFill>
                  <a:srgbClr val="920000"/>
                </a:solidFill>
                <a:cs typeface="+mn-cs"/>
              </a:rPr>
              <a:t> </a:t>
            </a:r>
            <a:r>
              <a:rPr lang="en-US" sz="1400" dirty="0" err="1">
                <a:solidFill>
                  <a:srgbClr val="920000"/>
                </a:solidFill>
                <a:cs typeface="+mn-cs"/>
              </a:rPr>
              <a:t>ngoài</a:t>
            </a:r>
            <a:r>
              <a:rPr lang="en-US" sz="1400" dirty="0">
                <a:solidFill>
                  <a:srgbClr val="920000"/>
                </a:solidFill>
                <a:cs typeface="+mn-cs"/>
              </a:rPr>
              <a:t> </a:t>
            </a: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sz="1400" dirty="0">
                <a:solidFill>
                  <a:schemeClr val="accent4"/>
                </a:solidFill>
              </a:rPr>
              <a:t>(</a:t>
            </a:r>
            <a:r>
              <a:rPr lang="en-US" sz="1400" b="1" dirty="0">
                <a:solidFill>
                  <a:schemeClr val="accent4"/>
                </a:solidFill>
              </a:rPr>
              <a:t>PR -&gt; PO</a:t>
            </a:r>
            <a:r>
              <a:rPr lang="en-US" sz="1400" dirty="0">
                <a:solidFill>
                  <a:schemeClr val="accent4"/>
                </a:solidFill>
              </a:rPr>
              <a:t>)</a:t>
            </a:r>
            <a:endParaRPr lang="en-US" sz="1400" dirty="0">
              <a:solidFill>
                <a:srgbClr val="920000"/>
              </a:solidFill>
              <a:cs typeface="+mn-cs"/>
            </a:endParaRPr>
          </a:p>
        </p:txBody>
      </p:sp>
      <p:sp>
        <p:nvSpPr>
          <p:cNvPr id="393" name="Text Box 17">
            <a:extLst>
              <a:ext uri="{FF2B5EF4-FFF2-40B4-BE49-F238E27FC236}">
                <a16:creationId xmlns:a16="http://schemas.microsoft.com/office/drawing/2014/main" id="{4BE8D025-19C0-45A6-88B5-C4ED5284B5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19675" y="1746250"/>
            <a:ext cx="2119656" cy="698500"/>
          </a:xfrm>
          <a:prstGeom prst="rect">
            <a:avLst/>
          </a:prstGeom>
          <a:solidFill>
            <a:srgbClr val="A3C2FF"/>
          </a:solidFill>
          <a:ln w="9525">
            <a:noFill/>
            <a:miter lim="800000"/>
            <a:headEnd/>
            <a:tailEnd/>
          </a:ln>
          <a:effectLst/>
        </p:spPr>
        <p:txBody>
          <a:bodyPr wrap="square" anchor="ctr" anchorCtr="1">
            <a:spAutoFit/>
          </a:bodyPr>
          <a:lstStyle/>
          <a:p>
            <a:pPr algn="ctr" eaLnBrk="1" hangingPunct="1">
              <a:lnSpc>
                <a:spcPct val="150000"/>
              </a:lnSpc>
              <a:defRPr/>
            </a:pPr>
            <a:r>
              <a:rPr lang="en-US" sz="1400" dirty="0" err="1">
                <a:solidFill>
                  <a:schemeClr val="accent4"/>
                </a:solidFill>
              </a:rPr>
              <a:t>Sản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 err="1">
                <a:solidFill>
                  <a:schemeClr val="accent4"/>
                </a:solidFill>
              </a:rPr>
              <a:t>xuất</a:t>
            </a:r>
            <a:r>
              <a:rPr lang="en-US" sz="1400" dirty="0">
                <a:solidFill>
                  <a:schemeClr val="accent4"/>
                </a:solidFill>
              </a:rPr>
              <a:t> </a:t>
            </a:r>
            <a:r>
              <a:rPr lang="en-US" sz="1400" dirty="0" err="1">
                <a:solidFill>
                  <a:srgbClr val="920000"/>
                </a:solidFill>
                <a:cs typeface="+mn-cs"/>
              </a:rPr>
              <a:t>Nội</a:t>
            </a:r>
            <a:r>
              <a:rPr lang="en-US" sz="1400" dirty="0">
                <a:solidFill>
                  <a:srgbClr val="920000"/>
                </a:solidFill>
                <a:cs typeface="+mn-cs"/>
              </a:rPr>
              <a:t> </a:t>
            </a:r>
            <a:r>
              <a:rPr lang="en-US" sz="1400" dirty="0" err="1">
                <a:solidFill>
                  <a:srgbClr val="920000"/>
                </a:solidFill>
                <a:cs typeface="+mn-cs"/>
              </a:rPr>
              <a:t>bộ</a:t>
            </a:r>
            <a:endParaRPr lang="en-US" sz="1400" dirty="0">
              <a:solidFill>
                <a:srgbClr val="920000"/>
              </a:solidFill>
              <a:cs typeface="+mn-cs"/>
            </a:endParaRPr>
          </a:p>
          <a:p>
            <a:pPr algn="ctr" eaLnBrk="1" hangingPunct="1">
              <a:lnSpc>
                <a:spcPct val="150000"/>
              </a:lnSpc>
              <a:defRPr/>
            </a:pPr>
            <a:r>
              <a:rPr lang="en-US" sz="1400" dirty="0">
                <a:solidFill>
                  <a:schemeClr val="accent4"/>
                </a:solidFill>
              </a:rPr>
              <a:t>(</a:t>
            </a:r>
            <a:r>
              <a:rPr lang="en-US" sz="1400" b="1" dirty="0">
                <a:solidFill>
                  <a:schemeClr val="accent4"/>
                </a:solidFill>
              </a:rPr>
              <a:t>Production</a:t>
            </a:r>
            <a:r>
              <a:rPr lang="en-US" sz="1400" dirty="0">
                <a:solidFill>
                  <a:schemeClr val="accent4"/>
                </a:solidFill>
              </a:rPr>
              <a:t>)</a:t>
            </a:r>
            <a:endParaRPr lang="en-US" sz="1400" dirty="0">
              <a:solidFill>
                <a:srgbClr val="920000"/>
              </a:solidFill>
              <a:cs typeface="+mn-cs"/>
            </a:endParaRPr>
          </a:p>
        </p:txBody>
      </p:sp>
      <p:sp>
        <p:nvSpPr>
          <p:cNvPr id="394" name="Text Box 5">
            <a:extLst>
              <a:ext uri="{FF2B5EF4-FFF2-40B4-BE49-F238E27FC236}">
                <a16:creationId xmlns:a16="http://schemas.microsoft.com/office/drawing/2014/main" id="{C36121FC-7BB0-42B1-BF27-DD8D6E57D6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95400" y="2863850"/>
            <a:ext cx="1447800" cy="641350"/>
          </a:xfrm>
          <a:prstGeom prst="rect">
            <a:avLst/>
          </a:prstGeom>
          <a:solidFill>
            <a:srgbClr val="A3C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Xác nhận hoá đơn</a:t>
            </a:r>
          </a:p>
        </p:txBody>
      </p:sp>
      <p:sp>
        <p:nvSpPr>
          <p:cNvPr id="395" name="Text Box 4">
            <a:extLst>
              <a:ext uri="{FF2B5EF4-FFF2-40B4-BE49-F238E27FC236}">
                <a16:creationId xmlns:a16="http://schemas.microsoft.com/office/drawing/2014/main" id="{1BCC757C-DC0E-44B7-A29D-EE317A8A4C6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29000" y="2909888"/>
            <a:ext cx="2590800" cy="366712"/>
          </a:xfrm>
          <a:prstGeom prst="rect">
            <a:avLst/>
          </a:prstGeom>
          <a:solidFill>
            <a:srgbClr val="A3C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b="1"/>
              <a:t>Quản lý kho bãi</a:t>
            </a:r>
          </a:p>
        </p:txBody>
      </p:sp>
      <p:sp>
        <p:nvSpPr>
          <p:cNvPr id="396" name="Text Box 8">
            <a:extLst>
              <a:ext uri="{FF2B5EF4-FFF2-40B4-BE49-F238E27FC236}">
                <a16:creationId xmlns:a16="http://schemas.microsoft.com/office/drawing/2014/main" id="{FCBA4F89-DB1D-4C23-B877-2B446C25E6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5859" y="3858994"/>
            <a:ext cx="1753397" cy="646331"/>
          </a:xfrm>
          <a:prstGeom prst="rect">
            <a:avLst/>
          </a:prstGeom>
          <a:solidFill>
            <a:srgbClr val="13DF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 err="1"/>
              <a:t>Nhận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Hoá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đơn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đầu</a:t>
            </a:r>
            <a:r>
              <a:rPr lang="en-US" altLang="en-US" sz="1800" dirty="0"/>
              <a:t> </a:t>
            </a:r>
            <a:r>
              <a:rPr lang="en-US" altLang="en-US" sz="1800" dirty="0" err="1"/>
              <a:t>vào</a:t>
            </a:r>
            <a:endParaRPr lang="en-US" altLang="en-US" sz="1800" dirty="0"/>
          </a:p>
        </p:txBody>
      </p:sp>
      <p:sp>
        <p:nvSpPr>
          <p:cNvPr id="397" name="Text Box 8">
            <a:extLst>
              <a:ext uri="{FF2B5EF4-FFF2-40B4-BE49-F238E27FC236}">
                <a16:creationId xmlns:a16="http://schemas.microsoft.com/office/drawing/2014/main" id="{14569D41-8A06-4018-B3A4-E1EC5C4194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63938" y="3279775"/>
            <a:ext cx="839787" cy="554038"/>
          </a:xfrm>
          <a:prstGeom prst="rect">
            <a:avLst/>
          </a:prstGeom>
          <a:solidFill>
            <a:srgbClr val="9BFF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500" b="1" dirty="0" err="1">
                <a:solidFill>
                  <a:srgbClr val="002060"/>
                </a:solidFill>
              </a:rPr>
              <a:t>Nhập</a:t>
            </a:r>
            <a:r>
              <a:rPr lang="en-US" altLang="en-US" sz="1500" b="1" dirty="0">
                <a:solidFill>
                  <a:srgbClr val="002060"/>
                </a:solidFill>
              </a:rPr>
              <a:t> </a:t>
            </a:r>
            <a:r>
              <a:rPr lang="en-US" altLang="en-US" sz="1500" b="1" dirty="0" err="1">
                <a:solidFill>
                  <a:srgbClr val="002060"/>
                </a:solidFill>
              </a:rPr>
              <a:t>kho</a:t>
            </a:r>
            <a:endParaRPr lang="en-US" altLang="en-US" sz="1500" b="1" dirty="0">
              <a:solidFill>
                <a:srgbClr val="002060"/>
              </a:solidFill>
            </a:endParaRPr>
          </a:p>
        </p:txBody>
      </p:sp>
      <p:sp>
        <p:nvSpPr>
          <p:cNvPr id="398" name="Text Box 8">
            <a:extLst>
              <a:ext uri="{FF2B5EF4-FFF2-40B4-BE49-F238E27FC236}">
                <a16:creationId xmlns:a16="http://schemas.microsoft.com/office/drawing/2014/main" id="{BFBCF7FE-9BDF-4F7C-9F62-FF1CE49677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9913" y="4033296"/>
            <a:ext cx="922337" cy="554038"/>
          </a:xfrm>
          <a:prstGeom prst="rect">
            <a:avLst/>
          </a:prstGeom>
          <a:solidFill>
            <a:srgbClr val="9BFF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500" b="1">
                <a:solidFill>
                  <a:srgbClr val="002060"/>
                </a:solidFill>
              </a:rPr>
              <a:t>Chuyển kho</a:t>
            </a:r>
          </a:p>
        </p:txBody>
      </p:sp>
      <p:sp>
        <p:nvSpPr>
          <p:cNvPr id="399" name="Text Box 8">
            <a:extLst>
              <a:ext uri="{FF2B5EF4-FFF2-40B4-BE49-F238E27FC236}">
                <a16:creationId xmlns:a16="http://schemas.microsoft.com/office/drawing/2014/main" id="{422BEBF0-41EF-4CDF-AE03-040615EE82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2800" y="2590800"/>
            <a:ext cx="1524000" cy="2627313"/>
          </a:xfrm>
          <a:prstGeom prst="rect">
            <a:avLst/>
          </a:prstGeom>
          <a:solidFill>
            <a:srgbClr val="13DFC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/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600" b="1"/>
              <a:t>Danh mục dữ liệu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Vật tư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Lô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Nhà cung cấp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Tài khoản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Khách hàng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Kho</a:t>
            </a:r>
          </a:p>
          <a:p>
            <a:pPr eaLnBrk="1" hangingPunct="1">
              <a:spcBef>
                <a:spcPct val="0"/>
              </a:spcBef>
              <a:buClrTx/>
              <a:buFont typeface="Wingdings" panose="05000000000000000000" pitchFamily="2" charset="2"/>
              <a:buChar char="q"/>
            </a:pPr>
            <a:r>
              <a:rPr lang="en-US" altLang="en-US" sz="1600"/>
              <a:t> …</a:t>
            </a:r>
          </a:p>
        </p:txBody>
      </p:sp>
      <p:sp>
        <p:nvSpPr>
          <p:cNvPr id="400" name="Text Box 8">
            <a:extLst>
              <a:ext uri="{FF2B5EF4-FFF2-40B4-BE49-F238E27FC236}">
                <a16:creationId xmlns:a16="http://schemas.microsoft.com/office/drawing/2014/main" id="{912AE937-5C0C-4108-B1DD-CE4D0BAAF1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4033296"/>
            <a:ext cx="841375" cy="554038"/>
          </a:xfrm>
          <a:prstGeom prst="rect">
            <a:avLst/>
          </a:prstGeom>
          <a:solidFill>
            <a:srgbClr val="9BFFC8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500" b="1">
                <a:solidFill>
                  <a:srgbClr val="002060"/>
                </a:solidFill>
              </a:rPr>
              <a:t>Xuất kho</a:t>
            </a:r>
          </a:p>
        </p:txBody>
      </p:sp>
      <p:sp>
        <p:nvSpPr>
          <p:cNvPr id="401" name="Text Box 13">
            <a:extLst>
              <a:ext uri="{FF2B5EF4-FFF2-40B4-BE49-F238E27FC236}">
                <a16:creationId xmlns:a16="http://schemas.microsoft.com/office/drawing/2014/main" id="{AA3401F4-B56B-473A-B008-E5A30DC1B1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5800" y="5638800"/>
            <a:ext cx="1447800" cy="641350"/>
          </a:xfrm>
          <a:prstGeom prst="rect">
            <a:avLst/>
          </a:prstGeom>
          <a:solidFill>
            <a:srgbClr val="A3C2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/>
              <a:t>Bán Hàng Phân Phối</a:t>
            </a:r>
          </a:p>
        </p:txBody>
      </p:sp>
      <p:sp>
        <p:nvSpPr>
          <p:cNvPr id="402" name="Text Box 11">
            <a:extLst>
              <a:ext uri="{FF2B5EF4-FFF2-40B4-BE49-F238E27FC236}">
                <a16:creationId xmlns:a16="http://schemas.microsoft.com/office/drawing/2014/main" id="{A89DE099-063F-4193-B53B-4A8EFCAD5F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0599" y="5657850"/>
            <a:ext cx="2826243" cy="641350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 anchorCtr="1"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1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 err="1"/>
              <a:t>Kế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Toán</a:t>
            </a:r>
            <a:endParaRPr lang="en-US" altLang="en-US" sz="1800" dirty="0"/>
          </a:p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US" altLang="en-US" sz="1800" dirty="0" err="1"/>
              <a:t>Quản</a:t>
            </a:r>
            <a:r>
              <a:rPr lang="en-US" altLang="en-US" sz="1800" dirty="0"/>
              <a:t> </a:t>
            </a:r>
            <a:r>
              <a:rPr lang="en-US" altLang="en-US" sz="1800" dirty="0" err="1"/>
              <a:t>Trị</a:t>
            </a:r>
            <a:r>
              <a:rPr lang="en-US" altLang="en-US" sz="1800" dirty="0"/>
              <a:t> - </a:t>
            </a:r>
            <a:r>
              <a:rPr lang="en-US" altLang="en-US" sz="1800" dirty="0" err="1"/>
              <a:t>Tài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Chính</a:t>
            </a:r>
            <a:endParaRPr lang="en-US" altLang="en-US" sz="1800" dirty="0"/>
          </a:p>
        </p:txBody>
      </p:sp>
      <p:sp>
        <p:nvSpPr>
          <p:cNvPr id="403" name="Flowchart: Alternate Process 402">
            <a:extLst>
              <a:ext uri="{FF2B5EF4-FFF2-40B4-BE49-F238E27FC236}">
                <a16:creationId xmlns:a16="http://schemas.microsoft.com/office/drawing/2014/main" id="{D543D1B8-DE2B-4EE7-B732-8020E6206544}"/>
              </a:ext>
            </a:extLst>
          </p:cNvPr>
          <p:cNvSpPr/>
          <p:nvPr/>
        </p:nvSpPr>
        <p:spPr>
          <a:xfrm>
            <a:off x="5469640" y="3273518"/>
            <a:ext cx="1298310" cy="1331138"/>
          </a:xfrm>
          <a:prstGeom prst="flowChartAlternateProcess">
            <a:avLst/>
          </a:prstGeom>
          <a:solidFill>
            <a:srgbClr val="FFFF66"/>
          </a:solidFill>
          <a:ln>
            <a:solidFill>
              <a:srgbClr val="FFC000"/>
            </a:solidFill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en-US" sz="1200" b="1" dirty="0">
                <a:solidFill>
                  <a:srgbClr val="002060"/>
                </a:solidFill>
              </a:rPr>
              <a:t>Warehouse Management</a:t>
            </a:r>
          </a:p>
        </p:txBody>
      </p:sp>
    </p:spTree>
    <p:extLst>
      <p:ext uri="{BB962C8B-B14F-4D97-AF65-F5344CB8AC3E}">
        <p14:creationId xmlns:p14="http://schemas.microsoft.com/office/powerpoint/2010/main" val="76154070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vi-VN" dirty="0"/>
              <a:t>Tạo</a:t>
            </a:r>
            <a:r>
              <a:rPr lang="en-US" dirty="0"/>
              <a:t> </a:t>
            </a:r>
            <a:r>
              <a:rPr lang="en-US" dirty="0" err="1"/>
              <a:t>tác</a:t>
            </a:r>
            <a:r>
              <a:rPr lang="en-US" dirty="0"/>
              <a:t> </a:t>
            </a:r>
            <a:r>
              <a:rPr lang="en-US" dirty="0" err="1"/>
              <a:t>vụ</a:t>
            </a:r>
            <a:r>
              <a:rPr lang="en-US" dirty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96356" y="314196"/>
            <a:ext cx="8388000" cy="469492"/>
          </a:xfrm>
        </p:spPr>
        <p:txBody>
          <a:bodyPr/>
          <a:lstStyle/>
          <a:p>
            <a:r>
              <a:rPr lang="en-US" altLang="en-US" sz="3200" dirty="0" err="1">
                <a:latin typeface="Arial" panose="020B0604020202020204" pitchFamily="34" charset="0"/>
              </a:rPr>
              <a:t>Thư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mục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lưu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các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câu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lệnh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thường</a:t>
            </a:r>
            <a:r>
              <a:rPr lang="en-US" altLang="en-US" sz="3200" dirty="0">
                <a:latin typeface="Arial" panose="020B0604020202020204" pitchFamily="34" charset="0"/>
              </a:rPr>
              <a:t> </a:t>
            </a:r>
            <a:r>
              <a:rPr lang="en-US" altLang="en-US" sz="3200" dirty="0" err="1">
                <a:latin typeface="Arial" panose="020B0604020202020204" pitchFamily="34" charset="0"/>
              </a:rPr>
              <a:t>dùng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370113" y="1384035"/>
            <a:ext cx="8388000" cy="350422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vi-VN" dirty="0"/>
              <a:t>Nhấn nút             ,  t</a:t>
            </a:r>
            <a:r>
              <a:rPr lang="de-DE" dirty="0"/>
              <a:t>ác vụ </a:t>
            </a:r>
            <a:r>
              <a:rPr lang="vi-VN" dirty="0"/>
              <a:t>mới </a:t>
            </a:r>
            <a:r>
              <a:rPr lang="de-DE" dirty="0"/>
              <a:t>sẽ được </a:t>
            </a:r>
            <a:r>
              <a:rPr lang="vi-VN" dirty="0"/>
              <a:t>tạo</a:t>
            </a:r>
            <a:r>
              <a:rPr lang="de-DE" dirty="0"/>
              <a:t> như hình bên dưới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80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296356" y="1856332"/>
            <a:ext cx="8240487" cy="468887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89891"/>
            <a:ext cx="838200" cy="4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749013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8288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3.</a:t>
            </a:r>
            <a:r>
              <a:rPr lang="en-GB" b="1" dirty="0"/>
              <a:t> </a:t>
            </a:r>
            <a:r>
              <a:rPr lang="vi-VN" b="1" dirty="0">
                <a:solidFill>
                  <a:schemeClr val="bg1"/>
                </a:solidFill>
              </a:rPr>
              <a:t>K</a:t>
            </a:r>
            <a:r>
              <a:rPr lang="en-GB" b="1" dirty="0" err="1">
                <a:solidFill>
                  <a:schemeClr val="bg1"/>
                </a:solidFill>
              </a:rPr>
              <a:t>iểm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tra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lỗi</a:t>
            </a:r>
            <a:r>
              <a:rPr lang="en-GB" b="1" dirty="0">
                <a:solidFill>
                  <a:schemeClr val="bg1"/>
                </a:solidFill>
              </a:rPr>
              <a:t> </a:t>
            </a:r>
            <a:r>
              <a:rPr lang="en-GB" b="1" dirty="0" err="1">
                <a:solidFill>
                  <a:schemeClr val="bg1"/>
                </a:solidFill>
              </a:rPr>
              <a:t>phân</a:t>
            </a:r>
            <a:r>
              <a:rPr lang="en-GB" b="1" dirty="0">
                <a:solidFill>
                  <a:schemeClr val="bg1"/>
                </a:solidFill>
              </a:rPr>
              <a:t>   		  </a:t>
            </a:r>
            <a:r>
              <a:rPr lang="en-GB" b="1" dirty="0" err="1">
                <a:solidFill>
                  <a:schemeClr val="bg1"/>
                </a:solidFill>
              </a:rPr>
              <a:t>quyền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589532980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0113" y="295683"/>
            <a:ext cx="8388000" cy="542517"/>
          </a:xfrm>
        </p:spPr>
        <p:txBody>
          <a:bodyPr/>
          <a:lstStyle/>
          <a:p>
            <a:r>
              <a:rPr lang="en-GB" sz="3200" dirty="0" err="1">
                <a:latin typeface="Arial" panose="020B0604020202020204" pitchFamily="34" charset="0"/>
              </a:rPr>
              <a:t>Câu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lệnh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kiểm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tra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lỗi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phân</a:t>
            </a:r>
            <a:r>
              <a:rPr lang="en-GB" sz="3200" dirty="0">
                <a:latin typeface="Arial" panose="020B0604020202020204" pitchFamily="34" charset="0"/>
              </a:rPr>
              <a:t> </a:t>
            </a:r>
            <a:r>
              <a:rPr lang="en-GB" sz="3200" dirty="0" err="1">
                <a:latin typeface="Arial" panose="020B0604020202020204" pitchFamily="34" charset="0"/>
              </a:rPr>
              <a:t>quyền</a:t>
            </a:r>
            <a:br>
              <a:rPr lang="en-US" sz="3200" dirty="0">
                <a:latin typeface="Arial" panose="020B0604020202020204" pitchFamily="34" charset="0"/>
              </a:rPr>
            </a:b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312" y="1050227"/>
            <a:ext cx="8139081" cy="1921573"/>
          </a:xfrm>
        </p:spPr>
        <p:txBody>
          <a:bodyPr>
            <a:normAutofit fontScale="92500"/>
          </a:bodyPr>
          <a:lstStyle/>
          <a:p>
            <a:pPr lvl="0" algn="just">
              <a:buFont typeface="Wingdings" panose="05000000000000000000" pitchFamily="2" charset="2"/>
              <a:buChar char="ü"/>
            </a:pPr>
            <a:r>
              <a:rPr lang="en-US" sz="1900" dirty="0" err="1">
                <a:solidFill>
                  <a:schemeClr val="tx1"/>
                </a:solidFill>
              </a:rPr>
              <a:t>Sau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khi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hệ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thống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báo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lỗi</a:t>
            </a:r>
            <a:r>
              <a:rPr lang="en-US" sz="1900" dirty="0">
                <a:solidFill>
                  <a:schemeClr val="tx1"/>
                </a:solidFill>
              </a:rPr>
              <a:t> : </a:t>
            </a:r>
            <a:r>
              <a:rPr lang="en-US" sz="1900" b="1" dirty="0">
                <a:solidFill>
                  <a:schemeClr val="tx1"/>
                </a:solidFill>
              </a:rPr>
              <a:t>“You are not authorized to perform this function” </a:t>
            </a:r>
            <a:r>
              <a:rPr lang="en-US" sz="1900" dirty="0">
                <a:solidFill>
                  <a:schemeClr val="tx1"/>
                </a:solidFill>
              </a:rPr>
              <a:t>(VN- </a:t>
            </a:r>
            <a:r>
              <a:rPr lang="en-US" sz="1900" dirty="0" err="1">
                <a:solidFill>
                  <a:schemeClr val="tx1"/>
                </a:solidFill>
              </a:rPr>
              <a:t>bạn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không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được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phân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quyền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thực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hiện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trong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chức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năng</a:t>
            </a:r>
            <a:r>
              <a:rPr lang="vi-VN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này</a:t>
            </a:r>
            <a:r>
              <a:rPr lang="en-US" sz="1900" dirty="0">
                <a:solidFill>
                  <a:schemeClr val="tx1"/>
                </a:solidFill>
              </a:rPr>
              <a:t>).</a:t>
            </a:r>
            <a:endParaRPr lang="vi-VN" sz="1900" dirty="0">
              <a:solidFill>
                <a:schemeClr val="tx1"/>
              </a:solidFill>
            </a:endParaRPr>
          </a:p>
          <a:p>
            <a:pPr lvl="0" algn="just">
              <a:buFont typeface="Wingdings" panose="05000000000000000000" pitchFamily="2" charset="2"/>
              <a:buChar char="ü"/>
            </a:pPr>
            <a:r>
              <a:rPr lang="vi-VN" sz="1900" dirty="0">
                <a:solidFill>
                  <a:schemeClr val="tx1"/>
                </a:solidFill>
              </a:rPr>
              <a:t>Bạn hãy g</a:t>
            </a:r>
            <a:r>
              <a:rPr lang="en-US" sz="1900" dirty="0">
                <a:solidFill>
                  <a:schemeClr val="tx1"/>
                </a:solidFill>
              </a:rPr>
              <a:t>õ</a:t>
            </a:r>
            <a:r>
              <a:rPr lang="vi-VN" sz="1900" dirty="0">
                <a:solidFill>
                  <a:schemeClr val="tx1"/>
                </a:solidFill>
              </a:rPr>
              <a:t> 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vi-VN" sz="1900" dirty="0">
                <a:solidFill>
                  <a:schemeClr val="tx1"/>
                </a:solidFill>
              </a:rPr>
              <a:t>T-code </a:t>
            </a:r>
            <a:r>
              <a:rPr lang="en-US" sz="1900" b="1" dirty="0">
                <a:solidFill>
                  <a:schemeClr val="tx1"/>
                </a:solidFill>
              </a:rPr>
              <a:t>SU53 </a:t>
            </a:r>
            <a:r>
              <a:rPr lang="vi-VN" sz="1900" dirty="0">
                <a:solidFill>
                  <a:schemeClr val="tx1"/>
                </a:solidFill>
              </a:rPr>
              <a:t>hoặc</a:t>
            </a:r>
            <a:r>
              <a:rPr lang="en-US" sz="1900" b="1" dirty="0">
                <a:solidFill>
                  <a:schemeClr val="tx1"/>
                </a:solidFill>
              </a:rPr>
              <a:t> /nSU53 </a:t>
            </a:r>
            <a:r>
              <a:rPr lang="en-US" sz="1900" dirty="0" err="1">
                <a:solidFill>
                  <a:schemeClr val="tx1"/>
                </a:solidFill>
              </a:rPr>
              <a:t>trong</a:t>
            </a:r>
            <a:r>
              <a:rPr lang="en-US" sz="1900" dirty="0">
                <a:solidFill>
                  <a:schemeClr val="tx1"/>
                </a:solidFill>
              </a:rPr>
              <a:t> ô </a:t>
            </a:r>
            <a:r>
              <a:rPr lang="en-US" sz="1900" dirty="0" err="1">
                <a:solidFill>
                  <a:schemeClr val="tx1"/>
                </a:solidFill>
              </a:rPr>
              <a:t>nhập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dữ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liệu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ngay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lập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tức</a:t>
            </a:r>
            <a:r>
              <a:rPr lang="en-US" sz="1900" dirty="0">
                <a:solidFill>
                  <a:schemeClr val="tx1"/>
                </a:solidFill>
              </a:rPr>
              <a:t>. </a:t>
            </a:r>
            <a:endParaRPr lang="vi-VN" sz="1900" dirty="0">
              <a:solidFill>
                <a:schemeClr val="tx1"/>
              </a:solidFill>
            </a:endParaRPr>
          </a:p>
          <a:p>
            <a:pPr marL="0" lvl="0" indent="0" algn="just">
              <a:buNone/>
            </a:pPr>
            <a:r>
              <a:rPr lang="vi-VN" sz="1900" dirty="0">
                <a:solidFill>
                  <a:schemeClr val="tx1"/>
                </a:solidFill>
              </a:rPr>
              <a:t>=&gt; </a:t>
            </a:r>
            <a:r>
              <a:rPr lang="en-US" sz="1900" dirty="0" err="1">
                <a:solidFill>
                  <a:schemeClr val="tx1"/>
                </a:solidFill>
              </a:rPr>
              <a:t>Sau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đó</a:t>
            </a:r>
            <a:r>
              <a:rPr lang="en-US" sz="1900" dirty="0">
                <a:solidFill>
                  <a:schemeClr val="tx1"/>
                </a:solidFill>
              </a:rPr>
              <a:t> </a:t>
            </a:r>
            <a:r>
              <a:rPr lang="en-US" sz="1900" dirty="0" err="1">
                <a:solidFill>
                  <a:schemeClr val="tx1"/>
                </a:solidFill>
              </a:rPr>
              <a:t>nhấn</a:t>
            </a:r>
            <a:r>
              <a:rPr lang="vi-VN" sz="1900" dirty="0">
                <a:solidFill>
                  <a:schemeClr val="tx1"/>
                </a:solidFill>
              </a:rPr>
              <a:t> nút </a:t>
            </a:r>
            <a:endParaRPr lang="en-US" sz="1900" b="1" dirty="0">
              <a:solidFill>
                <a:schemeClr val="tx1"/>
              </a:solidFill>
            </a:endParaRPr>
          </a:p>
          <a:p>
            <a:pPr marL="0" indent="0" algn="just">
              <a:buNone/>
            </a:pPr>
            <a:r>
              <a:rPr lang="vi-VN" sz="1900" dirty="0"/>
              <a:t>=&gt; </a:t>
            </a:r>
            <a:r>
              <a:rPr lang="en-US" sz="1900" dirty="0" err="1"/>
              <a:t>Chụp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màn</a:t>
            </a:r>
            <a:r>
              <a:rPr lang="en-US" sz="1900" dirty="0"/>
              <a:t> </a:t>
            </a:r>
            <a:r>
              <a:rPr lang="en-US" sz="1900" dirty="0" err="1"/>
              <a:t>hình</a:t>
            </a:r>
            <a:r>
              <a:rPr lang="en-US" sz="1900" dirty="0"/>
              <a:t> </a:t>
            </a:r>
            <a:r>
              <a:rPr lang="en-US" sz="1900" dirty="0" err="1"/>
              <a:t>và</a:t>
            </a:r>
            <a:r>
              <a:rPr lang="en-US" sz="1900" dirty="0"/>
              <a:t> </a:t>
            </a:r>
            <a:r>
              <a:rPr lang="en-US" sz="1900" dirty="0" err="1"/>
              <a:t>gởi</a:t>
            </a:r>
            <a:r>
              <a:rPr lang="en-US" sz="1900" dirty="0"/>
              <a:t> </a:t>
            </a:r>
            <a:r>
              <a:rPr lang="en-US" sz="1900" dirty="0" err="1"/>
              <a:t>đến</a:t>
            </a:r>
            <a:r>
              <a:rPr lang="en-US" sz="1900" dirty="0"/>
              <a:t> </a:t>
            </a:r>
            <a:r>
              <a:rPr lang="en-US" sz="1900" dirty="0" err="1"/>
              <a:t>người</a:t>
            </a:r>
            <a:r>
              <a:rPr lang="en-US" sz="1900" dirty="0"/>
              <a:t> </a:t>
            </a:r>
            <a:r>
              <a:rPr lang="en-US" sz="1900" dirty="0" err="1"/>
              <a:t>có</a:t>
            </a:r>
            <a:r>
              <a:rPr lang="en-US" sz="1900" dirty="0"/>
              <a:t> </a:t>
            </a:r>
            <a:r>
              <a:rPr lang="en-US" sz="1900" dirty="0" err="1"/>
              <a:t>thẩm</a:t>
            </a:r>
            <a:r>
              <a:rPr lang="en-US" sz="1900" dirty="0"/>
              <a:t> </a:t>
            </a:r>
            <a:r>
              <a:rPr lang="en-US" sz="1900" dirty="0" err="1"/>
              <a:t>quyền</a:t>
            </a:r>
            <a:r>
              <a:rPr lang="en-US" sz="1900" dirty="0"/>
              <a:t> (</a:t>
            </a:r>
            <a:r>
              <a:rPr lang="en-US" sz="1900" dirty="0" err="1"/>
              <a:t>nhóm</a:t>
            </a:r>
            <a:r>
              <a:rPr lang="en-US" sz="1900" dirty="0"/>
              <a:t> BASIS)</a:t>
            </a:r>
          </a:p>
          <a:p>
            <a:endParaRPr lang="en-US" b="1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685800" y="3183827"/>
            <a:ext cx="7010400" cy="29121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133600"/>
            <a:ext cx="838200" cy="40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5558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19400"/>
            <a:ext cx="8415313" cy="1828800"/>
          </a:xfrm>
        </p:spPr>
        <p:txBody>
          <a:bodyPr/>
          <a:lstStyle/>
          <a:p>
            <a:r>
              <a:rPr lang="vi-VN" b="1" dirty="0">
                <a:solidFill>
                  <a:schemeClr val="bg1"/>
                </a:solidFill>
              </a:rPr>
              <a:t>1</a:t>
            </a:r>
            <a:r>
              <a:rPr lang="en-US" b="1" dirty="0">
                <a:solidFill>
                  <a:schemeClr val="bg1"/>
                </a:solidFill>
              </a:rPr>
              <a:t>4.</a:t>
            </a:r>
            <a:r>
              <a:rPr lang="en-GB" b="1" dirty="0"/>
              <a:t> </a:t>
            </a:r>
            <a:r>
              <a:rPr lang="en-US" b="1" dirty="0" err="1">
                <a:solidFill>
                  <a:schemeClr val="bg1"/>
                </a:solidFill>
              </a:rPr>
              <a:t>Sử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dụng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hệ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thống</a:t>
            </a:r>
            <a:r>
              <a:rPr lang="en-US" b="1" dirty="0">
                <a:solidFill>
                  <a:schemeClr val="bg1"/>
                </a:solidFill>
              </a:rPr>
              <a:t> 	 	  </a:t>
            </a:r>
            <a:r>
              <a:rPr lang="en-US" b="1" dirty="0" err="1">
                <a:solidFill>
                  <a:schemeClr val="bg1"/>
                </a:solidFill>
              </a:rPr>
              <a:t>hỗ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trợ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83698438"/>
      </p:ext>
    </p:extLst>
  </p:cSld>
  <p:clrMapOvr>
    <a:masterClrMapping/>
  </p:clrMapOvr>
  <p:transition>
    <p:fade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 err="1">
                <a:latin typeface="Arial" panose="020B0604020202020204" pitchFamily="34" charset="0"/>
              </a:rPr>
              <a:t>Sử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dụng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hệ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thống</a:t>
            </a:r>
            <a:r>
              <a:rPr lang="en-US" altLang="en-US" sz="2800" dirty="0">
                <a:latin typeface="Arial" panose="020B0604020202020204" pitchFamily="34" charset="0"/>
              </a:rPr>
              <a:t> h</a:t>
            </a:r>
            <a:r>
              <a:rPr lang="vi-VN" altLang="en-US" sz="2800" dirty="0"/>
              <a:t>ỗ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trợ</a:t>
            </a:r>
            <a:r>
              <a:rPr lang="en-US" altLang="en-US" sz="2800" dirty="0">
                <a:latin typeface="Arial" panose="020B0604020202020204" pitchFamily="34" charset="0"/>
              </a:rPr>
              <a:t> </a:t>
            </a:r>
            <a:r>
              <a:rPr lang="en-US" altLang="en-US" sz="2800" dirty="0" err="1">
                <a:latin typeface="Arial" panose="020B0604020202020204" pitchFamily="34" charset="0"/>
              </a:rPr>
              <a:t>của</a:t>
            </a:r>
            <a:r>
              <a:rPr lang="en-US" altLang="en-US" sz="2800" dirty="0">
                <a:latin typeface="Arial" panose="020B0604020202020204" pitchFamily="34" charset="0"/>
              </a:rPr>
              <a:t> SAP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84</a:t>
            </a:fld>
            <a:endParaRPr lang="en-GB" dirty="0"/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370113" y="2197793"/>
            <a:ext cx="3744687" cy="3525715"/>
          </a:xfrm>
          <a:prstGeom prst="rect">
            <a:avLst/>
          </a:prstGeom>
          <a:solidFill>
            <a:srgbClr val="FFFFFF"/>
          </a:solidFill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rtlCol="0" anchor="t" anchorCtr="0" compatLnSpc="1">
            <a:prstTxWarp prst="textNoShape">
              <a:avLst/>
            </a:prstTxWarp>
            <a:normAutofit/>
          </a:bodyPr>
          <a:lstStyle>
            <a:lvl1pPr marL="274638" indent="-274638" algn="l" defTabSz="914400" rtl="0" eaLnBrk="1" latinLnBrk="0" hangingPunct="1">
              <a:spcBef>
                <a:spcPts val="1200"/>
              </a:spcBef>
              <a:buFont typeface="Arial" pitchFamily="34" charset="0"/>
              <a:buChar char="•"/>
              <a:defRPr sz="1800" b="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447675" indent="-180975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441325" indent="-166688" algn="l" defTabSz="914400" rtl="0" eaLnBrk="1" latinLnBrk="0" hangingPunct="1">
              <a:spcBef>
                <a:spcPts val="1200"/>
              </a:spcBef>
              <a:buFont typeface="Arial" pitchFamily="34" charset="0"/>
              <a:buChar char="−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buClr>
                <a:srgbClr val="003366"/>
              </a:buClr>
              <a:buFont typeface="Wingdings" panose="05000000000000000000" pitchFamily="2" charset="2"/>
              <a:buNone/>
            </a:pPr>
            <a:r>
              <a:rPr lang="en-US" altLang="en-US" dirty="0" err="1"/>
              <a:t>Để</a:t>
            </a:r>
            <a:r>
              <a:rPr lang="en-US" altLang="en-US" dirty="0"/>
              <a:t> </a:t>
            </a:r>
            <a:r>
              <a:rPr lang="en-US" altLang="en-US" dirty="0" err="1"/>
              <a:t>sử</a:t>
            </a:r>
            <a:r>
              <a:rPr lang="en-US" altLang="en-US" dirty="0"/>
              <a:t> </a:t>
            </a:r>
            <a:r>
              <a:rPr lang="en-US" altLang="en-US" dirty="0" err="1"/>
              <a:t>dụng</a:t>
            </a:r>
            <a:r>
              <a:rPr lang="en-US" altLang="en-US" dirty="0"/>
              <a:t> </a:t>
            </a:r>
            <a:r>
              <a:rPr lang="en-US" altLang="en-US" dirty="0" err="1"/>
              <a:t>hệ</a:t>
            </a:r>
            <a:r>
              <a:rPr lang="en-US" altLang="en-US" dirty="0"/>
              <a:t> </a:t>
            </a:r>
            <a:r>
              <a:rPr lang="en-US" altLang="en-US" dirty="0" err="1"/>
              <a:t>thống</a:t>
            </a:r>
            <a:r>
              <a:rPr lang="en-US" altLang="en-US" dirty="0"/>
              <a:t> </a:t>
            </a:r>
            <a:r>
              <a:rPr lang="en-US" altLang="en-US" dirty="0" err="1"/>
              <a:t>hỗ</a:t>
            </a:r>
            <a:r>
              <a:rPr lang="en-US" altLang="en-US" dirty="0"/>
              <a:t> </a:t>
            </a:r>
            <a:r>
              <a:rPr lang="en-US" altLang="en-US" dirty="0" err="1"/>
              <a:t>trợ</a:t>
            </a:r>
            <a:r>
              <a:rPr lang="en-US" altLang="en-US" dirty="0"/>
              <a:t> </a:t>
            </a:r>
            <a:r>
              <a:rPr lang="en-US" altLang="en-US" dirty="0" err="1"/>
              <a:t>của</a:t>
            </a:r>
            <a:r>
              <a:rPr lang="en-US" altLang="en-US" dirty="0"/>
              <a:t> SAP:</a:t>
            </a:r>
            <a:br>
              <a:rPr lang="en-US" altLang="en-US" dirty="0"/>
            </a:br>
            <a:endParaRPr lang="en-US" altLang="en-US" dirty="0"/>
          </a:p>
          <a:p>
            <a:pPr marL="457200" lvl="1" indent="-45720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en-US" altLang="en-US" dirty="0" err="1"/>
              <a:t>Nhấ</a:t>
            </a:r>
            <a:r>
              <a:rPr lang="vi-VN" altLang="en-US" dirty="0"/>
              <a:t>p</a:t>
            </a:r>
            <a:r>
              <a:rPr lang="en-US" altLang="en-US" dirty="0"/>
              <a:t> </a:t>
            </a:r>
            <a:r>
              <a:rPr lang="en-US" altLang="en-US" dirty="0" err="1"/>
              <a:t>vào</a:t>
            </a:r>
            <a:r>
              <a:rPr lang="en-US" altLang="en-US" dirty="0"/>
              <a:t> </a:t>
            </a:r>
            <a:r>
              <a:rPr lang="en-US" altLang="en-US" dirty="0" err="1"/>
              <a:t>biểu</a:t>
            </a:r>
            <a:r>
              <a:rPr lang="en-US" altLang="en-US" dirty="0"/>
              <a:t> </a:t>
            </a:r>
            <a:r>
              <a:rPr lang="en-US" altLang="en-US" dirty="0" err="1"/>
              <a:t>tượng</a:t>
            </a:r>
            <a:r>
              <a:rPr lang="vi-VN" altLang="en-US" dirty="0"/>
              <a:t> </a:t>
            </a:r>
            <a:endParaRPr lang="en-US" altLang="en-US" dirty="0"/>
          </a:p>
          <a:p>
            <a:pPr marL="457200" lvl="1" indent="-457200">
              <a:buClr>
                <a:srgbClr val="003366"/>
              </a:buClr>
              <a:buFont typeface="Wingdings" panose="05000000000000000000" pitchFamily="2" charset="2"/>
              <a:buChar char="ü"/>
            </a:pPr>
            <a:r>
              <a:rPr lang="vi-VN" altLang="en-US" dirty="0"/>
              <a:t>Hoặc n</a:t>
            </a:r>
            <a:r>
              <a:rPr lang="en-US" altLang="en-US" dirty="0" err="1"/>
              <a:t>hấn</a:t>
            </a:r>
            <a:r>
              <a:rPr lang="vi-VN" altLang="en-US" dirty="0"/>
              <a:t> nút</a:t>
            </a:r>
            <a:r>
              <a:rPr lang="en-US" altLang="en-US" b="1" dirty="0"/>
              <a:t> </a:t>
            </a:r>
            <a:r>
              <a:rPr lang="en-US" altLang="en-US" b="1" dirty="0">
                <a:solidFill>
                  <a:srgbClr val="00B050"/>
                </a:solidFill>
              </a:rPr>
              <a:t>F1</a:t>
            </a:r>
            <a:r>
              <a:rPr lang="en-US" altLang="en-US" b="1" dirty="0"/>
              <a:t> </a:t>
            </a:r>
            <a:r>
              <a:rPr lang="en-US" altLang="en-US" dirty="0"/>
              <a:t>t</a:t>
            </a:r>
            <a:r>
              <a:rPr lang="vi-VN" altLang="en-US" dirty="0"/>
              <a:t>rên</a:t>
            </a:r>
            <a:r>
              <a:rPr lang="en-US" altLang="en-US" dirty="0"/>
              <a:t> </a:t>
            </a:r>
            <a:r>
              <a:rPr lang="en-US" altLang="en-US" dirty="0" err="1"/>
              <a:t>bàn</a:t>
            </a:r>
            <a:r>
              <a:rPr lang="en-US" altLang="en-US" dirty="0"/>
              <a:t> </a:t>
            </a:r>
            <a:r>
              <a:rPr lang="en-US" altLang="en-US" dirty="0" err="1"/>
              <a:t>phím</a:t>
            </a:r>
            <a:endParaRPr lang="en-US" altLang="en-US" dirty="0"/>
          </a:p>
          <a:p>
            <a:pPr>
              <a:buClr>
                <a:srgbClr val="003366"/>
              </a:buClr>
            </a:pPr>
            <a:endParaRPr lang="en-US" altLang="en-US" sz="1662" dirty="0"/>
          </a:p>
        </p:txBody>
      </p:sp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White">
          <a:xfrm>
            <a:off x="4114800" y="1369850"/>
            <a:ext cx="4692326" cy="5181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0" y="320040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27197"/>
      </p:ext>
    </p:extLst>
  </p:cSld>
  <p:clrMapOvr>
    <a:masterClrMapping/>
  </p:clrMapOvr>
  <p:transition>
    <p:fade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33400" y="1905000"/>
            <a:ext cx="8415313" cy="1828800"/>
          </a:xfrm>
        </p:spPr>
        <p:txBody>
          <a:bodyPr/>
          <a:lstStyle/>
          <a:p>
            <a:pPr marL="1143000" indent="-1143000">
              <a:buFont typeface="+mj-lt"/>
              <a:buAutoNum type="arabicPeriod" startAt="15"/>
            </a:pPr>
            <a:r>
              <a:rPr lang="en-US" b="1" dirty="0" err="1">
                <a:solidFill>
                  <a:schemeClr val="bg1"/>
                </a:solidFill>
              </a:rPr>
              <a:t>Tạo</a:t>
            </a:r>
            <a:r>
              <a:rPr lang="en-US" b="1" dirty="0">
                <a:solidFill>
                  <a:schemeClr val="bg1"/>
                </a:solidFill>
              </a:rPr>
              <a:t> Shortcut </a:t>
            </a:r>
            <a:r>
              <a:rPr lang="en-US" b="1" dirty="0" err="1">
                <a:solidFill>
                  <a:schemeClr val="bg1"/>
                </a:solidFill>
              </a:rPr>
              <a:t>một</a:t>
            </a:r>
            <a:r>
              <a:rPr lang="en-US" b="1" dirty="0">
                <a:solidFill>
                  <a:schemeClr val="bg1"/>
                </a:solidFill>
              </a:rPr>
              <a:t> T-code </a:t>
            </a:r>
            <a:r>
              <a:rPr lang="en-US" b="1" dirty="0" err="1">
                <a:solidFill>
                  <a:schemeClr val="bg1"/>
                </a:solidFill>
              </a:rPr>
              <a:t>ra</a:t>
            </a:r>
            <a:r>
              <a:rPr lang="en-US" b="1" dirty="0">
                <a:solidFill>
                  <a:schemeClr val="bg1"/>
                </a:solidFill>
              </a:rPr>
              <a:t> Desktop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535776534"/>
      </p:ext>
    </p:extLst>
  </p:cSld>
  <p:clrMapOvr>
    <a:masterClrMapping/>
  </p:clrMapOvr>
  <p:transition>
    <p:fade/>
  </p:transition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>
                <a:latin typeface="Arial" panose="020B0604020202020204" pitchFamily="34" charset="0"/>
              </a:rPr>
              <a:t>Để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tạo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Shotcut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cho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một</a:t>
            </a:r>
            <a:r>
              <a:rPr lang="en-US" sz="2800" dirty="0">
                <a:latin typeface="Arial" panose="020B0604020202020204" pitchFamily="34" charset="0"/>
              </a:rPr>
              <a:t> T-code </a:t>
            </a:r>
            <a:r>
              <a:rPr lang="en-US" sz="2800" dirty="0" err="1">
                <a:latin typeface="Arial" panose="020B0604020202020204" pitchFamily="34" charset="0"/>
              </a:rPr>
              <a:t>ra</a:t>
            </a:r>
            <a:r>
              <a:rPr lang="en-US" sz="2800" dirty="0">
                <a:latin typeface="Arial" panose="020B0604020202020204" pitchFamily="34" charset="0"/>
              </a:rPr>
              <a:t> Desktop, click </a:t>
            </a:r>
            <a:r>
              <a:rPr lang="en-US" sz="2800" dirty="0" err="1">
                <a:latin typeface="Arial" panose="020B0604020202020204" pitchFamily="34" charset="0"/>
              </a:rPr>
              <a:t>nút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vào</a:t>
            </a:r>
            <a:r>
              <a:rPr lang="en-US" sz="2800" dirty="0">
                <a:latin typeface="Arial" panose="020B0604020202020204" pitchFamily="34" charset="0"/>
              </a:rPr>
              <a:t> T-code </a:t>
            </a:r>
            <a:r>
              <a:rPr lang="en-US" sz="2800" dirty="0" err="1">
                <a:latin typeface="Arial" panose="020B0604020202020204" pitchFamily="34" charset="0"/>
              </a:rPr>
              <a:t>chọn</a:t>
            </a:r>
            <a:r>
              <a:rPr lang="en-US" sz="2800" dirty="0">
                <a:latin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</a:rPr>
              <a:t>mục</a:t>
            </a:r>
            <a:r>
              <a:rPr lang="en-US" sz="2800" dirty="0">
                <a:latin typeface="Arial" panose="020B0604020202020204" pitchFamily="34" charset="0"/>
              </a:rPr>
              <a:t> [Create shortcut on Desktop]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86</a:t>
            </a:fld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1587" y="1828800"/>
            <a:ext cx="5510213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753784"/>
      </p:ext>
    </p:extLst>
  </p:cSld>
  <p:clrMapOvr>
    <a:masterClrMapping/>
  </p:clrMapOvr>
  <p:transition>
    <p:fade/>
  </p:transition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533400" y="1905000"/>
            <a:ext cx="8415313" cy="1828800"/>
          </a:xfrm>
        </p:spPr>
        <p:txBody>
          <a:bodyPr/>
          <a:lstStyle/>
          <a:p>
            <a:pPr marL="1143000" indent="-1143000">
              <a:buFont typeface="+mj-lt"/>
              <a:buAutoNum type="arabicPeriod" startAt="16"/>
            </a:pPr>
            <a:r>
              <a:rPr lang="en-US" altLang="en-US" b="1" dirty="0" err="1">
                <a:solidFill>
                  <a:schemeClr val="bg1"/>
                </a:solidFill>
              </a:rPr>
              <a:t>Tạo</a:t>
            </a:r>
            <a:r>
              <a:rPr lang="en-US" altLang="en-US" b="1" dirty="0">
                <a:solidFill>
                  <a:schemeClr val="bg1"/>
                </a:solidFill>
              </a:rPr>
              <a:t> Variant </a:t>
            </a:r>
            <a:r>
              <a:rPr lang="en-US" altLang="en-US" b="1" dirty="0" err="1">
                <a:solidFill>
                  <a:schemeClr val="bg1"/>
                </a:solidFill>
              </a:rPr>
              <a:t>lưu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các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điều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kiện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lọc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báo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cáo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để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dùng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nhiều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b="1" dirty="0" err="1">
                <a:solidFill>
                  <a:schemeClr val="bg1"/>
                </a:solidFill>
              </a:rPr>
              <a:t>lần</a:t>
            </a:r>
            <a:r>
              <a:rPr lang="en-US" altLang="en-US" b="1" dirty="0">
                <a:solidFill>
                  <a:schemeClr val="bg1"/>
                </a:solidFill>
              </a:rPr>
              <a:t>.</a:t>
            </a: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>
                <a:solidFill>
                  <a:schemeClr val="bg1"/>
                </a:solidFill>
              </a:rPr>
            </a:br>
            <a:br>
              <a:rPr lang="en-US" altLang="en-US" b="1" dirty="0"/>
            </a:b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703630724"/>
      </p:ext>
    </p:extLst>
  </p:cSld>
  <p:clrMapOvr>
    <a:masterClrMapping/>
  </p:clrMapOvr>
  <p:transition>
    <p:fade/>
  </p:transition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sz="2800" dirty="0"/>
              <a:t>Tạo Variant lưu các điều kiện lọc báo cáo để dùng nhiều lần.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5CC1D26-A9BD-4BDE-BDD9-08EDBAE96860}" type="slidenum">
              <a:rPr lang="en-GB" smtClean="0"/>
              <a:pPr/>
              <a:t>88</a:t>
            </a:fld>
            <a:endParaRPr lang="en-GB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1371600"/>
            <a:ext cx="7401243" cy="46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994717"/>
      </p:ext>
    </p:extLst>
  </p:cSld>
  <p:clrMapOvr>
    <a:masterClrMapping/>
  </p:clrMapOvr>
  <p:transition>
    <p:fade/>
  </p:transition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71600" y="2348880"/>
            <a:ext cx="8229600" cy="1656184"/>
          </a:xfrm>
        </p:spPr>
        <p:txBody>
          <a:bodyPr>
            <a:normAutofit/>
          </a:bodyPr>
          <a:lstStyle/>
          <a:p>
            <a:r>
              <a:rPr lang="en-US" sz="3000" b="1" dirty="0"/>
              <a:t>CẢM ƠN ĐÃ THEO DÕI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E7D32B5F-41CF-481A-8F91-FA06097D4788}" type="slidenum">
              <a:rPr lang="vi-VN" smtClean="0"/>
              <a:pPr/>
              <a:t>89</a:t>
            </a:fld>
            <a:endParaRPr lang="vi-VN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A5932E-83D3-4A9C-8379-829E23C3B5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1" y="1791170"/>
            <a:ext cx="8991600" cy="2861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7644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7D580D-D57D-4E37-A6FC-9E06B036E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794" name="Rectangle 2">
            <a:extLst>
              <a:ext uri="{FF2B5EF4-FFF2-40B4-BE49-F238E27FC236}">
                <a16:creationId xmlns:a16="http://schemas.microsoft.com/office/drawing/2014/main" id="{E6FC403A-D40F-41A0-8053-450B8B4421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9413" y="82491"/>
            <a:ext cx="8388000" cy="469492"/>
          </a:xfrm>
          <a:noFill/>
          <a:ln/>
        </p:spPr>
        <p:txBody>
          <a:bodyPr lIns="92075" tIns="46038" rIns="92075" bIns="46038"/>
          <a:lstStyle/>
          <a:p>
            <a:r>
              <a:rPr lang="en-US" altLang="en-US" sz="2800" dirty="0"/>
              <a:t>N</a:t>
            </a:r>
            <a:r>
              <a:rPr lang="vi-VN" altLang="en-US" sz="2800" dirty="0"/>
              <a:t>ghiệp </a:t>
            </a:r>
            <a:r>
              <a:rPr lang="en-US" altLang="en-US" sz="2800" dirty="0"/>
              <a:t>V</a:t>
            </a:r>
            <a:r>
              <a:rPr lang="vi-VN" altLang="en-US" sz="2800" dirty="0"/>
              <a:t>ụ Mua hàng</a:t>
            </a:r>
            <a:r>
              <a:rPr lang="en-US" altLang="en-US" sz="2800" dirty="0"/>
              <a:t> </a:t>
            </a:r>
            <a:r>
              <a:rPr lang="en-US" altLang="en-US" sz="2800" dirty="0" err="1"/>
              <a:t>và</a:t>
            </a:r>
            <a:r>
              <a:rPr lang="en-US" altLang="en-US" sz="2800" dirty="0"/>
              <a:t> </a:t>
            </a:r>
            <a:r>
              <a:rPr lang="en-US" altLang="en-US" sz="2800" dirty="0" err="1"/>
              <a:t>các</a:t>
            </a:r>
            <a:r>
              <a:rPr lang="en-US" altLang="en-US" sz="2800" dirty="0"/>
              <a:t> </a:t>
            </a:r>
            <a:r>
              <a:rPr lang="en-US" altLang="en-US" sz="2800" dirty="0" err="1"/>
              <a:t>phân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hệ</a:t>
            </a:r>
            <a:r>
              <a:rPr lang="en-US" altLang="en-US" sz="2800" dirty="0"/>
              <a:t> </a:t>
            </a:r>
            <a:r>
              <a:rPr lang="en-US" altLang="en-US" sz="2800" dirty="0" err="1"/>
              <a:t>liên</a:t>
            </a:r>
            <a:r>
              <a:rPr lang="en-US" altLang="en-US" sz="2800" dirty="0"/>
              <a:t> </a:t>
            </a:r>
            <a:r>
              <a:rPr lang="en-US" altLang="en-US" sz="2800" dirty="0" err="1"/>
              <a:t>quan</a:t>
            </a:r>
            <a:endParaRPr lang="en-US" alt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D1BFC-C15F-4361-AA00-EB48E4750C3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89795" name="Freeform 3">
            <a:extLst>
              <a:ext uri="{FF2B5EF4-FFF2-40B4-BE49-F238E27FC236}">
                <a16:creationId xmlns:a16="http://schemas.microsoft.com/office/drawing/2014/main" id="{70C8EC88-A8C3-4EF8-A4FC-AA8C67DB01FB}"/>
              </a:ext>
            </a:extLst>
          </p:cNvPr>
          <p:cNvSpPr>
            <a:spLocks/>
          </p:cNvSpPr>
          <p:nvPr/>
        </p:nvSpPr>
        <p:spPr bwMode="auto">
          <a:xfrm>
            <a:off x="203200" y="6026150"/>
            <a:ext cx="8783638" cy="450850"/>
          </a:xfrm>
          <a:custGeom>
            <a:avLst/>
            <a:gdLst>
              <a:gd name="T0" fmla="*/ 0 w 4833"/>
              <a:gd name="T1" fmla="*/ 229 h 230"/>
              <a:gd name="T2" fmla="*/ 4607 w 4833"/>
              <a:gd name="T3" fmla="*/ 229 h 230"/>
              <a:gd name="T4" fmla="*/ 4832 w 4833"/>
              <a:gd name="T5" fmla="*/ 0 h 230"/>
              <a:gd name="T6" fmla="*/ 201 w 4833"/>
              <a:gd name="T7" fmla="*/ 0 h 230"/>
              <a:gd name="T8" fmla="*/ 0 w 4833"/>
              <a:gd name="T9" fmla="*/ 22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33" h="230">
                <a:moveTo>
                  <a:pt x="0" y="229"/>
                </a:moveTo>
                <a:lnTo>
                  <a:pt x="4607" y="229"/>
                </a:lnTo>
                <a:lnTo>
                  <a:pt x="4832" y="0"/>
                </a:lnTo>
                <a:lnTo>
                  <a:pt x="201" y="0"/>
                </a:lnTo>
                <a:lnTo>
                  <a:pt x="0" y="229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9796" name="Rectangle 4">
            <a:extLst>
              <a:ext uri="{FF2B5EF4-FFF2-40B4-BE49-F238E27FC236}">
                <a16:creationId xmlns:a16="http://schemas.microsoft.com/office/drawing/2014/main" id="{437C9297-C1D6-4EFB-AF84-587F7E22E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5124450"/>
            <a:ext cx="73025" cy="1173162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797" name="Freeform 5">
            <a:extLst>
              <a:ext uri="{FF2B5EF4-FFF2-40B4-BE49-F238E27FC236}">
                <a16:creationId xmlns:a16="http://schemas.microsoft.com/office/drawing/2014/main" id="{CE547F6A-80F8-425B-9F05-1C7F1A01EF09}"/>
              </a:ext>
            </a:extLst>
          </p:cNvPr>
          <p:cNvSpPr>
            <a:spLocks/>
          </p:cNvSpPr>
          <p:nvPr/>
        </p:nvSpPr>
        <p:spPr bwMode="auto">
          <a:xfrm>
            <a:off x="190500" y="4664075"/>
            <a:ext cx="8783638" cy="452437"/>
          </a:xfrm>
          <a:custGeom>
            <a:avLst/>
            <a:gdLst>
              <a:gd name="T0" fmla="*/ 0 w 4833"/>
              <a:gd name="T1" fmla="*/ 229 h 230"/>
              <a:gd name="T2" fmla="*/ 4607 w 4833"/>
              <a:gd name="T3" fmla="*/ 229 h 230"/>
              <a:gd name="T4" fmla="*/ 4832 w 4833"/>
              <a:gd name="T5" fmla="*/ 0 h 230"/>
              <a:gd name="T6" fmla="*/ 201 w 4833"/>
              <a:gd name="T7" fmla="*/ 0 h 230"/>
              <a:gd name="T8" fmla="*/ 0 w 4833"/>
              <a:gd name="T9" fmla="*/ 229 h 2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33" h="230">
                <a:moveTo>
                  <a:pt x="0" y="229"/>
                </a:moveTo>
                <a:lnTo>
                  <a:pt x="4607" y="229"/>
                </a:lnTo>
                <a:lnTo>
                  <a:pt x="4832" y="0"/>
                </a:lnTo>
                <a:lnTo>
                  <a:pt x="201" y="0"/>
                </a:lnTo>
                <a:lnTo>
                  <a:pt x="0" y="229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89798" name="Rectangle 6">
            <a:extLst>
              <a:ext uri="{FF2B5EF4-FFF2-40B4-BE49-F238E27FC236}">
                <a16:creationId xmlns:a16="http://schemas.microsoft.com/office/drawing/2014/main" id="{C97E5122-4973-4A52-89AD-929A3B7364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3486150"/>
            <a:ext cx="73025" cy="1425575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9799" name="Freeform 7">
            <a:extLst>
              <a:ext uri="{FF2B5EF4-FFF2-40B4-BE49-F238E27FC236}">
                <a16:creationId xmlns:a16="http://schemas.microsoft.com/office/drawing/2014/main" id="{C2EEE14C-CB3E-46BE-92CF-88EBBDFF2DAC}"/>
              </a:ext>
            </a:extLst>
          </p:cNvPr>
          <p:cNvSpPr>
            <a:spLocks/>
          </p:cNvSpPr>
          <p:nvPr/>
        </p:nvSpPr>
        <p:spPr bwMode="auto">
          <a:xfrm>
            <a:off x="190500" y="3074987"/>
            <a:ext cx="8783638" cy="449263"/>
          </a:xfrm>
          <a:custGeom>
            <a:avLst/>
            <a:gdLst>
              <a:gd name="T0" fmla="*/ 0 w 4833"/>
              <a:gd name="T1" fmla="*/ 228 h 229"/>
              <a:gd name="T2" fmla="*/ 4607 w 4833"/>
              <a:gd name="T3" fmla="*/ 228 h 229"/>
              <a:gd name="T4" fmla="*/ 4832 w 4833"/>
              <a:gd name="T5" fmla="*/ 0 h 229"/>
              <a:gd name="T6" fmla="*/ 201 w 4833"/>
              <a:gd name="T7" fmla="*/ 0 h 229"/>
              <a:gd name="T8" fmla="*/ 0 w 4833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33" h="229">
                <a:moveTo>
                  <a:pt x="0" y="228"/>
                </a:moveTo>
                <a:lnTo>
                  <a:pt x="4607" y="228"/>
                </a:lnTo>
                <a:lnTo>
                  <a:pt x="4832" y="0"/>
                </a:lnTo>
                <a:lnTo>
                  <a:pt x="201" y="0"/>
                </a:lnTo>
                <a:lnTo>
                  <a:pt x="0" y="228"/>
                </a:lnTo>
              </a:path>
            </a:pathLst>
          </a:custGeom>
          <a:solidFill>
            <a:srgbClr val="6699FF"/>
          </a:solidFill>
          <a:ln>
            <a:noFill/>
          </a:ln>
          <a:effectLst>
            <a:outerShdw dist="53882" dir="2700000" algn="ctr" rotWithShape="0">
              <a:srgbClr val="005400"/>
            </a:outerShdw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289800" name="Object 8">
            <a:extLst>
              <a:ext uri="{FF2B5EF4-FFF2-40B4-BE49-F238E27FC236}">
                <a16:creationId xmlns:a16="http://schemas.microsoft.com/office/drawing/2014/main" id="{4572268B-AF86-4816-8F56-EF299FC2B8E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50921894"/>
              </p:ext>
            </p:extLst>
          </p:nvPr>
        </p:nvGraphicFramePr>
        <p:xfrm>
          <a:off x="2833688" y="5459412"/>
          <a:ext cx="6038850" cy="831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5" name="CorelDRAW! Graphic" r:id="rId3" imgW="5725800" imgH="793440" progId="CDraw">
                  <p:embed/>
                </p:oleObj>
              </mc:Choice>
              <mc:Fallback>
                <p:oleObj name="CorelDRAW! Graphic" r:id="rId3" imgW="5725800" imgH="793440" progId="CDraw">
                  <p:embed/>
                  <p:pic>
                    <p:nvPicPr>
                      <p:cNvPr id="289800" name="Object 8">
                        <a:extLst>
                          <a:ext uri="{FF2B5EF4-FFF2-40B4-BE49-F238E27FC236}">
                            <a16:creationId xmlns:a16="http://schemas.microsoft.com/office/drawing/2014/main" id="{4572268B-AF86-4816-8F56-EF299FC2B8E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3688" y="5459412"/>
                        <a:ext cx="6038850" cy="831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1" name="Object 9">
            <a:extLst>
              <a:ext uri="{FF2B5EF4-FFF2-40B4-BE49-F238E27FC236}">
                <a16:creationId xmlns:a16="http://schemas.microsoft.com/office/drawing/2014/main" id="{D9F363A1-7D35-4C10-A59A-9E770A53AD92}"/>
              </a:ext>
            </a:extLst>
          </p:cNvPr>
          <p:cNvGraphicFramePr>
            <a:graphicFrameLocks/>
          </p:cNvGraphicFramePr>
          <p:nvPr/>
        </p:nvGraphicFramePr>
        <p:xfrm>
          <a:off x="3405188" y="3802062"/>
          <a:ext cx="5391150" cy="10969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6" name="CorelDRAW! Graphic" r:id="rId5" imgW="5113080" imgH="1042920" progId="CDraw">
                  <p:embed/>
                </p:oleObj>
              </mc:Choice>
              <mc:Fallback>
                <p:oleObj name="CorelDRAW! Graphic" r:id="rId5" imgW="5113080" imgH="1042920" progId="CDraw">
                  <p:embed/>
                  <p:pic>
                    <p:nvPicPr>
                      <p:cNvPr id="289801" name="Object 9">
                        <a:extLst>
                          <a:ext uri="{FF2B5EF4-FFF2-40B4-BE49-F238E27FC236}">
                            <a16:creationId xmlns:a16="http://schemas.microsoft.com/office/drawing/2014/main" id="{D9F363A1-7D35-4C10-A59A-9E770A53AD9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5188" y="3802062"/>
                        <a:ext cx="5391150" cy="10969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2" name="Object 10">
            <a:extLst>
              <a:ext uri="{FF2B5EF4-FFF2-40B4-BE49-F238E27FC236}">
                <a16:creationId xmlns:a16="http://schemas.microsoft.com/office/drawing/2014/main" id="{983CEF7C-BE7C-411B-9D45-CD9AF6BACE98}"/>
              </a:ext>
            </a:extLst>
          </p:cNvPr>
          <p:cNvGraphicFramePr>
            <a:graphicFrameLocks/>
          </p:cNvGraphicFramePr>
          <p:nvPr/>
        </p:nvGraphicFramePr>
        <p:xfrm>
          <a:off x="2068513" y="2436812"/>
          <a:ext cx="4287837" cy="908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7" name="CorelDRAW! Graphic" r:id="rId7" imgW="4070160" imgH="868320" progId="CDraw">
                  <p:embed/>
                </p:oleObj>
              </mc:Choice>
              <mc:Fallback>
                <p:oleObj name="CorelDRAW! Graphic" r:id="rId7" imgW="4070160" imgH="868320" progId="CDraw">
                  <p:embed/>
                  <p:pic>
                    <p:nvPicPr>
                      <p:cNvPr id="289802" name="Object 10">
                        <a:extLst>
                          <a:ext uri="{FF2B5EF4-FFF2-40B4-BE49-F238E27FC236}">
                            <a16:creationId xmlns:a16="http://schemas.microsoft.com/office/drawing/2014/main" id="{983CEF7C-BE7C-411B-9D45-CD9AF6BACE98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8513" y="2436812"/>
                        <a:ext cx="4287837" cy="908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03" name="Rectangle 11">
            <a:extLst>
              <a:ext uri="{FF2B5EF4-FFF2-40B4-BE49-F238E27FC236}">
                <a16:creationId xmlns:a16="http://schemas.microsoft.com/office/drawing/2014/main" id="{21732362-5693-499A-A0C9-E74E1D86BBE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2105025"/>
            <a:ext cx="73025" cy="1171575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9804" name="Object 12">
            <a:extLst>
              <a:ext uri="{FF2B5EF4-FFF2-40B4-BE49-F238E27FC236}">
                <a16:creationId xmlns:a16="http://schemas.microsoft.com/office/drawing/2014/main" id="{B0100F84-54BB-4ED6-B9DF-DAE39AFFDCDF}"/>
              </a:ext>
            </a:extLst>
          </p:cNvPr>
          <p:cNvGraphicFramePr>
            <a:graphicFrameLocks/>
          </p:cNvGraphicFramePr>
          <p:nvPr/>
        </p:nvGraphicFramePr>
        <p:xfrm>
          <a:off x="831850" y="5621337"/>
          <a:ext cx="868363" cy="795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8" name="CorelDRAW! Graphic" r:id="rId9" imgW="996840" imgH="693720" progId="CDraw">
                  <p:embed/>
                </p:oleObj>
              </mc:Choice>
              <mc:Fallback>
                <p:oleObj name="CorelDRAW! Graphic" r:id="rId9" imgW="996840" imgH="693720" progId="CDraw">
                  <p:embed/>
                  <p:pic>
                    <p:nvPicPr>
                      <p:cNvPr id="289804" name="Object 12">
                        <a:extLst>
                          <a:ext uri="{FF2B5EF4-FFF2-40B4-BE49-F238E27FC236}">
                            <a16:creationId xmlns:a16="http://schemas.microsoft.com/office/drawing/2014/main" id="{B0100F84-54BB-4ED6-B9DF-DAE39AFFDCD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1850" y="5621337"/>
                        <a:ext cx="868363" cy="795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05" name="Object 13">
            <a:extLst>
              <a:ext uri="{FF2B5EF4-FFF2-40B4-BE49-F238E27FC236}">
                <a16:creationId xmlns:a16="http://schemas.microsoft.com/office/drawing/2014/main" id="{7ECC3126-6D9D-45E6-8139-5986785A550F}"/>
              </a:ext>
            </a:extLst>
          </p:cNvPr>
          <p:cNvGraphicFramePr>
            <a:graphicFrameLocks/>
          </p:cNvGraphicFramePr>
          <p:nvPr/>
        </p:nvGraphicFramePr>
        <p:xfrm>
          <a:off x="866775" y="4146550"/>
          <a:ext cx="639763" cy="877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CorelDRAW! Graphic" r:id="rId11" imgW="496800" imgH="625320" progId="CDraw">
                  <p:embed/>
                </p:oleObj>
              </mc:Choice>
              <mc:Fallback>
                <p:oleObj name="CorelDRAW! Graphic" r:id="rId11" imgW="496800" imgH="625320" progId="CDraw">
                  <p:embed/>
                  <p:pic>
                    <p:nvPicPr>
                      <p:cNvPr id="289805" name="Object 13">
                        <a:extLst>
                          <a:ext uri="{FF2B5EF4-FFF2-40B4-BE49-F238E27FC236}">
                            <a16:creationId xmlns:a16="http://schemas.microsoft.com/office/drawing/2014/main" id="{7ECC3126-6D9D-45E6-8139-5986785A550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6775" y="4146550"/>
                        <a:ext cx="639763" cy="8778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06" name="Rectangle 14">
            <a:extLst>
              <a:ext uri="{FF2B5EF4-FFF2-40B4-BE49-F238E27FC236}">
                <a16:creationId xmlns:a16="http://schemas.microsoft.com/office/drawing/2014/main" id="{F176AEFC-2BB4-4199-AAD7-70BFBCA6E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85988" y="2679700"/>
            <a:ext cx="379412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PR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07" name="Rectangle 15">
            <a:extLst>
              <a:ext uri="{FF2B5EF4-FFF2-40B4-BE49-F238E27FC236}">
                <a16:creationId xmlns:a16="http://schemas.microsoft.com/office/drawing/2014/main" id="{53D27F40-7A7A-4611-811E-6A4BD4A3F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2638" y="2665412"/>
            <a:ext cx="388937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PO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08" name="Rectangle 16">
            <a:extLst>
              <a:ext uri="{FF2B5EF4-FFF2-40B4-BE49-F238E27FC236}">
                <a16:creationId xmlns:a16="http://schemas.microsoft.com/office/drawing/2014/main" id="{F113E343-0DF1-4526-AD9B-DFA19FC63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22763" y="2665412"/>
            <a:ext cx="59213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Nhận </a:t>
            </a:r>
            <a:br>
              <a:rPr lang="vi-VN" altLang="en-US" sz="1200" b="1">
                <a:solidFill>
                  <a:srgbClr val="003366"/>
                </a:solidFill>
              </a:rPr>
            </a:br>
            <a:r>
              <a:rPr lang="vi-VN" altLang="en-US" sz="1200" b="1">
                <a:solidFill>
                  <a:srgbClr val="003366"/>
                </a:solidFill>
              </a:rPr>
              <a:t>hàng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09" name="Rectangle 17">
            <a:extLst>
              <a:ext uri="{FF2B5EF4-FFF2-40B4-BE49-F238E27FC236}">
                <a16:creationId xmlns:a16="http://schemas.microsoft.com/office/drawing/2014/main" id="{A40ABE09-A734-4ADE-B9CE-30F74C5F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9700" y="2568575"/>
            <a:ext cx="7778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  <a:t>Nh</a:t>
            </a:r>
            <a:r>
              <a:rPr lang="vi-VN" altLang="en-US" sz="1200" b="1">
                <a:solidFill>
                  <a:srgbClr val="003366"/>
                </a:solidFill>
              </a:rPr>
              <a:t>ận </a:t>
            </a:r>
            <a:br>
              <a:rPr lang="vi-VN" altLang="en-US" sz="1200" b="1">
                <a:solidFill>
                  <a:srgbClr val="003366"/>
                </a:solidFill>
              </a:rPr>
            </a:br>
            <a:r>
              <a:rPr lang="vi-VN" altLang="en-US" sz="1200" b="1">
                <a:solidFill>
                  <a:srgbClr val="003366"/>
                </a:solidFill>
              </a:rPr>
              <a:t>hoá đơn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0" name="Rectangle 18">
            <a:extLst>
              <a:ext uri="{FF2B5EF4-FFF2-40B4-BE49-F238E27FC236}">
                <a16:creationId xmlns:a16="http://schemas.microsoft.com/office/drawing/2014/main" id="{27C93713-C603-4FE8-8457-835FC78203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9800" y="4198937"/>
            <a:ext cx="61753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Sổ cái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1" name="Rectangle 19">
            <a:extLst>
              <a:ext uri="{FF2B5EF4-FFF2-40B4-BE49-F238E27FC236}">
                <a16:creationId xmlns:a16="http://schemas.microsoft.com/office/drawing/2014/main" id="{02578688-7308-4001-9729-CD856EAFCF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68938" y="4113212"/>
            <a:ext cx="4826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  <a:t>Re-</a:t>
            </a:r>
            <a:b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</a:br>
            <a: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  <a:t>lease</a:t>
            </a:r>
          </a:p>
        </p:txBody>
      </p:sp>
      <p:sp>
        <p:nvSpPr>
          <p:cNvPr id="289812" name="Rectangle 20">
            <a:extLst>
              <a:ext uri="{FF2B5EF4-FFF2-40B4-BE49-F238E27FC236}">
                <a16:creationId xmlns:a16="http://schemas.microsoft.com/office/drawing/2014/main" id="{FC8256CA-9C6E-43CB-A64F-01DB8E2CA2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81550" y="4046537"/>
            <a:ext cx="704850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Nhà</a:t>
            </a:r>
            <a:br>
              <a:rPr lang="vi-VN" altLang="en-US" sz="1200" b="1">
                <a:solidFill>
                  <a:srgbClr val="003366"/>
                </a:solidFill>
              </a:rPr>
            </a:br>
            <a:r>
              <a:rPr lang="vi-VN" altLang="en-US" sz="1200" b="1">
                <a:solidFill>
                  <a:srgbClr val="003366"/>
                </a:solidFill>
              </a:rPr>
              <a:t>cung cấp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3" name="Rectangle 21">
            <a:extLst>
              <a:ext uri="{FF2B5EF4-FFF2-40B4-BE49-F238E27FC236}">
                <a16:creationId xmlns:a16="http://schemas.microsoft.com/office/drawing/2014/main" id="{69C37461-0B0F-45ED-A921-4A5256CF0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90863" y="5632450"/>
            <a:ext cx="795337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Dự báo</a:t>
            </a:r>
          </a:p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Tiền mặt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4" name="Rectangle 22">
            <a:extLst>
              <a:ext uri="{FF2B5EF4-FFF2-40B4-BE49-F238E27FC236}">
                <a16:creationId xmlns:a16="http://schemas.microsoft.com/office/drawing/2014/main" id="{61A8F559-3823-404B-99CE-D9F35ECB6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3225" y="4186237"/>
            <a:ext cx="99218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Thanh toán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5" name="Rectangle 23">
            <a:extLst>
              <a:ext uri="{FF2B5EF4-FFF2-40B4-BE49-F238E27FC236}">
                <a16:creationId xmlns:a16="http://schemas.microsoft.com/office/drawing/2014/main" id="{62DEA2F6-2834-400E-96DE-71A633BB9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8450" y="4097337"/>
            <a:ext cx="620713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  <a:t>Cashed</a:t>
            </a:r>
            <a:b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</a:br>
            <a:r>
              <a:rPr lang="en-US" altLang="en-US" sz="1200" b="1">
                <a:solidFill>
                  <a:srgbClr val="003366"/>
                </a:solidFill>
                <a:latin typeface="Arial Narrow" panose="020B0606020202030204" pitchFamily="34" charset="0"/>
              </a:rPr>
              <a:t>checks</a:t>
            </a:r>
          </a:p>
        </p:txBody>
      </p:sp>
      <p:sp>
        <p:nvSpPr>
          <p:cNvPr id="289816" name="Rectangle 24">
            <a:extLst>
              <a:ext uri="{FF2B5EF4-FFF2-40B4-BE49-F238E27FC236}">
                <a16:creationId xmlns:a16="http://schemas.microsoft.com/office/drawing/2014/main" id="{F890BC09-45BF-4AA7-A13C-EC01AA0CF1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2397125"/>
            <a:ext cx="1116013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Mua hàng</a:t>
            </a:r>
            <a:endParaRPr lang="en-US" altLang="en-US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9817" name="Rectangle 25">
            <a:extLst>
              <a:ext uri="{FF2B5EF4-FFF2-40B4-BE49-F238E27FC236}">
                <a16:creationId xmlns:a16="http://schemas.microsoft.com/office/drawing/2014/main" id="{7ABDF2BF-2058-45AB-BDA2-56D5F7E91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50" y="5292725"/>
            <a:ext cx="1092200" cy="306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Ngân khố</a:t>
            </a:r>
          </a:p>
        </p:txBody>
      </p:sp>
      <p:sp>
        <p:nvSpPr>
          <p:cNvPr id="289818" name="Rectangle 26">
            <a:extLst>
              <a:ext uri="{FF2B5EF4-FFF2-40B4-BE49-F238E27FC236}">
                <a16:creationId xmlns:a16="http://schemas.microsoft.com/office/drawing/2014/main" id="{F7C8B8CA-BB02-4AF1-8358-5FAC9B4C87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4198937"/>
            <a:ext cx="617538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Sổ cái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19" name="Rectangle 27">
            <a:extLst>
              <a:ext uri="{FF2B5EF4-FFF2-40B4-BE49-F238E27FC236}">
                <a16:creationId xmlns:a16="http://schemas.microsoft.com/office/drawing/2014/main" id="{E4A91754-3A0F-49B1-81B0-FE57734802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26050" y="5632450"/>
            <a:ext cx="752475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>
                <a:solidFill>
                  <a:srgbClr val="003366"/>
                </a:solidFill>
              </a:rPr>
              <a:t>Dự báo</a:t>
            </a:r>
            <a:br>
              <a:rPr lang="vi-VN" altLang="en-US" sz="1200" b="1">
                <a:solidFill>
                  <a:srgbClr val="003366"/>
                </a:solidFill>
              </a:rPr>
            </a:br>
            <a:r>
              <a:rPr lang="vi-VN" altLang="en-US" sz="1200" b="1">
                <a:solidFill>
                  <a:srgbClr val="003366"/>
                </a:solidFill>
              </a:rPr>
              <a:t>tiền mặt</a:t>
            </a:r>
            <a:endParaRPr lang="en-US" altLang="en-US" sz="1200" b="1">
              <a:solidFill>
                <a:srgbClr val="003366"/>
              </a:solidFill>
            </a:endParaRPr>
          </a:p>
        </p:txBody>
      </p:sp>
      <p:sp>
        <p:nvSpPr>
          <p:cNvPr id="289821" name="Rectangle 29">
            <a:extLst>
              <a:ext uri="{FF2B5EF4-FFF2-40B4-BE49-F238E27FC236}">
                <a16:creationId xmlns:a16="http://schemas.microsoft.com/office/drawing/2014/main" id="{DA880E9B-47F2-4785-8BBE-DEF4225C9A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61313" y="5646737"/>
            <a:ext cx="774700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200" b="1" dirty="0">
                <a:solidFill>
                  <a:srgbClr val="003366"/>
                </a:solidFill>
                <a:latin typeface="Arial Narrow" panose="020B0606020202030204" pitchFamily="34" charset="0"/>
              </a:rPr>
              <a:t>Electronic</a:t>
            </a:r>
          </a:p>
          <a:p>
            <a:pPr>
              <a:lnSpc>
                <a:spcPct val="90000"/>
              </a:lnSpc>
            </a:pPr>
            <a:r>
              <a:rPr lang="en-US" altLang="en-US" sz="1200" b="1" dirty="0">
                <a:solidFill>
                  <a:srgbClr val="003366"/>
                </a:solidFill>
                <a:latin typeface="Arial Narrow" panose="020B0606020202030204" pitchFamily="34" charset="0"/>
              </a:rPr>
              <a:t>banking</a:t>
            </a:r>
          </a:p>
        </p:txBody>
      </p:sp>
      <p:graphicFrame>
        <p:nvGraphicFramePr>
          <p:cNvPr id="289822" name="Object 30">
            <a:extLst>
              <a:ext uri="{FF2B5EF4-FFF2-40B4-BE49-F238E27FC236}">
                <a16:creationId xmlns:a16="http://schemas.microsoft.com/office/drawing/2014/main" id="{14E99A6F-9E08-469E-8554-D8A40A599F9F}"/>
              </a:ext>
            </a:extLst>
          </p:cNvPr>
          <p:cNvGraphicFramePr>
            <a:graphicFrameLocks/>
          </p:cNvGraphicFramePr>
          <p:nvPr/>
        </p:nvGraphicFramePr>
        <p:xfrm>
          <a:off x="512763" y="2727325"/>
          <a:ext cx="1504950" cy="766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Clip" r:id="rId13" imgW="4714560" imgH="4806720" progId="MS_ClipArt_Gallery.2">
                  <p:embed/>
                </p:oleObj>
              </mc:Choice>
              <mc:Fallback>
                <p:oleObj name="Clip" r:id="rId13" imgW="4714560" imgH="4806720" progId="MS_ClipArt_Gallery.2">
                  <p:embed/>
                  <p:pic>
                    <p:nvPicPr>
                      <p:cNvPr id="289822" name="Object 30">
                        <a:extLst>
                          <a:ext uri="{FF2B5EF4-FFF2-40B4-BE49-F238E27FC236}">
                            <a16:creationId xmlns:a16="http://schemas.microsoft.com/office/drawing/2014/main" id="{14E99A6F-9E08-469E-8554-D8A40A599F9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3841"/>
                      <a:stretch>
                        <a:fillRect/>
                      </a:stretch>
                    </p:blipFill>
                    <p:spPr bwMode="auto">
                      <a:xfrm>
                        <a:off x="512763" y="2727325"/>
                        <a:ext cx="1504950" cy="766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23" name="Rectangle 31">
            <a:extLst>
              <a:ext uri="{FF2B5EF4-FFF2-40B4-BE49-F238E27FC236}">
                <a16:creationId xmlns:a16="http://schemas.microsoft.com/office/drawing/2014/main" id="{C51D7D1F-C85C-4554-981C-D136E7813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700462"/>
            <a:ext cx="14351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Tài chính (FI)</a:t>
            </a:r>
            <a:endParaRPr lang="en-US" altLang="en-US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9824" name="Freeform 32">
            <a:extLst>
              <a:ext uri="{FF2B5EF4-FFF2-40B4-BE49-F238E27FC236}">
                <a16:creationId xmlns:a16="http://schemas.microsoft.com/office/drawing/2014/main" id="{7158E163-7882-4198-B8EB-4F42428459B3}"/>
              </a:ext>
            </a:extLst>
          </p:cNvPr>
          <p:cNvSpPr>
            <a:spLocks/>
          </p:cNvSpPr>
          <p:nvPr/>
        </p:nvSpPr>
        <p:spPr bwMode="auto">
          <a:xfrm>
            <a:off x="190500" y="1785937"/>
            <a:ext cx="8783638" cy="449263"/>
          </a:xfrm>
          <a:custGeom>
            <a:avLst/>
            <a:gdLst>
              <a:gd name="T0" fmla="*/ 0 w 4833"/>
              <a:gd name="T1" fmla="*/ 228 h 229"/>
              <a:gd name="T2" fmla="*/ 4607 w 4833"/>
              <a:gd name="T3" fmla="*/ 228 h 229"/>
              <a:gd name="T4" fmla="*/ 4832 w 4833"/>
              <a:gd name="T5" fmla="*/ 0 h 229"/>
              <a:gd name="T6" fmla="*/ 201 w 4833"/>
              <a:gd name="T7" fmla="*/ 0 h 229"/>
              <a:gd name="T8" fmla="*/ 0 w 4833"/>
              <a:gd name="T9" fmla="*/ 228 h 2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33" h="229">
                <a:moveTo>
                  <a:pt x="0" y="228"/>
                </a:moveTo>
                <a:lnTo>
                  <a:pt x="4607" y="228"/>
                </a:lnTo>
                <a:lnTo>
                  <a:pt x="4832" y="0"/>
                </a:lnTo>
                <a:lnTo>
                  <a:pt x="201" y="0"/>
                </a:lnTo>
                <a:lnTo>
                  <a:pt x="0" y="228"/>
                </a:lnTo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ffectLst>
            <a:outerShdw dist="53882" dir="2700000" algn="ctr" rotWithShape="0">
              <a:srgbClr val="790015"/>
            </a:outerShdw>
          </a:effectLst>
        </p:spPr>
        <p:txBody>
          <a:bodyPr/>
          <a:lstStyle/>
          <a:p>
            <a:endParaRPr lang="en-US"/>
          </a:p>
        </p:txBody>
      </p:sp>
      <p:graphicFrame>
        <p:nvGraphicFramePr>
          <p:cNvPr id="289825" name="Object 33">
            <a:extLst>
              <a:ext uri="{FF2B5EF4-FFF2-40B4-BE49-F238E27FC236}">
                <a16:creationId xmlns:a16="http://schemas.microsoft.com/office/drawing/2014/main" id="{E4012BEA-0086-4E0F-A9FB-98E8E9078073}"/>
              </a:ext>
            </a:extLst>
          </p:cNvPr>
          <p:cNvGraphicFramePr>
            <a:graphicFrameLocks/>
          </p:cNvGraphicFramePr>
          <p:nvPr/>
        </p:nvGraphicFramePr>
        <p:xfrm>
          <a:off x="2062163" y="1235075"/>
          <a:ext cx="4098925" cy="82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1" name="CorelDRAW! Graphic" r:id="rId15" imgW="3887640" imgH="790560" progId="CDraw">
                  <p:embed/>
                </p:oleObj>
              </mc:Choice>
              <mc:Fallback>
                <p:oleObj name="CorelDRAW! Graphic" r:id="rId15" imgW="3887640" imgH="790560" progId="CDraw">
                  <p:embed/>
                  <p:pic>
                    <p:nvPicPr>
                      <p:cNvPr id="289825" name="Object 33">
                        <a:extLst>
                          <a:ext uri="{FF2B5EF4-FFF2-40B4-BE49-F238E27FC236}">
                            <a16:creationId xmlns:a16="http://schemas.microsoft.com/office/drawing/2014/main" id="{E4012BEA-0086-4E0F-A9FB-98E8E907807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163" y="1235075"/>
                        <a:ext cx="4098925" cy="82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26" name="Rectangle 34">
            <a:extLst>
              <a:ext uri="{FF2B5EF4-FFF2-40B4-BE49-F238E27FC236}">
                <a16:creationId xmlns:a16="http://schemas.microsoft.com/office/drawing/2014/main" id="{13AF809D-804A-481F-971C-458BD3594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6000" y="1323508"/>
            <a:ext cx="728662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 dirty="0">
                <a:solidFill>
                  <a:srgbClr val="003366"/>
                </a:solidFill>
              </a:rPr>
              <a:t>Thực tế</a:t>
            </a:r>
            <a:endParaRPr lang="en-US" altLang="en-US" sz="1200" b="1" dirty="0">
              <a:solidFill>
                <a:srgbClr val="003366"/>
              </a:solidFill>
            </a:endParaRPr>
          </a:p>
        </p:txBody>
      </p:sp>
      <p:sp>
        <p:nvSpPr>
          <p:cNvPr id="289827" name="Rectangle 35">
            <a:extLst>
              <a:ext uri="{FF2B5EF4-FFF2-40B4-BE49-F238E27FC236}">
                <a16:creationId xmlns:a16="http://schemas.microsoft.com/office/drawing/2014/main" id="{B663928A-688A-40C0-B962-4274F81412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6413" y="1354137"/>
            <a:ext cx="728662" cy="250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 dirty="0">
                <a:solidFill>
                  <a:srgbClr val="003366"/>
                </a:solidFill>
              </a:rPr>
              <a:t>Thực tế</a:t>
            </a:r>
            <a:endParaRPr lang="en-US" altLang="en-US" sz="1200" b="1" dirty="0">
              <a:solidFill>
                <a:srgbClr val="003366"/>
              </a:solidFill>
            </a:endParaRPr>
          </a:p>
        </p:txBody>
      </p:sp>
      <p:sp>
        <p:nvSpPr>
          <p:cNvPr id="289828" name="Rectangle 36">
            <a:extLst>
              <a:ext uri="{FF2B5EF4-FFF2-40B4-BE49-F238E27FC236}">
                <a16:creationId xmlns:a16="http://schemas.microsoft.com/office/drawing/2014/main" id="{C6BB151C-C980-48D4-AB4C-903A1795AA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6600" y="1270000"/>
            <a:ext cx="887413" cy="581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vi-VN" altLang="en-US" sz="1200" b="1" dirty="0">
                <a:solidFill>
                  <a:srgbClr val="003366"/>
                </a:solidFill>
              </a:rPr>
              <a:t>PO</a:t>
            </a:r>
            <a:br>
              <a:rPr lang="en-US" altLang="en-US" sz="1200" b="1" dirty="0">
                <a:solidFill>
                  <a:srgbClr val="003366"/>
                </a:solidFill>
              </a:rPr>
            </a:br>
            <a:r>
              <a:rPr lang="en-US" altLang="en-US" sz="1200" b="1" dirty="0" err="1">
                <a:solidFill>
                  <a:srgbClr val="003366"/>
                </a:solidFill>
              </a:rPr>
              <a:t>commitm</a:t>
            </a:r>
            <a:r>
              <a:rPr lang="en-US" altLang="en-US" sz="1200" b="1" dirty="0">
                <a:solidFill>
                  <a:srgbClr val="003366"/>
                </a:solidFill>
              </a:rPr>
              <a:t>.</a:t>
            </a:r>
            <a:br>
              <a:rPr lang="en-US" altLang="en-US" sz="1200" b="1" dirty="0">
                <a:solidFill>
                  <a:srgbClr val="003366"/>
                </a:solidFill>
              </a:rPr>
            </a:br>
            <a:endParaRPr lang="en-US" altLang="en-US" sz="1200" b="1" dirty="0">
              <a:solidFill>
                <a:srgbClr val="003366"/>
              </a:solidFill>
            </a:endParaRPr>
          </a:p>
        </p:txBody>
      </p:sp>
      <p:sp>
        <p:nvSpPr>
          <p:cNvPr id="289829" name="Rectangle 37">
            <a:extLst>
              <a:ext uri="{FF2B5EF4-FFF2-40B4-BE49-F238E27FC236}">
                <a16:creationId xmlns:a16="http://schemas.microsoft.com/office/drawing/2014/main" id="{3DEDCBB2-C6C4-4FE3-8677-F8D1F4A5E12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8675" y="1257300"/>
            <a:ext cx="1157288" cy="41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1200" b="1" dirty="0">
                <a:solidFill>
                  <a:srgbClr val="003366"/>
                </a:solidFill>
              </a:rPr>
              <a:t>P</a:t>
            </a:r>
            <a:r>
              <a:rPr lang="vi-VN" altLang="en-US" sz="1200" b="1" dirty="0">
                <a:solidFill>
                  <a:srgbClr val="003366"/>
                </a:solidFill>
              </a:rPr>
              <a:t>R</a:t>
            </a:r>
            <a:endParaRPr lang="en-US" altLang="en-US" sz="1200" b="1" dirty="0">
              <a:solidFill>
                <a:srgbClr val="003366"/>
              </a:solidFill>
            </a:endParaRPr>
          </a:p>
          <a:p>
            <a:pPr>
              <a:lnSpc>
                <a:spcPct val="90000"/>
              </a:lnSpc>
            </a:pPr>
            <a:r>
              <a:rPr lang="en-US" altLang="en-US" sz="1200" b="1" dirty="0">
                <a:solidFill>
                  <a:srgbClr val="003366"/>
                </a:solidFill>
              </a:rPr>
              <a:t>commitments</a:t>
            </a:r>
          </a:p>
        </p:txBody>
      </p:sp>
      <p:graphicFrame>
        <p:nvGraphicFramePr>
          <p:cNvPr id="289830" name="Object 38">
            <a:extLst>
              <a:ext uri="{FF2B5EF4-FFF2-40B4-BE49-F238E27FC236}">
                <a16:creationId xmlns:a16="http://schemas.microsoft.com/office/drawing/2014/main" id="{84E008C0-E4E2-48A7-A699-9B03FA77BB4D}"/>
              </a:ext>
            </a:extLst>
          </p:cNvPr>
          <p:cNvGraphicFramePr>
            <a:graphicFrameLocks/>
          </p:cNvGraphicFramePr>
          <p:nvPr/>
        </p:nvGraphicFramePr>
        <p:xfrm>
          <a:off x="922338" y="1543050"/>
          <a:ext cx="60960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CorelDRAW! Graphic" r:id="rId17" imgW="448920" imgH="411120" progId="CDraw">
                  <p:embed/>
                </p:oleObj>
              </mc:Choice>
              <mc:Fallback>
                <p:oleObj name="CorelDRAW! Graphic" r:id="rId17" imgW="448920" imgH="411120" progId="CDraw">
                  <p:embed/>
                  <p:pic>
                    <p:nvPicPr>
                      <p:cNvPr id="289830" name="Object 38">
                        <a:extLst>
                          <a:ext uri="{FF2B5EF4-FFF2-40B4-BE49-F238E27FC236}">
                            <a16:creationId xmlns:a16="http://schemas.microsoft.com/office/drawing/2014/main" id="{84E008C0-E4E2-48A7-A699-9B03FA77BB4D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2338" y="1543050"/>
                        <a:ext cx="60960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9831" name="Rectangle 39">
            <a:extLst>
              <a:ext uri="{FF2B5EF4-FFF2-40B4-BE49-F238E27FC236}">
                <a16:creationId xmlns:a16="http://schemas.microsoft.com/office/drawing/2014/main" id="{19BF3B12-A38E-415D-88D3-D75704F98E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325" y="1179512"/>
            <a:ext cx="1447800" cy="306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7050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25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95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661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38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210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82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5413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vi-VN" altLang="en-US" b="1">
                <a:effectLst>
                  <a:outerShdw blurRad="38100" dist="38100" dir="2700000" algn="tl">
                    <a:srgbClr val="FFFFFF"/>
                  </a:outerShdw>
                </a:effectLst>
              </a:rPr>
              <a:t>Quản trị (CO)</a:t>
            </a:r>
            <a:endParaRPr lang="en-US" altLang="en-US" b="1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289832" name="Rectangle 40">
            <a:extLst>
              <a:ext uri="{FF2B5EF4-FFF2-40B4-BE49-F238E27FC236}">
                <a16:creationId xmlns:a16="http://schemas.microsoft.com/office/drawing/2014/main" id="{9C8BC5A6-78DC-40FE-A03E-C771D47D83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66900" y="1203325"/>
            <a:ext cx="73025" cy="828675"/>
          </a:xfrm>
          <a:prstGeom prst="rect">
            <a:avLst/>
          </a:prstGeom>
          <a:gradFill rotWithShape="0">
            <a:gsLst>
              <a:gs pos="0">
                <a:srgbClr val="0063BC">
                  <a:gamma/>
                  <a:shade val="40000"/>
                  <a:invGamma/>
                </a:srgbClr>
              </a:gs>
              <a:gs pos="50000">
                <a:srgbClr val="0063BC"/>
              </a:gs>
              <a:gs pos="100000">
                <a:srgbClr val="0063BC">
                  <a:gamma/>
                  <a:shade val="40000"/>
                  <a:invGamma/>
                </a:srgb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289833" name="Object 41">
            <a:extLst>
              <a:ext uri="{FF2B5EF4-FFF2-40B4-BE49-F238E27FC236}">
                <a16:creationId xmlns:a16="http://schemas.microsoft.com/office/drawing/2014/main" id="{46F3653C-2EF3-43CD-BBD5-EF832CC93AB3}"/>
              </a:ext>
            </a:extLst>
          </p:cNvPr>
          <p:cNvGraphicFramePr>
            <a:graphicFrameLocks/>
          </p:cNvGraphicFramePr>
          <p:nvPr/>
        </p:nvGraphicFramePr>
        <p:xfrm>
          <a:off x="2484438" y="1985962"/>
          <a:ext cx="381000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3" name="CorelDRAW! Graphic" r:id="rId19" imgW="379080" imgH="585720" progId="CDraw">
                  <p:embed/>
                </p:oleObj>
              </mc:Choice>
              <mc:Fallback>
                <p:oleObj name="CorelDRAW! Graphic" r:id="rId19" imgW="379080" imgH="585720" progId="CDraw">
                  <p:embed/>
                  <p:pic>
                    <p:nvPicPr>
                      <p:cNvPr id="289833" name="Object 41">
                        <a:extLst>
                          <a:ext uri="{FF2B5EF4-FFF2-40B4-BE49-F238E27FC236}">
                            <a16:creationId xmlns:a16="http://schemas.microsoft.com/office/drawing/2014/main" id="{46F3653C-2EF3-43CD-BBD5-EF832CC93AB3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4438" y="1985962"/>
                        <a:ext cx="381000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4" name="Object 42">
            <a:extLst>
              <a:ext uri="{FF2B5EF4-FFF2-40B4-BE49-F238E27FC236}">
                <a16:creationId xmlns:a16="http://schemas.microsoft.com/office/drawing/2014/main" id="{116DBB24-AD69-4784-8B85-8F1F0333D781}"/>
              </a:ext>
            </a:extLst>
          </p:cNvPr>
          <p:cNvGraphicFramePr>
            <a:graphicFrameLocks/>
          </p:cNvGraphicFramePr>
          <p:nvPr/>
        </p:nvGraphicFramePr>
        <p:xfrm>
          <a:off x="3413125" y="2001837"/>
          <a:ext cx="381000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" name="CorelDRAW! Graphic" r:id="rId21" imgW="379080" imgH="585720" progId="CDraw">
                  <p:embed/>
                </p:oleObj>
              </mc:Choice>
              <mc:Fallback>
                <p:oleObj name="CorelDRAW! Graphic" r:id="rId21" imgW="379080" imgH="585720" progId="CDraw">
                  <p:embed/>
                  <p:pic>
                    <p:nvPicPr>
                      <p:cNvPr id="289834" name="Object 42">
                        <a:extLst>
                          <a:ext uri="{FF2B5EF4-FFF2-40B4-BE49-F238E27FC236}">
                            <a16:creationId xmlns:a16="http://schemas.microsoft.com/office/drawing/2014/main" id="{116DBB24-AD69-4784-8B85-8F1F0333D78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3125" y="2001837"/>
                        <a:ext cx="381000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5" name="Object 43">
            <a:extLst>
              <a:ext uri="{FF2B5EF4-FFF2-40B4-BE49-F238E27FC236}">
                <a16:creationId xmlns:a16="http://schemas.microsoft.com/office/drawing/2014/main" id="{1D19E219-9C7B-42E6-AD32-382DFA5E7742}"/>
              </a:ext>
            </a:extLst>
          </p:cNvPr>
          <p:cNvGraphicFramePr>
            <a:graphicFrameLocks/>
          </p:cNvGraphicFramePr>
          <p:nvPr/>
        </p:nvGraphicFramePr>
        <p:xfrm>
          <a:off x="4252913" y="2003425"/>
          <a:ext cx="381000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5" name="CorelDRAW! Graphic" r:id="rId22" imgW="379080" imgH="585720" progId="CDraw">
                  <p:embed/>
                </p:oleObj>
              </mc:Choice>
              <mc:Fallback>
                <p:oleObj name="CorelDRAW! Graphic" r:id="rId22" imgW="379080" imgH="585720" progId="CDraw">
                  <p:embed/>
                  <p:pic>
                    <p:nvPicPr>
                      <p:cNvPr id="289835" name="Object 43">
                        <a:extLst>
                          <a:ext uri="{FF2B5EF4-FFF2-40B4-BE49-F238E27FC236}">
                            <a16:creationId xmlns:a16="http://schemas.microsoft.com/office/drawing/2014/main" id="{1D19E219-9C7B-42E6-AD32-382DFA5E774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2913" y="2003425"/>
                        <a:ext cx="381000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6" name="Object 44">
            <a:extLst>
              <a:ext uri="{FF2B5EF4-FFF2-40B4-BE49-F238E27FC236}">
                <a16:creationId xmlns:a16="http://schemas.microsoft.com/office/drawing/2014/main" id="{36AE84CD-5044-43F0-9136-1E65F425E52E}"/>
              </a:ext>
            </a:extLst>
          </p:cNvPr>
          <p:cNvGraphicFramePr>
            <a:graphicFrameLocks/>
          </p:cNvGraphicFramePr>
          <p:nvPr/>
        </p:nvGraphicFramePr>
        <p:xfrm>
          <a:off x="5268913" y="1947862"/>
          <a:ext cx="379412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6" name="CorelDRAW! Graphic" r:id="rId23" imgW="379080" imgH="585720" progId="CDraw">
                  <p:embed/>
                </p:oleObj>
              </mc:Choice>
              <mc:Fallback>
                <p:oleObj name="CorelDRAW! Graphic" r:id="rId23" imgW="379080" imgH="585720" progId="CDraw">
                  <p:embed/>
                  <p:pic>
                    <p:nvPicPr>
                      <p:cNvPr id="289836" name="Object 44">
                        <a:extLst>
                          <a:ext uri="{FF2B5EF4-FFF2-40B4-BE49-F238E27FC236}">
                            <a16:creationId xmlns:a16="http://schemas.microsoft.com/office/drawing/2014/main" id="{36AE84CD-5044-43F0-9136-1E65F425E52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68913" y="1947862"/>
                        <a:ext cx="379412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7" name="Object 45">
            <a:extLst>
              <a:ext uri="{FF2B5EF4-FFF2-40B4-BE49-F238E27FC236}">
                <a16:creationId xmlns:a16="http://schemas.microsoft.com/office/drawing/2014/main" id="{77D8907F-ED62-411A-9A26-4FD0AD96CFDB}"/>
              </a:ext>
            </a:extLst>
          </p:cNvPr>
          <p:cNvGraphicFramePr>
            <a:graphicFrameLocks/>
          </p:cNvGraphicFramePr>
          <p:nvPr/>
        </p:nvGraphicFramePr>
        <p:xfrm>
          <a:off x="4117975" y="3249612"/>
          <a:ext cx="384175" cy="642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7" name="CorelDRAW! Graphic" r:id="rId24" imgW="380880" imgH="587160" progId="CDraw">
                  <p:embed/>
                </p:oleObj>
              </mc:Choice>
              <mc:Fallback>
                <p:oleObj name="CorelDRAW! Graphic" r:id="rId24" imgW="380880" imgH="587160" progId="CDraw">
                  <p:embed/>
                  <p:pic>
                    <p:nvPicPr>
                      <p:cNvPr id="289837" name="Object 45">
                        <a:extLst>
                          <a:ext uri="{FF2B5EF4-FFF2-40B4-BE49-F238E27FC236}">
                            <a16:creationId xmlns:a16="http://schemas.microsoft.com/office/drawing/2014/main" id="{77D8907F-ED62-411A-9A26-4FD0AD96CFD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7975" y="3249612"/>
                        <a:ext cx="384175" cy="642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8" name="Object 46">
            <a:extLst>
              <a:ext uri="{FF2B5EF4-FFF2-40B4-BE49-F238E27FC236}">
                <a16:creationId xmlns:a16="http://schemas.microsoft.com/office/drawing/2014/main" id="{D206DBDA-3D37-4630-BB76-9362E0579DA7}"/>
              </a:ext>
            </a:extLst>
          </p:cNvPr>
          <p:cNvGraphicFramePr>
            <a:graphicFrameLocks/>
          </p:cNvGraphicFramePr>
          <p:nvPr/>
        </p:nvGraphicFramePr>
        <p:xfrm>
          <a:off x="4932363" y="3278187"/>
          <a:ext cx="385762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8" name="CorelDRAW! Graphic" r:id="rId26" imgW="380880" imgH="587160" progId="CDraw">
                  <p:embed/>
                </p:oleObj>
              </mc:Choice>
              <mc:Fallback>
                <p:oleObj name="CorelDRAW! Graphic" r:id="rId26" imgW="380880" imgH="587160" progId="CDraw">
                  <p:embed/>
                  <p:pic>
                    <p:nvPicPr>
                      <p:cNvPr id="289838" name="Object 46">
                        <a:extLst>
                          <a:ext uri="{FF2B5EF4-FFF2-40B4-BE49-F238E27FC236}">
                            <a16:creationId xmlns:a16="http://schemas.microsoft.com/office/drawing/2014/main" id="{D206DBDA-3D37-4630-BB76-9362E0579DA7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2363" y="3278187"/>
                        <a:ext cx="385762" cy="644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39" name="Object 47">
            <a:extLst>
              <a:ext uri="{FF2B5EF4-FFF2-40B4-BE49-F238E27FC236}">
                <a16:creationId xmlns:a16="http://schemas.microsoft.com/office/drawing/2014/main" id="{87647E96-D1A8-4B5E-85C8-110C05C769FE}"/>
              </a:ext>
            </a:extLst>
          </p:cNvPr>
          <p:cNvGraphicFramePr>
            <a:graphicFrameLocks/>
          </p:cNvGraphicFramePr>
          <p:nvPr/>
        </p:nvGraphicFramePr>
        <p:xfrm>
          <a:off x="5292725" y="4841875"/>
          <a:ext cx="382588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9" name="CorelDRAW! Graphic" r:id="rId27" imgW="380880" imgH="587160" progId="CDraw">
                  <p:embed/>
                </p:oleObj>
              </mc:Choice>
              <mc:Fallback>
                <p:oleObj name="CorelDRAW! Graphic" r:id="rId27" imgW="380880" imgH="587160" progId="CDraw">
                  <p:embed/>
                  <p:pic>
                    <p:nvPicPr>
                      <p:cNvPr id="289839" name="Object 47">
                        <a:extLst>
                          <a:ext uri="{FF2B5EF4-FFF2-40B4-BE49-F238E27FC236}">
                            <a16:creationId xmlns:a16="http://schemas.microsoft.com/office/drawing/2014/main" id="{87647E96-D1A8-4B5E-85C8-110C05C769FE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725" y="4841875"/>
                        <a:ext cx="382588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40" name="Object 48">
            <a:extLst>
              <a:ext uri="{FF2B5EF4-FFF2-40B4-BE49-F238E27FC236}">
                <a16:creationId xmlns:a16="http://schemas.microsoft.com/office/drawing/2014/main" id="{FEB66982-94A1-428A-915D-7DA0AF31FD3B}"/>
              </a:ext>
            </a:extLst>
          </p:cNvPr>
          <p:cNvGraphicFramePr>
            <a:graphicFrameLocks/>
          </p:cNvGraphicFramePr>
          <p:nvPr/>
        </p:nvGraphicFramePr>
        <p:xfrm>
          <a:off x="3162300" y="3278187"/>
          <a:ext cx="568325" cy="227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0" name="CorelDRAW! Graphic" r:id="rId28" imgW="564840" imgH="2047680" progId="CDraw">
                  <p:embed/>
                </p:oleObj>
              </mc:Choice>
              <mc:Fallback>
                <p:oleObj name="CorelDRAW! Graphic" r:id="rId28" imgW="564840" imgH="2047680" progId="CDraw">
                  <p:embed/>
                  <p:pic>
                    <p:nvPicPr>
                      <p:cNvPr id="289840" name="Object 48">
                        <a:extLst>
                          <a:ext uri="{FF2B5EF4-FFF2-40B4-BE49-F238E27FC236}">
                            <a16:creationId xmlns:a16="http://schemas.microsoft.com/office/drawing/2014/main" id="{FEB66982-94A1-428A-915D-7DA0AF31FD3B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3278187"/>
                        <a:ext cx="568325" cy="227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9841" name="Object 49">
            <a:extLst>
              <a:ext uri="{FF2B5EF4-FFF2-40B4-BE49-F238E27FC236}">
                <a16:creationId xmlns:a16="http://schemas.microsoft.com/office/drawing/2014/main" id="{A7F797B8-B2BD-4DEC-8217-C774DD7F7A6F}"/>
              </a:ext>
            </a:extLst>
          </p:cNvPr>
          <p:cNvGraphicFramePr>
            <a:graphicFrameLocks/>
          </p:cNvGraphicFramePr>
          <p:nvPr/>
        </p:nvGraphicFramePr>
        <p:xfrm>
          <a:off x="7053263" y="4816475"/>
          <a:ext cx="382587" cy="642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1" name="CorelDRAW! Graphic" r:id="rId30" imgW="380880" imgH="587160" progId="CDraw">
                  <p:embed/>
                </p:oleObj>
              </mc:Choice>
              <mc:Fallback>
                <p:oleObj name="CorelDRAW! Graphic" r:id="rId30" imgW="380880" imgH="587160" progId="CDraw">
                  <p:embed/>
                  <p:pic>
                    <p:nvPicPr>
                      <p:cNvPr id="289841" name="Object 49">
                        <a:extLst>
                          <a:ext uri="{FF2B5EF4-FFF2-40B4-BE49-F238E27FC236}">
                            <a16:creationId xmlns:a16="http://schemas.microsoft.com/office/drawing/2014/main" id="{A7F797B8-B2BD-4DEC-8217-C774DD7F7A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2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53263" y="4816475"/>
                        <a:ext cx="382587" cy="642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" name="Rectangle 28">
            <a:extLst>
              <a:ext uri="{FF2B5EF4-FFF2-40B4-BE49-F238E27FC236}">
                <a16:creationId xmlns:a16="http://schemas.microsoft.com/office/drawing/2014/main" id="{79FE8DD1-19FC-40F4-93CF-E748484324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4044" y="5658702"/>
            <a:ext cx="885700" cy="3912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84138" tIns="42862" rIns="84138" bIns="42862">
            <a:spAutoFit/>
          </a:bodyPr>
          <a:lstStyle>
            <a:lvl1pPr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25463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05092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577975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03438" defTabSz="646113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06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178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750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32238" defTabSz="6461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</a:pPr>
            <a:r>
              <a:rPr lang="en-US" altLang="en-US" sz="1100" b="1" dirty="0" err="1">
                <a:solidFill>
                  <a:srgbClr val="003366"/>
                </a:solidFill>
              </a:rPr>
              <a:t>Tình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hình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tiền</a:t>
            </a:r>
            <a:r>
              <a:rPr lang="en-US" altLang="en-US" sz="1100" b="1" dirty="0">
                <a:solidFill>
                  <a:srgbClr val="003366"/>
                </a:solidFill>
              </a:rPr>
              <a:t> </a:t>
            </a:r>
            <a:r>
              <a:rPr lang="en-US" altLang="en-US" sz="1100" b="1" dirty="0" err="1">
                <a:solidFill>
                  <a:srgbClr val="003366"/>
                </a:solidFill>
              </a:rPr>
              <a:t>mặt</a:t>
            </a:r>
            <a:endParaRPr lang="en-US" altLang="en-US" sz="1100" b="1" dirty="0">
              <a:solidFill>
                <a:srgbClr val="003366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000" b="1"/>
              <a:t>CẢM ƠN ĐÃ THEO DÕI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/>
              <a:t>Trang </a:t>
            </a:r>
            <a:fld id="{E7D32B5F-41CF-481A-8F91-FA06097D4788}" type="slidenum">
              <a:rPr lang="vi-VN" smtClean="0"/>
              <a:pPr/>
              <a:t>90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55335501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Deloitte Presentation Template 100114 (The Partners final version)">
  <a:themeElements>
    <a:clrScheme name="Custom 90">
      <a:dk1>
        <a:sysClr val="windowText" lastClr="000000"/>
      </a:dk1>
      <a:lt1>
        <a:sysClr val="window" lastClr="FFFFFF"/>
      </a:lt1>
      <a:dk2>
        <a:srgbClr val="313131"/>
      </a:dk2>
      <a:lt2>
        <a:srgbClr val="FFFFFF"/>
      </a:lt2>
      <a:accent1>
        <a:srgbClr val="002776"/>
      </a:accent1>
      <a:accent2>
        <a:srgbClr val="81BC00"/>
      </a:accent2>
      <a:accent3>
        <a:srgbClr val="00A1DE"/>
      </a:accent3>
      <a:accent4>
        <a:srgbClr val="3C8A2E"/>
      </a:accent4>
      <a:accent5>
        <a:srgbClr val="72C7E7"/>
      </a:accent5>
      <a:accent6>
        <a:srgbClr val="BDD203"/>
      </a:accent6>
      <a:hlink>
        <a:srgbClr val="00A1DE"/>
      </a:hlink>
      <a:folHlink>
        <a:srgbClr val="72C7E7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Custom 90">
    <a:dk1>
      <a:sysClr val="windowText" lastClr="000000"/>
    </a:dk1>
    <a:lt1>
      <a:sysClr val="window" lastClr="FFFFFF"/>
    </a:lt1>
    <a:dk2>
      <a:srgbClr val="313131"/>
    </a:dk2>
    <a:lt2>
      <a:srgbClr val="FFFFFF"/>
    </a:lt2>
    <a:accent1>
      <a:srgbClr val="002776"/>
    </a:accent1>
    <a:accent2>
      <a:srgbClr val="81BC00"/>
    </a:accent2>
    <a:accent3>
      <a:srgbClr val="00A1DE"/>
    </a:accent3>
    <a:accent4>
      <a:srgbClr val="3C8A2E"/>
    </a:accent4>
    <a:accent5>
      <a:srgbClr val="72C7E7"/>
    </a:accent5>
    <a:accent6>
      <a:srgbClr val="BDD203"/>
    </a:accent6>
    <a:hlink>
      <a:srgbClr val="00A1DE"/>
    </a:hlink>
    <a:folHlink>
      <a:srgbClr val="72C7E7"/>
    </a:folHlink>
  </a:clrScheme>
</a:themeOverride>
</file>

<file path=ppt/theme/themeOverride2.xml><?xml version="1.0" encoding="utf-8"?>
<a:themeOverride xmlns:a="http://schemas.openxmlformats.org/drawingml/2006/main">
  <a:clrScheme name="Custom 90">
    <a:dk1>
      <a:sysClr val="windowText" lastClr="000000"/>
    </a:dk1>
    <a:lt1>
      <a:sysClr val="window" lastClr="FFFFFF"/>
    </a:lt1>
    <a:dk2>
      <a:srgbClr val="313131"/>
    </a:dk2>
    <a:lt2>
      <a:srgbClr val="FFFFFF"/>
    </a:lt2>
    <a:accent1>
      <a:srgbClr val="002776"/>
    </a:accent1>
    <a:accent2>
      <a:srgbClr val="81BC00"/>
    </a:accent2>
    <a:accent3>
      <a:srgbClr val="00A1DE"/>
    </a:accent3>
    <a:accent4>
      <a:srgbClr val="3C8A2E"/>
    </a:accent4>
    <a:accent5>
      <a:srgbClr val="72C7E7"/>
    </a:accent5>
    <a:accent6>
      <a:srgbClr val="BDD203"/>
    </a:accent6>
    <a:hlink>
      <a:srgbClr val="00A1DE"/>
    </a:hlink>
    <a:folHlink>
      <a:srgbClr val="72C7E7"/>
    </a:folHlink>
  </a:clrScheme>
</a:themeOverride>
</file>

<file path=ppt/theme/themeOverride3.xml><?xml version="1.0" encoding="utf-8"?>
<a:themeOverride xmlns:a="http://schemas.openxmlformats.org/drawingml/2006/main">
  <a:clrScheme name="Custom 90">
    <a:dk1>
      <a:sysClr val="windowText" lastClr="000000"/>
    </a:dk1>
    <a:lt1>
      <a:sysClr val="window" lastClr="FFFFFF"/>
    </a:lt1>
    <a:dk2>
      <a:srgbClr val="313131"/>
    </a:dk2>
    <a:lt2>
      <a:srgbClr val="FFFFFF"/>
    </a:lt2>
    <a:accent1>
      <a:srgbClr val="002776"/>
    </a:accent1>
    <a:accent2>
      <a:srgbClr val="81BC00"/>
    </a:accent2>
    <a:accent3>
      <a:srgbClr val="00A1DE"/>
    </a:accent3>
    <a:accent4>
      <a:srgbClr val="3C8A2E"/>
    </a:accent4>
    <a:accent5>
      <a:srgbClr val="72C7E7"/>
    </a:accent5>
    <a:accent6>
      <a:srgbClr val="BDD203"/>
    </a:accent6>
    <a:hlink>
      <a:srgbClr val="00A1DE"/>
    </a:hlink>
    <a:folHlink>
      <a:srgbClr val="72C7E7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ài liệu" ma:contentTypeID="0x010100BF41E7F0FDE92346A25EC64205E42D66" ma:contentTypeVersion="11" ma:contentTypeDescription="Tạo tài liệu mới." ma:contentTypeScope="" ma:versionID="4d163c8da9658b79eb68e4d352829f46">
  <xsd:schema xmlns:xsd="http://www.w3.org/2001/XMLSchema" xmlns:xs="http://www.w3.org/2001/XMLSchema" xmlns:p="http://schemas.microsoft.com/office/2006/metadata/properties" xmlns:ns3="47e39dcd-af2e-447d-abe4-f722f4742955" xmlns:ns4="fa539e93-77ed-4839-8616-a2214e5ceaea" targetNamespace="http://schemas.microsoft.com/office/2006/metadata/properties" ma:root="true" ma:fieldsID="40781ce8704ba20b543d6b00950bf242" ns3:_="" ns4:_="">
    <xsd:import namespace="47e39dcd-af2e-447d-abe4-f722f4742955"/>
    <xsd:import namespace="fa539e93-77ed-4839-8616-a2214e5ceae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4:MediaServiceGenerationTime" minOccurs="0"/>
                <xsd:element ref="ns4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7e39dcd-af2e-447d-abe4-f722f4742955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hia sẻ Với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hia sẻ Có Chi tiết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àm băm Gợi ý Chia sẻ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a539e93-77ed-4839-8616-a2214e5ceae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Loại Nội dung"/>
        <xsd:element ref="dc:title" minOccurs="0" maxOccurs="1" ma:index="4" ma:displayName="Tiêu đề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4F9130-A501-4AD7-8A15-1E4AC132A515}">
  <ds:schemaRefs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documentManagement/types"/>
    <ds:schemaRef ds:uri="47e39dcd-af2e-447d-abe4-f722f4742955"/>
    <ds:schemaRef ds:uri="fa539e93-77ed-4839-8616-a2214e5ceaea"/>
    <ds:schemaRef ds:uri="http://purl.org/dc/terms/"/>
    <ds:schemaRef ds:uri="http://schemas.openxmlformats.org/package/2006/metadata/core-propertie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EA3B0C1E-3F8D-4E1C-A7E0-603EA3E807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7e39dcd-af2e-447d-abe4-f722f4742955"/>
    <ds:schemaRef ds:uri="fa539e93-77ed-4839-8616-a2214e5ceae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8632E3C-D0D2-4262-B416-6F80A45F86F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7984</TotalTime>
  <Words>4279</Words>
  <Application>Microsoft Office PowerPoint</Application>
  <PresentationFormat>On-screen Show (4:3)</PresentationFormat>
  <Paragraphs>766</Paragraphs>
  <Slides>90</Slides>
  <Notes>6</Notes>
  <HiddenSlides>0</HiddenSlides>
  <MMClips>0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5</vt:i4>
      </vt:variant>
      <vt:variant>
        <vt:lpstr>Slide Titles</vt:lpstr>
      </vt:variant>
      <vt:variant>
        <vt:i4>90</vt:i4>
      </vt:variant>
    </vt:vector>
  </HeadingPairs>
  <TitlesOfParts>
    <vt:vector size="107" baseType="lpstr">
      <vt:lpstr>Arial</vt:lpstr>
      <vt:lpstr>Arial Black</vt:lpstr>
      <vt:lpstr>Arial Narrow</vt:lpstr>
      <vt:lpstr>Calibri</vt:lpstr>
      <vt:lpstr>Calibri Light</vt:lpstr>
      <vt:lpstr>Frutiger 55 Roman</vt:lpstr>
      <vt:lpstr>Segoe UI</vt:lpstr>
      <vt:lpstr>Tahoma</vt:lpstr>
      <vt:lpstr>Times New Roman</vt:lpstr>
      <vt:lpstr>Wingdings</vt:lpstr>
      <vt:lpstr>Deloitte Presentation Template 100114 (The Partners final version)</vt:lpstr>
      <vt:lpstr>Custom Design</vt:lpstr>
      <vt:lpstr>think-cell Slide</vt:lpstr>
      <vt:lpstr>CorelDRAW! Graphic</vt:lpstr>
      <vt:lpstr>Clip</vt:lpstr>
      <vt:lpstr>CorelDRAW!</vt:lpstr>
      <vt:lpstr>Document</vt:lpstr>
      <vt:lpstr>Tổng quan về SAP</vt:lpstr>
      <vt:lpstr>SAP (Systems, Application, and Products in Data Processing) </vt:lpstr>
      <vt:lpstr>SAP là gì?</vt:lpstr>
      <vt:lpstr>Các Phân Hệ Chính Trong SAP</vt:lpstr>
      <vt:lpstr>Quy Trình Nghiệp Vụ của các phân hệ chính</vt:lpstr>
      <vt:lpstr>Tổng quan quy trình bán hàng và phân phối </vt:lpstr>
      <vt:lpstr>Nghiệp Vụ Bán Hàng và các phân hệ liên quan</vt:lpstr>
      <vt:lpstr>Tổng quan quy trình MM</vt:lpstr>
      <vt:lpstr>Nghiệp Vụ Mua hàng và các phân hệ liên quan</vt:lpstr>
      <vt:lpstr>Liên kết giữa Warehouse và Inventory</vt:lpstr>
      <vt:lpstr>PowerPoint Presentation</vt:lpstr>
      <vt:lpstr>Nghiệp Vụ Sản xuất và các phân hệ liên quan</vt:lpstr>
      <vt:lpstr>Qui Trình Nghiệp Vụ Kế Toán-Tài Chính</vt:lpstr>
      <vt:lpstr>Báo cáo FI và CO</vt:lpstr>
      <vt:lpstr>Báo cáo FI và CO :</vt:lpstr>
      <vt:lpstr>PowerPoint Presentation</vt:lpstr>
      <vt:lpstr>Loại Ngân sách</vt:lpstr>
      <vt:lpstr>QUI TRÌNH KIỂM TRA &amp; QUẢN LÝ NGÂN SÁCH</vt:lpstr>
      <vt:lpstr>PowerPoint Presentation</vt:lpstr>
      <vt:lpstr>Các bước cơ bản sử dụng SAP:</vt:lpstr>
      <vt:lpstr>1.Truy cập SAP </vt:lpstr>
      <vt:lpstr>Truy Cập SAP </vt:lpstr>
      <vt:lpstr>Truy Cập SAP Đăng nhập vào SAP  </vt:lpstr>
      <vt:lpstr>Truy Cập SAP</vt:lpstr>
      <vt:lpstr>Truy Cập SAP</vt:lpstr>
      <vt:lpstr>Truy Cập SAP</vt:lpstr>
      <vt:lpstr>2. Màn hình SAP </vt:lpstr>
      <vt:lpstr>Màn hình SAP</vt:lpstr>
      <vt:lpstr>Màn hình SAP</vt:lpstr>
      <vt:lpstr>Màn hình SAP</vt:lpstr>
      <vt:lpstr>Màn hình  SAP</vt:lpstr>
      <vt:lpstr>Màn hình SAP</vt:lpstr>
      <vt:lpstr>Màn hình SAP</vt:lpstr>
      <vt:lpstr>Màn hình SAP</vt:lpstr>
      <vt:lpstr>3. Thao tác trên màn  hình SAP  </vt:lpstr>
      <vt:lpstr>Thao tác trên màn hình SAP</vt:lpstr>
      <vt:lpstr>Thao tác trên màn hình SAP</vt:lpstr>
      <vt:lpstr>Thao tác trên màn hình SAP</vt:lpstr>
      <vt:lpstr>Thao tác trên màn hình SAP</vt:lpstr>
      <vt:lpstr>5. Các thao tác cơ bản  và phím tắt  </vt:lpstr>
      <vt:lpstr>Các thao tác cơ bản và phím tắt</vt:lpstr>
      <vt:lpstr>Các thao tác cơ bản và phím tắt</vt:lpstr>
      <vt:lpstr>6. Một số thông báo  của hệ thống   </vt:lpstr>
      <vt:lpstr>Một số thông báo của hệ thống</vt:lpstr>
      <vt:lpstr>7. Tìm kiếm dữ liệu  trên SAP   </vt:lpstr>
      <vt:lpstr>Tìm kiếm dữ liệu trên SAP</vt:lpstr>
      <vt:lpstr>Tìm kiếm dữ liệu trên SAP</vt:lpstr>
      <vt:lpstr>Tìm kiếm dữ liệu trên SAP</vt:lpstr>
      <vt:lpstr>8. Chuyển dữ liệu từ  bên ngoài lên SAP    </vt:lpstr>
      <vt:lpstr>Chuyển dữ liệu từ bên ngoài lên SAP</vt:lpstr>
      <vt:lpstr>Chuyển dữ liệu từ bên ngoài lên SAP</vt:lpstr>
      <vt:lpstr>Chuyển dữ liệu từ bên ngoài lên SAP</vt:lpstr>
      <vt:lpstr>9. Chuyển dữ liệu từ  SAP ra Excel   </vt:lpstr>
      <vt:lpstr>Chuyển dữ liệu từ SAP ra Excel</vt:lpstr>
      <vt:lpstr>Chuyển dữ liệu từ bên ngoài lên SAP</vt:lpstr>
      <vt:lpstr>Chuyển dữ liệu từ bên ngoài lên SAP</vt:lpstr>
      <vt:lpstr>Chuyển dữ liệu từ bên ngoài lên SAP</vt:lpstr>
      <vt:lpstr>Chuyển dữ liệu từ bên ngoài lên SAP</vt:lpstr>
      <vt:lpstr>10. Hiển thị khóa chính   </vt:lpstr>
      <vt:lpstr>Hiển thị khóa chính</vt:lpstr>
      <vt:lpstr>Hiển thị khóa chính</vt:lpstr>
      <vt:lpstr>Hiển thị khóa chínnh</vt:lpstr>
      <vt:lpstr>Hiển thị khóa chính</vt:lpstr>
      <vt:lpstr>10. Hiển thị mã câu      lệnh trên hệ thống   </vt:lpstr>
      <vt:lpstr>Hiển thị mã câu lệnh trên hệ thống</vt:lpstr>
      <vt:lpstr>Hiển thị mã câu lệnh trên hệ thống</vt:lpstr>
      <vt:lpstr>Hiển thị mã câu lệnh trên hệ thống </vt:lpstr>
      <vt:lpstr>11. Thay đổi mặt khẩu   </vt:lpstr>
      <vt:lpstr>Thay đổi mật khẩu</vt:lpstr>
      <vt:lpstr>Thay đổi mật khẩu</vt:lpstr>
      <vt:lpstr>Thay đổi mật khẩu</vt:lpstr>
      <vt:lpstr>Thay đổi mật khẩu</vt:lpstr>
      <vt:lpstr>12. Thư mục lưu các     câu lệnh thường     dùng   </vt:lpstr>
      <vt:lpstr>Thư mục lưu các câu lệnh thường dùng</vt:lpstr>
      <vt:lpstr>Thư mục lưu các câu lệnh thường dùng</vt:lpstr>
      <vt:lpstr>Thư mục lưu các câu lệnh thường dùng</vt:lpstr>
      <vt:lpstr>Thư mục lưu các câu lệnh thường dùng</vt:lpstr>
      <vt:lpstr>Thư mục lưu các câu lệnh thường dùng</vt:lpstr>
      <vt:lpstr>Thư mục lưu các câu lệnh thường dùng</vt:lpstr>
      <vt:lpstr>Thư mục lưu các câu lệnh thường dùng</vt:lpstr>
      <vt:lpstr>13. Kiểm tra lỗi phân       quyền    </vt:lpstr>
      <vt:lpstr>Câu lệnh kiểm tra lỗi phân quyền </vt:lpstr>
      <vt:lpstr>14. Sử dụng hệ thống      hỗ trợ   </vt:lpstr>
      <vt:lpstr>Sử dụng hệ thống hỗ trợ của SAP</vt:lpstr>
      <vt:lpstr>Tạo Shortcut một T-code ra Desktop   </vt:lpstr>
      <vt:lpstr>Để tạo Shotcut cho một T-code ra Desktop, click nút phải vào T-code chọn mục [Create shortcut on Desktop]</vt:lpstr>
      <vt:lpstr>Tạo Variant lưu các điều kiện lọc báo cáo để dùng nhiều lần.   </vt:lpstr>
      <vt:lpstr>Tạo Variant lưu các điều kiện lọc báo cáo để dùng nhiều lần.</vt:lpstr>
      <vt:lpstr>CẢM ƠN ĐÃ THEO DÕI</vt:lpstr>
      <vt:lpstr>CẢM ƠN ĐÃ THEO DÕI</vt:lpstr>
    </vt:vector>
  </TitlesOfParts>
  <Company>Deloitte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Deloitte PowerPoint template</dc:title>
  <dc:creator>Dinh Thuy Phuong</dc:creator>
  <cp:lastModifiedBy>Nhã Lê Thanh</cp:lastModifiedBy>
  <cp:revision>441</cp:revision>
  <dcterms:created xsi:type="dcterms:W3CDTF">2014-01-29T13:58:13Z</dcterms:created>
  <dcterms:modified xsi:type="dcterms:W3CDTF">2026-01-23T04:45:14Z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0x010100BF41E7F0FDE92346A25EC64205E42D66</vt:lpwstr>
  </property>
</Properties>
</file>